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67" r:id="rId8"/>
    <p:sldId id="268" r:id="rId9"/>
    <p:sldId id="269" r:id="rId10"/>
    <p:sldId id="270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75" r:id="rId19"/>
    <p:sldId id="25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88" d="100"/>
          <a:sy n="88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8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2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5A0B-1E8B-4023-9D18-7C3CF7C46E72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4064-5A06-466C-B60C-8CD623F2A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57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65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Stimulating Presidential Success: </a:t>
            </a:r>
            <a:br>
              <a:rPr lang="en-US" sz="4000" dirty="0"/>
            </a:br>
            <a:r>
              <a:rPr lang="en-US" sz="4000" dirty="0"/>
              <a:t>The American Recovery and Reinvestment Act, Presidential Pork, and Vote-Buying in Congress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Michael C. Brady</a:t>
            </a:r>
          </a:p>
          <a:p>
            <a:r>
              <a:rPr lang="en-US" sz="2000" dirty="0"/>
              <a:t>Denison University</a:t>
            </a:r>
          </a:p>
          <a:p>
            <a:endParaRPr lang="en-US" sz="2000" dirty="0"/>
          </a:p>
          <a:p>
            <a:r>
              <a:rPr lang="en-US" sz="2000" dirty="0"/>
              <a:t>Jacob R. </a:t>
            </a:r>
            <a:r>
              <a:rPr lang="en-US" sz="2000" dirty="0" err="1"/>
              <a:t>Neiheisel</a:t>
            </a:r>
            <a:endParaRPr lang="en-US" sz="2000" dirty="0"/>
          </a:p>
          <a:p>
            <a:r>
              <a:rPr lang="en-US" sz="2000" dirty="0"/>
              <a:t>University at Buffalo, SUNY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226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 disbursements by congressional district over two congresses (111</a:t>
            </a:r>
            <a:r>
              <a:rPr lang="en-US" baseline="30000" dirty="0"/>
              <a:t>th</a:t>
            </a:r>
            <a:r>
              <a:rPr lang="en-US" dirty="0"/>
              <a:t> and 112</a:t>
            </a:r>
            <a:r>
              <a:rPr lang="en-US" baseline="30000" dirty="0"/>
              <a:t>th</a:t>
            </a:r>
            <a:r>
              <a:rPr lang="en-US" dirty="0"/>
              <a:t>) </a:t>
            </a:r>
          </a:p>
          <a:p>
            <a:r>
              <a:rPr lang="en-US" dirty="0"/>
              <a:t>Roll call vote data</a:t>
            </a:r>
          </a:p>
          <a:p>
            <a:r>
              <a:rPr lang="en-US" dirty="0"/>
              <a:t>Information on the president’s preferences on legislation from Statements of Administration Policy</a:t>
            </a:r>
          </a:p>
          <a:p>
            <a:r>
              <a:rPr lang="en-US" dirty="0"/>
              <a:t>Taken together, these data allow us to explore the effect of changes in ARRA spending on support for the president’s stated position </a:t>
            </a:r>
          </a:p>
          <a:p>
            <a:r>
              <a:rPr lang="en-US" dirty="0"/>
              <a:t>Total of over 66,000 member-vote observations on over 150 key final passage votes</a:t>
            </a:r>
          </a:p>
          <a:p>
            <a:r>
              <a:rPr lang="en-US" dirty="0"/>
              <a:t>Key variable: party X ideology X spending interaction</a:t>
            </a:r>
          </a:p>
          <a:p>
            <a:r>
              <a:rPr lang="en-US" dirty="0"/>
              <a:t>Plus a host of addition member and institutional controls (</a:t>
            </a:r>
            <a:r>
              <a:rPr lang="en-US" dirty="0" err="1"/>
              <a:t>Hudak</a:t>
            </a:r>
            <a:r>
              <a:rPr lang="en-US" dirty="0"/>
              <a:t> 2014)</a:t>
            </a:r>
          </a:p>
        </p:txBody>
      </p:sp>
    </p:spTree>
    <p:extLst>
      <p:ext uri="{BB962C8B-B14F-4D97-AF65-F5344CB8AC3E}">
        <p14:creationId xmlns:p14="http://schemas.microsoft.com/office/powerpoint/2010/main" val="162722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Average New ARRA Spending/Awards by SAP Vote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6" y="958042"/>
            <a:ext cx="8112442" cy="58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5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76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Marginal Effect of New Dollars on SAP Vote by Party and Ideology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88" y="1025337"/>
            <a:ext cx="7961376" cy="57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00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Marginal Effect of New Awards on SAP Vote by Party and Ideology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661" y="1048512"/>
            <a:ext cx="7686294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hold even after including an extensive battery of controls</a:t>
            </a:r>
          </a:p>
          <a:p>
            <a:r>
              <a:rPr lang="en-US" dirty="0"/>
              <a:t>The same pattern emerges using the number of new awards as the outcome of interest</a:t>
            </a:r>
          </a:p>
          <a:p>
            <a:r>
              <a:rPr lang="en-US" dirty="0"/>
              <a:t>Same for when we employ the random effects estimator</a:t>
            </a:r>
          </a:p>
          <a:p>
            <a:r>
              <a:rPr lang="en-US" dirty="0"/>
              <a:t>Robust to different methods of dealing with abstentions</a:t>
            </a:r>
          </a:p>
        </p:txBody>
      </p:sp>
    </p:spTree>
    <p:extLst>
      <p:ext uri="{BB962C8B-B14F-4D97-AF65-F5344CB8AC3E}">
        <p14:creationId xmlns:p14="http://schemas.microsoft.com/office/powerpoint/2010/main" val="401925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Legislators’ reactions to ARRA spending may not be representative of all federal disbursements in particular districts</a:t>
            </a:r>
          </a:p>
          <a:p>
            <a:r>
              <a:rPr lang="en-US" dirty="0"/>
              <a:t>Relatively brief time series during a time period when party loyalty is the rule, not the exception</a:t>
            </a:r>
          </a:p>
          <a:p>
            <a:r>
              <a:rPr lang="en-US" dirty="0"/>
              <a:t>Possible that presidents don’t pay up front. As such, support could drive awards</a:t>
            </a:r>
          </a:p>
          <a:p>
            <a:r>
              <a:rPr lang="en-US" dirty="0"/>
              <a:t>Could also be a lag between awards and increases in presidential support</a:t>
            </a:r>
          </a:p>
          <a:p>
            <a:r>
              <a:rPr lang="en-US" dirty="0"/>
              <a:t>Different timespans for new dollars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 In-Progress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obtained through the Freedom of Information Act (FOIA) to examine whether “</a:t>
            </a:r>
            <a:r>
              <a:rPr lang="en-US" dirty="0" err="1"/>
              <a:t>lettermarking</a:t>
            </a:r>
            <a:r>
              <a:rPr lang="en-US" dirty="0"/>
              <a:t>” is effective in securing federal dollars</a:t>
            </a:r>
          </a:p>
          <a:p>
            <a:r>
              <a:rPr lang="en-US" dirty="0"/>
              <a:t>Content analysis of hundreds of letters from legislators to the Department of Labor (DOL)</a:t>
            </a:r>
          </a:p>
          <a:p>
            <a:r>
              <a:rPr lang="en-US" dirty="0"/>
              <a:t>ARRA dataset cut down to just grants awarded through the DOL</a:t>
            </a:r>
          </a:p>
        </p:txBody>
      </p:sp>
    </p:spTree>
    <p:extLst>
      <p:ext uri="{BB962C8B-B14F-4D97-AF65-F5344CB8AC3E}">
        <p14:creationId xmlns:p14="http://schemas.microsoft.com/office/powerpoint/2010/main" val="62137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 affords the best look to date at whether presidents can buy support for their legislative agendas with particularistic spending</a:t>
            </a:r>
          </a:p>
          <a:p>
            <a:r>
              <a:rPr lang="en-US" dirty="0"/>
              <a:t>At the margins, particularistic spending appears to make a difference, particularly among moderate Republicans</a:t>
            </a:r>
          </a:p>
          <a:p>
            <a:r>
              <a:rPr lang="en-US" dirty="0"/>
              <a:t>May be “backlash” effects among more conservative Republicans (see Einstein, Trump, and Williamson forthcoming)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88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8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 Dean Heller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6121" b="2612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Republican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Represented Nevada’s 2</a:t>
            </a:r>
            <a:r>
              <a:rPr lang="en-US" baseline="30000" dirty="0"/>
              <a:t>nd</a:t>
            </a:r>
            <a:r>
              <a:rPr lang="en-US" dirty="0"/>
              <a:t> Congressional District from 2007-2011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of the DCCC’s “Hypocrisy Hall of Fame”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$777,104,732 in ARRA grant money went to projects in Heller’s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Heller voted against the ARRA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to take credit for projects funded by the ARRA (at least according to the DCCC)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post-earmark world where is the grease (Evans 2004)?</a:t>
            </a:r>
          </a:p>
          <a:p>
            <a:r>
              <a:rPr lang="en-US" dirty="0"/>
              <a:t>What, if anything, did the executive branch get in return for directing ARRA funds towards certain districts?</a:t>
            </a:r>
          </a:p>
          <a:p>
            <a:r>
              <a:rPr lang="en-US" dirty="0"/>
              <a:t>That is: Were legislators who received stimulus dollars more likely to vote with the president’s preferred position on subsequent legislation?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words: Can money buy love (in Congress)? </a:t>
            </a:r>
          </a:p>
        </p:txBody>
      </p:sp>
    </p:spTree>
    <p:extLst>
      <p:ext uri="{BB962C8B-B14F-4D97-AF65-F5344CB8AC3E}">
        <p14:creationId xmlns:p14="http://schemas.microsoft.com/office/powerpoint/2010/main" val="76625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87195"/>
              </p:ext>
            </p:extLst>
          </p:nvPr>
        </p:nvGraphicFramePr>
        <p:xfrm>
          <a:off x="3298371" y="141489"/>
          <a:ext cx="4855029" cy="6607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3787">
                  <a:extLst>
                    <a:ext uri="{9D8B030D-6E8A-4147-A177-3AD203B41FA5}">
                      <a16:colId xmlns:a16="http://schemas.microsoft.com/office/drawing/2014/main" val="3309599217"/>
                    </a:ext>
                  </a:extLst>
                </a:gridCol>
                <a:gridCol w="924400">
                  <a:extLst>
                    <a:ext uri="{9D8B030D-6E8A-4147-A177-3AD203B41FA5}">
                      <a16:colId xmlns:a16="http://schemas.microsoft.com/office/drawing/2014/main" val="478396191"/>
                    </a:ext>
                  </a:extLst>
                </a:gridCol>
                <a:gridCol w="1016842">
                  <a:extLst>
                    <a:ext uri="{9D8B030D-6E8A-4147-A177-3AD203B41FA5}">
                      <a16:colId xmlns:a16="http://schemas.microsoft.com/office/drawing/2014/main" val="1521926743"/>
                    </a:ext>
                  </a:extLst>
                </a:gridCol>
              </a:tblGrid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Basic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Member 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07480840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VARIABLES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Model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Vote Controls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998483183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Log of New ARRA $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0.11***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0.079***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187257566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(0.0068)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(0.0068)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883639473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DW-Nominate 1</a:t>
                      </a:r>
                      <a:r>
                        <a:rPr lang="en-US" sz="400" baseline="30000">
                          <a:effectLst/>
                        </a:rPr>
                        <a:t>st</a:t>
                      </a:r>
                      <a:r>
                        <a:rPr lang="en-US" sz="400">
                          <a:effectLst/>
                        </a:rPr>
                        <a:t> Dim.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-0.46***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98115224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(0.089)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(0.11)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889141991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ln(New ARRA$) X DW1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-0.19***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-0.20***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97079448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(0.014)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(0.014)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649791171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Democrat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1.52***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1.61***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647426277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(0.15)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(0.13)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05432357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Dem. X ln(New ARRA$)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-0.036***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-0.035***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07520810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(0.014)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(0.013)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63805528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Dem. X DW1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-1.08***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-1.16***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91778709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(0.34)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(0.31)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060530151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Dem X ln(New ARRA$) X DW1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0.11***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0.14***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5463095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(0.037)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(0.035)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9083138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Clarity of SAP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-0.31***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13910156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(0.031)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99534707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Veto threat in SAP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-0.78***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486984006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(0.050)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93964496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Was Vote Close? (&lt;=20)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-0.38***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58993791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(0.050)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5490537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Date of Vote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0.00045***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00070743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(0.000051)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54714146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112</a:t>
                      </a:r>
                      <a:r>
                        <a:rPr lang="en-US" sz="400" baseline="30000">
                          <a:effectLst/>
                        </a:rPr>
                        <a:t>th</a:t>
                      </a:r>
                      <a:r>
                        <a:rPr lang="en-US" sz="400">
                          <a:effectLst/>
                        </a:rPr>
                        <a:t> Congress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-0.79***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1032573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(0.23)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173406553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Appropriations sub-comm chair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0.14*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97531513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(0.073)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38461911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Appropriations member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0.0097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609051863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(0.042)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13542179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Party leadership position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-0.050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80579717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(0.23)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75495123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Freshman member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0.13***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71599638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(0.036)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43256148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No opponent in most recent election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0.17*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72275244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(0.087)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33395587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Dem share of dist. pres. vote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0.012***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663038156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(0.0022)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5281736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Number of medical facilities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-0.00082*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33343632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(0.00046)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87198089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over 65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1.01*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57819742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(0.52)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37222471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foreign born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778515374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(0.42)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16236697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employed in manufacturing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-0.95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617060748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(0.75)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422099221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Unemployed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-1.00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06364396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(0.94)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5430782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Median income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3.7e-06***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976947253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(1.4e-06)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24758007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Latino in district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0.061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80297740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(0.16)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272269512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Black in district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-0.16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130511439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(0.16)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4145024421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Constant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-0.82***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-9.07***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33714271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(0.048)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(0.95)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434764465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Observations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66,809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66,809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79709403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Pseudo R-squared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0.26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0.28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3906192280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Number of clusters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548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722273258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Number of Votes in Analysis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159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159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2892275818"/>
                  </a:ext>
                </a:extLst>
              </a:tr>
              <a:tr h="1083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Pct. of votes correctly classified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</a:rPr>
                        <a:t>77.5%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</a:rPr>
                        <a:t>77.5%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47" marR="26047" marT="0" marB="0"/>
                </a:tc>
                <a:extLst>
                  <a:ext uri="{0D108BD9-81ED-4DB2-BD59-A6C34878D82A}">
                    <a16:rowId xmlns:a16="http://schemas.microsoft.com/office/drawing/2014/main" val="100484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91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Particularism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Earmarking in Congress has often been viewed as wasteful</a:t>
            </a:r>
          </a:p>
          <a:p>
            <a:r>
              <a:rPr lang="en-US" dirty="0"/>
              <a:t>Republican moratorium on pork in 2010</a:t>
            </a:r>
          </a:p>
          <a:p>
            <a:r>
              <a:rPr lang="en-US" dirty="0"/>
              <a:t>Congress delegated much authority over spending to the bureaucracy in recent years</a:t>
            </a:r>
          </a:p>
          <a:p>
            <a:r>
              <a:rPr lang="en-US" dirty="0"/>
              <a:t>The president (through his role as head of the bureaucracy) now has a great deal of say over where federal monies are directed</a:t>
            </a:r>
          </a:p>
          <a:p>
            <a:r>
              <a:rPr lang="en-US" dirty="0"/>
              <a:t>Targets and politics of executive disbursement:</a:t>
            </a:r>
          </a:p>
          <a:p>
            <a:pPr marL="0" indent="0">
              <a:buNone/>
            </a:pPr>
            <a:r>
              <a:rPr lang="en-US" dirty="0"/>
              <a:t>Co-partisans in Congress (</a:t>
            </a:r>
            <a:r>
              <a:rPr lang="en-US" dirty="0" err="1"/>
              <a:t>Albouy</a:t>
            </a:r>
            <a:r>
              <a:rPr lang="en-US" dirty="0"/>
              <a:t> 2013; </a:t>
            </a:r>
            <a:r>
              <a:rPr lang="en-US" dirty="0" err="1"/>
              <a:t>Kriner</a:t>
            </a:r>
            <a:r>
              <a:rPr lang="en-US" dirty="0"/>
              <a:t> and Reeves 2015), especially those who are in competitive races (Gordon 2011)</a:t>
            </a:r>
          </a:p>
          <a:p>
            <a:pPr marL="0" indent="0">
              <a:buNone/>
            </a:pPr>
            <a:r>
              <a:rPr lang="en-US" dirty="0"/>
              <a:t>Key constituencies (Dynes and Huber 2015)</a:t>
            </a:r>
          </a:p>
          <a:p>
            <a:pPr marL="0" indent="0">
              <a:buNone/>
            </a:pPr>
            <a:r>
              <a:rPr lang="en-US" dirty="0"/>
              <a:t>Legislators close to the chamber median (Alexander, Berry, and Howell 2016)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American Recovery and Reinvestment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$787 billion dollar stimulus </a:t>
            </a:r>
          </a:p>
          <a:p>
            <a:r>
              <a:rPr lang="en-US" dirty="0"/>
              <a:t>All sides agreed that there were few earmarks in the bill</a:t>
            </a:r>
          </a:p>
          <a:p>
            <a:r>
              <a:rPr lang="en-US" dirty="0"/>
              <a:t>Largely left up to the bureaucracy to disburse</a:t>
            </a:r>
          </a:p>
          <a:p>
            <a:r>
              <a:rPr lang="en-US" dirty="0"/>
              <a:t>Distributed with political motives in mind (</a:t>
            </a:r>
            <a:r>
              <a:rPr lang="en-US" dirty="0" err="1"/>
              <a:t>Gimpel</a:t>
            </a:r>
            <a:r>
              <a:rPr lang="en-US" dirty="0"/>
              <a:t>, Lee, and Thorpe 2012; </a:t>
            </a:r>
            <a:r>
              <a:rPr lang="en-US" dirty="0" err="1"/>
              <a:t>Hudak</a:t>
            </a:r>
            <a:r>
              <a:rPr lang="en-US" dirty="0"/>
              <a:t> 2014; Young and Sobel 2013)</a:t>
            </a:r>
          </a:p>
          <a:p>
            <a:r>
              <a:rPr lang="en-US" dirty="0"/>
              <a:t>Provided credit-claiming opportunities for many legislators</a:t>
            </a:r>
          </a:p>
          <a:p>
            <a:r>
              <a:rPr lang="en-US" dirty="0"/>
              <a:t>The president may therefore have been in a position to “buy” legislators’ votes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4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Average ARRA Receipts and Awards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6" y="1121665"/>
            <a:ext cx="7676526" cy="55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Presidential Pork and Vote-Buying in Congress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Evidence that members formerly offered their votes to congressional leadership in exchange for particularistic spending (Cox and </a:t>
            </a:r>
            <a:r>
              <a:rPr lang="en-US" dirty="0" err="1"/>
              <a:t>McCubbins</a:t>
            </a:r>
            <a:r>
              <a:rPr lang="en-US" dirty="0"/>
              <a:t> 2005; Carroll and Kim 2012)</a:t>
            </a:r>
          </a:p>
          <a:p>
            <a:r>
              <a:rPr lang="en-US" dirty="0"/>
              <a:t>Members were looking for opportunities to direct ARRA funds to their districts</a:t>
            </a:r>
          </a:p>
          <a:p>
            <a:r>
              <a:rPr lang="en-US" dirty="0"/>
              <a:t>“</a:t>
            </a:r>
            <a:r>
              <a:rPr lang="en-US" dirty="0" err="1"/>
              <a:t>Lettermarking</a:t>
            </a:r>
            <a:r>
              <a:rPr lang="en-US" dirty="0"/>
              <a:t>” and “</a:t>
            </a:r>
            <a:r>
              <a:rPr lang="en-US" dirty="0" err="1"/>
              <a:t>phonemarking</a:t>
            </a:r>
            <a:r>
              <a:rPr lang="en-US" dirty="0"/>
              <a:t>”</a:t>
            </a:r>
          </a:p>
          <a:p>
            <a:r>
              <a:rPr lang="en-US" dirty="0"/>
              <a:t>Perhaps open to exchanging support for credit-claiming opportunities </a:t>
            </a:r>
          </a:p>
          <a:p>
            <a:r>
              <a:rPr lang="en-US" dirty="0"/>
              <a:t>At present, the only evidence regarding president’s efforts at currying favor in Congress comes from aggregate measures of both spending and member behavior (Alexander, Berry, and Howell 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Theories of Vote-Buying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“analyze interaction at the roll call vote stage of the process” (Bond and Fleisher 1990, 67)</a:t>
            </a:r>
          </a:p>
          <a:p>
            <a:r>
              <a:rPr lang="en-US" dirty="0"/>
              <a:t>Presidents often seek to create a sense of obligation among legislators (Covington 1988)</a:t>
            </a:r>
          </a:p>
          <a:p>
            <a:r>
              <a:rPr lang="en-US" dirty="0"/>
              <a:t>Vote-buying requires that an award come proximately prior to the desired behavior</a:t>
            </a:r>
          </a:p>
          <a:p>
            <a:r>
              <a:rPr lang="en-US" dirty="0"/>
              <a:t>Must be able to distinguish vote-buying from reward or other motivations</a:t>
            </a:r>
          </a:p>
        </p:txBody>
      </p:sp>
    </p:spTree>
    <p:extLst>
      <p:ext uri="{BB962C8B-B14F-4D97-AF65-F5344CB8AC3E}">
        <p14:creationId xmlns:p14="http://schemas.microsoft.com/office/powerpoint/2010/main" val="156004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Vote-Buying and the ARRA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studies simply have not been up to the task of exploring the relationship between presidential particularism and support in Congress</a:t>
            </a:r>
          </a:p>
          <a:p>
            <a:r>
              <a:rPr lang="en-US" dirty="0"/>
              <a:t>Data on federal disbursements is collected, at best, on a quarterly basis</a:t>
            </a:r>
          </a:p>
          <a:p>
            <a:r>
              <a:rPr lang="en-US" dirty="0"/>
              <a:t>Necessitates the use of aggregate measures of member behavior</a:t>
            </a:r>
          </a:p>
          <a:p>
            <a:r>
              <a:rPr lang="en-US" dirty="0"/>
              <a:t>Able to observe spending allocated </a:t>
            </a:r>
            <a:r>
              <a:rPr lang="en-US" i="1" dirty="0"/>
              <a:t>by day </a:t>
            </a:r>
            <a:r>
              <a:rPr lang="en-US" dirty="0"/>
              <a:t>with the ARRA dataset</a:t>
            </a:r>
          </a:p>
          <a:p>
            <a:r>
              <a:rPr lang="en-US" dirty="0"/>
              <a:t>Coupled with roll call data and information on the president’s preferences over legislation, can develop a test of vote-buying that more closely matches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Good government”: </a:t>
            </a:r>
            <a:r>
              <a:rPr lang="en-US" dirty="0"/>
              <a:t>essentially a null that ARRA$ does not systematically correlate with voting</a:t>
            </a:r>
          </a:p>
          <a:p>
            <a:r>
              <a:rPr lang="en-US" i="1" dirty="0"/>
              <a:t>Simple vote-buying hypothesis</a:t>
            </a:r>
            <a:r>
              <a:rPr lang="en-US" dirty="0"/>
              <a:t>: new ARRA spending is associated with greater support for the president’s position</a:t>
            </a:r>
          </a:p>
          <a:p>
            <a:r>
              <a:rPr lang="en-US" i="1" dirty="0"/>
              <a:t>Ideological conditionality/peripheral supporters</a:t>
            </a:r>
            <a:r>
              <a:rPr lang="en-US" dirty="0"/>
              <a:t>: Vote-buying should be more pronounced among moderates in both parties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4712</TotalTime>
  <Words>1320</Words>
  <Application>Microsoft Office PowerPoint</Application>
  <PresentationFormat>Widescreen</PresentationFormat>
  <Paragraphs>276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Stimulating Presidential Success:  The American Recovery and Reinvestment Act, Presidential Pork, and Vote-Buying in Congress</vt:lpstr>
      <vt:lpstr>Motivating Questions</vt:lpstr>
      <vt:lpstr>Presidential Particularism</vt:lpstr>
      <vt:lpstr>The American Recovery and Reinvestment Act</vt:lpstr>
      <vt:lpstr>Average ARRA Receipts and Awards over Time</vt:lpstr>
      <vt:lpstr>Presidential Pork and Vote-Buying in Congress</vt:lpstr>
      <vt:lpstr>Testing Theories of Vote-Buying</vt:lpstr>
      <vt:lpstr>Vote-Buying and the ARRA</vt:lpstr>
      <vt:lpstr>Hypotheses</vt:lpstr>
      <vt:lpstr>Data and Methods</vt:lpstr>
      <vt:lpstr>Average New ARRA Spending/Awards by SAP Vote</vt:lpstr>
      <vt:lpstr>Marginal Effect of New Dollars on SAP Vote by Party and Ideology</vt:lpstr>
      <vt:lpstr>Marginal Effect of New Awards on SAP Vote by Party and Ideology</vt:lpstr>
      <vt:lpstr>Robustness Checks</vt:lpstr>
      <vt:lpstr>Limitations and Next Steps</vt:lpstr>
      <vt:lpstr>Related Research In-Progress</vt:lpstr>
      <vt:lpstr>Conclusions</vt:lpstr>
      <vt:lpstr>Extra Slides</vt:lpstr>
      <vt:lpstr>Senator Dean Heller 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Reform</dc:title>
  <dc:creator>Jacob Neiheisel</dc:creator>
  <cp:lastModifiedBy>Michael Brady</cp:lastModifiedBy>
  <cp:revision>122</cp:revision>
  <dcterms:created xsi:type="dcterms:W3CDTF">2016-11-30T00:14:27Z</dcterms:created>
  <dcterms:modified xsi:type="dcterms:W3CDTF">2017-09-16T13:21:54Z</dcterms:modified>
</cp:coreProperties>
</file>