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0" r:id="rId12"/>
    <p:sldId id="283" r:id="rId13"/>
    <p:sldId id="268" r:id="rId14"/>
    <p:sldId id="294" r:id="rId15"/>
    <p:sldId id="297" r:id="rId16"/>
    <p:sldId id="296" r:id="rId17"/>
    <p:sldId id="295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98" r:id="rId26"/>
    <p:sldId id="286" r:id="rId27"/>
    <p:sldId id="293" r:id="rId28"/>
    <p:sldId id="281" r:id="rId29"/>
    <p:sldId id="292" r:id="rId30"/>
    <p:sldId id="305" r:id="rId31"/>
    <p:sldId id="289" r:id="rId32"/>
    <p:sldId id="299" r:id="rId33"/>
    <p:sldId id="282" r:id="rId34"/>
    <p:sldId id="300" r:id="rId35"/>
    <p:sldId id="301" r:id="rId36"/>
    <p:sldId id="290" r:id="rId37"/>
    <p:sldId id="291" r:id="rId38"/>
    <p:sldId id="306" r:id="rId39"/>
    <p:sldId id="307" r:id="rId40"/>
    <p:sldId id="30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60" d="100"/>
          <a:sy n="60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9B78-C072-4694-8A2D-FFBA9FE94E5B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63D9-8F87-4810-8EF0-E35E04086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frequency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8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word example that is the least common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this slide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DE5-CD12-4193-AEFE-8769623C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EC66-6C34-4A35-A9D9-601B9A56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42-272F-46AF-8B65-48352DB3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39-475F-47B5-AF2D-31069C7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712-C895-47F0-A1A2-4B1A9B7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96B-7B90-46A3-91A3-F2F2FC4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A3E-26F3-4805-BC5E-B7826406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338-FC68-477A-B64C-791568F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27C-EEC6-4C3E-B34E-A65ED52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9F-5B1D-465C-BDE3-71F7D81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3C90-69A3-4E15-9F51-DE0BCDD8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A5F2-5B88-42E4-B8E5-FDF1C3FA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AE8-0B4F-49EB-8580-1E0A913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5C36-EA92-4C0F-B34B-0D24020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4419-E0BA-43C2-A09E-9901E7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979-7822-4F4E-A992-B3BD34F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410-0AF9-4D7A-8276-D0775B1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32E-D8CE-4998-B88A-D57D429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4C8-E069-45E8-92DC-E549F6D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F51-4F4F-4D49-BAB0-EE44E5F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3B5-63C2-4699-825F-5F0144B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CB64-1AA2-462A-9744-2C9BD140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D81-732F-4384-9F9F-E0941A9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711B-8919-4AE0-865F-8CC7C3C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3BF2-7C97-4A3B-976B-64CC4F5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F076-FE7E-470E-8747-063ABD8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C2C-84C1-4B7F-AF3B-A48CC6AE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1A11-5E58-4857-9721-E454409E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316F-7ADE-4D56-AD45-2D7E4B2F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D7B4-2C6D-4C96-8EC9-2ED54C5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169-12D6-4D25-AAA6-C85E5A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AF0-61C8-44BD-8C82-1AE6F6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2845-12DD-4C2F-9D42-EDDB49BC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95EC-2BC1-44C1-9CD4-3CDA1841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AE030-CA85-45D5-9A9D-14A2ACB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612F-3C52-4B45-9B7B-791181C8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21D0-31D5-47E8-AE0F-ECE404EC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D887-62ED-4451-857E-C23AF00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71CF-2AD1-4CC8-BF8A-09EAB8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603-0383-424E-8627-723BF50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F2F9-4846-4D1E-A59D-7505C0D5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470-0329-47D7-91B9-9CE2FA6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4CC-C0D4-4543-B862-C805CB9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341E-01A5-4A24-825C-02A39B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923B-6F88-4A9E-A5D5-6A3EFBB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FF4A-9C68-4F36-9A0F-A7AF816F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713-E968-4C3B-9007-FD8557A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1A18-A915-4890-9CF0-23322A0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0A5A-A686-4331-9773-8CB01391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9CA-629C-449D-AAD8-00C667B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60D3-153D-4314-9FEE-506CDCA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1682-B51F-42DB-B9A7-643FA2C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31D-CEEA-41DC-B22E-7AFF98D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E5B6-D1EA-462B-983C-0AE24C0E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AA48-E15C-4311-9096-1320AC1A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A2DA-6FA0-4263-9E6D-8B7F444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DFBB-51F4-48DB-8D52-8AA3A63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96FC-42CA-4700-B634-B15E21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5608-606F-4C5A-A1F0-9AAEE88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966-D4FF-4544-8871-4C9E861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22EF-7C37-43F5-94DD-68CB04C2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C19-FE3E-4A32-AF95-EFA0819B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AF94-738A-4E28-BC6C-6782C581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Anagrams v3.0:</a:t>
            </a:r>
            <a:br>
              <a:rPr lang="en-US" dirty="0"/>
            </a:br>
            <a:r>
              <a:rPr lang="en-US" dirty="0"/>
              <a:t>An ETL python, pandas, NumPy, and SQLite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February 9, 2022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CEB-0BDD-45E6-B40E-3D669D3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405-A144-4120-86F1-1C84B26A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need to examine all characters in each row for membership, not just each cell</a:t>
            </a:r>
          </a:p>
          <a:p>
            <a:r>
              <a:rPr lang="en-US" dirty="0"/>
              <a:t>Computing the minimum value of each row indicates relationships between each 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&gt;= 0 indicate that the focal word ‘rite’ can be found in a row in the ‘candidates’ matrix</a:t>
            </a:r>
          </a:p>
          <a:p>
            <a:r>
              <a:rPr lang="en-US" dirty="0"/>
              <a:t>Values &lt; 0 indicate that the focal word ‘rite’ can not found in the ‘candidates’ matrix</a:t>
            </a:r>
          </a:p>
          <a:p>
            <a:r>
              <a:rPr lang="en-US" dirty="0"/>
              <a:t>For each focal word, this yields the from/parent words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F8-1E88-46D0-98AA-D423D3C9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2588194"/>
            <a:ext cx="182905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3F6-C16F-47AD-B7DA-C0537DE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0B3-840A-441A-AB75-610B0E58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Read, write, pickle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Data storage and retrieval</a:t>
            </a:r>
          </a:p>
          <a:p>
            <a:r>
              <a:rPr lang="en-US" dirty="0"/>
              <a:t>Pandas Data frame</a:t>
            </a:r>
          </a:p>
          <a:p>
            <a:pPr lvl="1"/>
            <a:r>
              <a:rPr lang="en-US" dirty="0"/>
              <a:t>Aggregate, sort, vectorized operations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/>
              <a:t>1d and 2d arrays, row-wise and column-wise operations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intersection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comprehension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Creation, comprehension, and data structuring for fast lookups</a:t>
            </a:r>
          </a:p>
        </p:txBody>
      </p:sp>
    </p:spTree>
    <p:extLst>
      <p:ext uri="{BB962C8B-B14F-4D97-AF65-F5344CB8AC3E}">
        <p14:creationId xmlns:p14="http://schemas.microsoft.com/office/powerpoint/2010/main" val="24468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0E5-6364-46A3-BEEB-A0A879C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SQL statements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238-30F0-414F-AC62-9E3BED3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creation, connections, and cursors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Insert (into)</a:t>
            </a:r>
          </a:p>
          <a:p>
            <a:r>
              <a:rPr lang="en-US" dirty="0"/>
              <a:t>Drop table</a:t>
            </a:r>
          </a:p>
          <a:p>
            <a:r>
              <a:rPr lang="en-US" dirty="0"/>
              <a:t>Add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C80-20CD-4715-B0F7-E90C083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 Five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8DB9-7DC4-4616-BF58-8A22FD0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processing technique performs the same general calculation: Subtract a focal row from a matrix of candidates, determine the minimum row values, and generate a list of from/to words</a:t>
            </a:r>
          </a:p>
          <a:p>
            <a:r>
              <a:rPr lang="en-US" dirty="0"/>
              <a:t>The five different processing techniques take advantage of the frequency distribution of letters and length of words to illustrate how a little pre-processing can mean an algorithm that takes ~106 minutes to complete versus an algorithm that takes ~6 minutes to complete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~11.</a:t>
            </a:r>
          </a:p>
        </p:txBody>
      </p:sp>
    </p:spTree>
    <p:extLst>
      <p:ext uri="{BB962C8B-B14F-4D97-AF65-F5344CB8AC3E}">
        <p14:creationId xmlns:p14="http://schemas.microsoft.com/office/powerpoint/2010/main" val="19230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79F44-2316-44E2-8C14-E37E7159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608" y="42589"/>
            <a:ext cx="8996783" cy="6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CCABA-B3A4-411E-B49B-426C7E1F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FB23-3409-412A-888C-A665B46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Five control flags in part_02_generate_and_store_anagrams.ipynb</a:t>
            </a:r>
          </a:p>
          <a:p>
            <a:r>
              <a:rPr lang="en-US" dirty="0"/>
              <a:t>Specify the processing option:</a:t>
            </a:r>
          </a:p>
          <a:p>
            <a:pPr lvl="1"/>
            <a:r>
              <a:rPr lang="en-US" dirty="0"/>
              <a:t>matrix_extraction_option = 1, 2, 3, 4, 5</a:t>
            </a:r>
          </a:p>
          <a:p>
            <a:r>
              <a:rPr lang="en-US" dirty="0"/>
              <a:t>Number of letters to use for processing option #4 (ignored otherwise):</a:t>
            </a:r>
          </a:p>
          <a:p>
            <a:pPr lvl="1"/>
            <a:r>
              <a:rPr lang="en-US" dirty="0"/>
              <a:t>n_common_letters = 1 through 24</a:t>
            </a:r>
          </a:p>
          <a:p>
            <a:r>
              <a:rPr lang="en-US" dirty="0"/>
              <a:t>Save the generated lists of anagrams to the SQLite DB:</a:t>
            </a:r>
          </a:p>
          <a:p>
            <a:pPr lvl="1"/>
            <a:r>
              <a:rPr lang="en-US" dirty="0"/>
              <a:t>write_data = True</a:t>
            </a:r>
          </a:p>
          <a:p>
            <a:r>
              <a:rPr lang="en-US" dirty="0"/>
              <a:t>Process only words beginning with a certain letter or a group of letters:</a:t>
            </a:r>
          </a:p>
          <a:p>
            <a:pPr lvl="1"/>
            <a:r>
              <a:rPr lang="en-US" dirty="0"/>
              <a:t>letter_subset_list = [‘t’, ‘w’]</a:t>
            </a:r>
          </a:p>
        </p:txBody>
      </p:sp>
    </p:spTree>
    <p:extLst>
      <p:ext uri="{BB962C8B-B14F-4D97-AF65-F5344CB8AC3E}">
        <p14:creationId xmlns:p14="http://schemas.microsoft.com/office/powerpoint/2010/main" val="32938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51BE-DD54-4770-84F3-F8ADD5C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All-word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F2E-AB75-4F27-91F6-D38C722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~234K calculations on a ~234K row x 26 column matrix</a:t>
            </a:r>
          </a:p>
          <a:p>
            <a:r>
              <a:rPr lang="en-US" dirty="0"/>
              <a:t>Each row is compared against all other rows</a:t>
            </a:r>
          </a:p>
          <a:p>
            <a:r>
              <a:rPr lang="en-US" dirty="0"/>
              <a:t>Least amount of code, simplest to understand, ranked 4</a:t>
            </a:r>
            <a:r>
              <a:rPr lang="en-US" baseline="30000" dirty="0"/>
              <a:t>th</a:t>
            </a:r>
            <a:r>
              <a:rPr lang="en-US" dirty="0"/>
              <a:t> in time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sub-matrices split by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24 sub-matrices, each consisting of words &gt;= n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word that is 14 characters long needs to search in a matrix that is 22K rows, 10% of the size of the full matrix</a:t>
            </a:r>
          </a:p>
          <a:p>
            <a:r>
              <a:rPr lang="en-US" dirty="0"/>
              <a:t>More code and more complex than option 1; ranked 3</a:t>
            </a:r>
            <a:r>
              <a:rPr lang="en-US" baseline="30000" dirty="0"/>
              <a:t>rd</a:t>
            </a:r>
            <a:r>
              <a:rPr lang="en-US" dirty="0"/>
              <a:t> in time to complete.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DD825-B5F9-4C84-BFCE-0E491AC0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939407"/>
            <a:ext cx="51251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Code Definitions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sub-matrices by word-length and presence of focal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matrix rows featuring words that are &gt;= n characters long: row groups A</a:t>
            </a:r>
          </a:p>
          <a:p>
            <a:r>
              <a:rPr lang="en-US" dirty="0"/>
              <a:t>Determine the matrix rows that contain a focal letter: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candidate rows for a focal word</a:t>
            </a:r>
          </a:p>
          <a:p>
            <a:r>
              <a:rPr lang="en-US" dirty="0"/>
              <a:t>More code and more complex than option 2;</a:t>
            </a:r>
            <a:br>
              <a:rPr lang="en-US" dirty="0"/>
            </a:br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711D0-4217-4330-980E-AF3821EC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6" y="5174848"/>
            <a:ext cx="33627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9E3C9-8FCF-4958-8A5C-737A079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104575"/>
            <a:ext cx="120031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79B-F027-457C-9B2B-9A4F0C8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sub-matrices by word-length and presence of two least common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99B-DAA0-4960-804F-636E8DC7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rows featuring words that are &gt;= </a:t>
            </a:r>
            <a:r>
              <a:rPr lang="en-US" i="1" dirty="0"/>
              <a:t>n</a:t>
            </a:r>
            <a:r>
              <a:rPr lang="en-US" dirty="0"/>
              <a:t> characters long: row groups A</a:t>
            </a:r>
          </a:p>
          <a:p>
            <a:r>
              <a:rPr lang="en-US" dirty="0"/>
              <a:t>Determine the two least common letters (lcl) in each word</a:t>
            </a:r>
          </a:p>
          <a:p>
            <a:r>
              <a:rPr lang="en-US" dirty="0"/>
              <a:t>Determine the rows that match each lcl group: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the candidate rows for a focal word</a:t>
            </a:r>
          </a:p>
          <a:p>
            <a:r>
              <a:rPr lang="en-US" dirty="0"/>
              <a:t>More code and more complex than option 3;</a:t>
            </a:r>
            <a:br>
              <a:rPr lang="en-US" dirty="0"/>
            </a:br>
            <a:r>
              <a:rPr lang="en-US" dirty="0"/>
              <a:t>ranked 1</a:t>
            </a:r>
            <a:r>
              <a:rPr lang="en-US" baseline="30000" dirty="0"/>
              <a:t>st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7C09B-E860-41BF-AE11-58266E4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5102248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FBE2-235E-4220-816A-ED1AD25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404390"/>
            <a:ext cx="325800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AFE1CD-C6AE-4651-AFB4-9EE4C2A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55"/>
            <a:ext cx="12192000" cy="572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D233A-95A5-4C28-9262-7F3CEA5AAED1}"/>
              </a:ext>
            </a:extLst>
          </p:cNvPr>
          <p:cNvSpPr txBox="1"/>
          <p:nvPr/>
        </p:nvSpPr>
        <p:spPr>
          <a:xfrm>
            <a:off x="252883" y="6400800"/>
            <a:ext cx="116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‘battery’: [18,3,7,7,1,4,16]. The two least common letters [b, y] in a GTE 7-letter word are found in 6,473 candidate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0FC0-D095-4F62-8B3B-DF163158DFF1}"/>
              </a:ext>
            </a:extLst>
          </p:cNvPr>
          <p:cNvSpPr txBox="1"/>
          <p:nvPr/>
        </p:nvSpPr>
        <p:spPr>
          <a:xfrm>
            <a:off x="333267" y="6204858"/>
            <a:ext cx="9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Focal 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CF63C-27EF-4500-9124-8020AD70E8E3}"/>
              </a:ext>
            </a:extLst>
          </p:cNvPr>
          <p:cNvSpPr txBox="1"/>
          <p:nvPr/>
        </p:nvSpPr>
        <p:spPr>
          <a:xfrm>
            <a:off x="1416817" y="6212552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Letter rankings</a:t>
            </a:r>
          </a:p>
        </p:txBody>
      </p:sp>
    </p:spTree>
    <p:extLst>
      <p:ext uri="{BB962C8B-B14F-4D97-AF65-F5344CB8AC3E}">
        <p14:creationId xmlns:p14="http://schemas.microsoft.com/office/powerpoint/2010/main" val="321894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879B9-AF3F-44DB-9C15-EECCC567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34F3-44F2-4C72-9304-91AC56A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add more least common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E9D-84FF-4155-BEF1-6CBD454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Diminishing returns!</a:t>
            </a:r>
          </a:p>
          <a:p>
            <a:r>
              <a:rPr lang="en-US" dirty="0"/>
              <a:t>Pre-processing time increases quickly while anagram discovery time decreases modestly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F9B8-6673-4D3E-867F-22148D1D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579206"/>
            <a:ext cx="4525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Counters are included to keep track of the number of from/to relationships and exact word matches</a:t>
            </a:r>
          </a:p>
          <a:p>
            <a:r>
              <a:rPr lang="en-US" dirty="0"/>
              <a:t>Processing time of each word is recorded to evaluate performance and generate summary statistics</a:t>
            </a:r>
          </a:p>
          <a:p>
            <a:r>
              <a:rPr lang="en-US" dirty="0"/>
              <a:t>Loops are used to help divide the operation by letter for testing</a:t>
            </a:r>
          </a:p>
          <a:p>
            <a:r>
              <a:rPr lang="en-US" dirty="0"/>
              <a:t>Each processing option writes to a different output table. For example, processing option ‘2’ writes to the ‘words_me_02’ table</a:t>
            </a:r>
          </a:p>
          <a:p>
            <a:r>
              <a:rPr lang="en-US" dirty="0"/>
              <a:t>All processing options will overwrite the ‘anagrams’ and ‘words’ tables</a:t>
            </a:r>
          </a:p>
          <a:p>
            <a:r>
              <a:rPr lang="en-US" dirty="0"/>
              <a:t>All processing options make use of numerical word IDs facilitating integer comparisons; actual words are referenced sparingly</a:t>
            </a:r>
          </a:p>
        </p:txBody>
      </p:sp>
    </p:spTree>
    <p:extLst>
      <p:ext uri="{BB962C8B-B14F-4D97-AF65-F5344CB8AC3E}">
        <p14:creationId xmlns:p14="http://schemas.microsoft.com/office/powerpoint/2010/main" val="3865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B90-2255-4D73-BF5F-4151679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LOAD: Storing data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89-B542-4005-8582-F61FB7B6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written to SQLite (</a:t>
            </a:r>
            <a:r>
              <a:rPr lang="en-US" dirty="0">
                <a:hlinkClick r:id="rId2"/>
              </a:rPr>
              <a:t>https://www.sqlite.org/index.html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pandas.to_sql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sqlite3.connection().cursor().executemany() </a:t>
            </a:r>
          </a:p>
          <a:p>
            <a:r>
              <a:rPr lang="en-US" dirty="0"/>
              <a:t>Database facilitates additional interaction:</a:t>
            </a:r>
          </a:p>
          <a:p>
            <a:pPr lvl="1"/>
            <a:r>
              <a:rPr lang="en-US" dirty="0"/>
              <a:t>Single access point for a variety of platforms (i.e. Python and R)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quick data access</a:t>
            </a:r>
          </a:p>
          <a:p>
            <a:r>
              <a:rPr lang="en-US" dirty="0"/>
              <a:t>It takes about 11 minutes to write the anagram pairs to the db.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 minutes.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CCF-8D3D-4C19-BF17-8834A54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06CA-E085-4B26-981A-66443549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part_01_structure_data.ipynb</a:t>
            </a:r>
          </a:p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part_03_query_anagram_database.ipynb</a:t>
            </a:r>
          </a:p>
          <a:p>
            <a:r>
              <a:rPr lang="en-US" dirty="0"/>
              <a:t>part_04_add_database_indices.ipynb</a:t>
            </a:r>
          </a:p>
          <a:p>
            <a:r>
              <a:rPr lang="en-US" dirty="0"/>
              <a:t>part_05_build_a_graph.ipynb</a:t>
            </a:r>
          </a:p>
          <a:p>
            <a:r>
              <a:rPr lang="en-US" dirty="0"/>
              <a:t>part_06_visualize_processing_time.R</a:t>
            </a:r>
          </a:p>
        </p:txBody>
      </p:sp>
    </p:spTree>
    <p:extLst>
      <p:ext uri="{BB962C8B-B14F-4D97-AF65-F5344CB8AC3E}">
        <p14:creationId xmlns:p14="http://schemas.microsoft.com/office/powerpoint/2010/main" val="866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Given a list of English words, what are the groups of anagrams? (EXTRACT)</a:t>
            </a:r>
          </a:p>
          <a:p>
            <a:r>
              <a:rPr lang="en-US" sz="4000" dirty="0"/>
              <a:t>How do we discover the groups of anagrams? (TRANSFORM)</a:t>
            </a:r>
          </a:p>
          <a:p>
            <a:r>
              <a:rPr lang="en-US" sz="4000" dirty="0"/>
              <a:t>How do we store the groups of anagrams for quick and easy retrieval? (LOAD)</a:t>
            </a:r>
          </a:p>
          <a:p>
            <a:r>
              <a:rPr lang="en-US" sz="4000" dirty="0"/>
              <a:t>We will use python and the pandas and NumPy libraries and SQLite Database platform to build an EXTRACT – TRANSFORM – LOAD (ETL) pipeline.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5E8-E2AC-438C-AC4B-793CD21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00: process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573-5771-4959-8B1B-42FF43F5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Code reuse for parts 3, 4, and 5</a:t>
            </a:r>
          </a:p>
          <a:p>
            <a:r>
              <a:rPr lang="en-US" dirty="0"/>
              <a:t>Several functions are called in multiple scripts. Define the function once and import it.</a:t>
            </a:r>
          </a:p>
        </p:txBody>
      </p:sp>
    </p:spTree>
    <p:extLst>
      <p:ext uri="{BB962C8B-B14F-4D97-AF65-F5344CB8AC3E}">
        <p14:creationId xmlns:p14="http://schemas.microsoft.com/office/powerpoint/2010/main" val="344858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01: structure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part_01_structure_data.ipynb</a:t>
            </a:r>
          </a:p>
          <a:p>
            <a:r>
              <a:rPr lang="en-US" dirty="0"/>
              <a:t>Import the list of words into a pandas data frame</a:t>
            </a:r>
          </a:p>
          <a:p>
            <a:pPr lvl="1"/>
            <a:r>
              <a:rPr lang="en-US" dirty="0"/>
              <a:t>Extract first letter of each word</a:t>
            </a:r>
          </a:p>
          <a:p>
            <a:pPr lvl="1"/>
            <a:r>
              <a:rPr lang="en-US" dirty="0"/>
              <a:t>Count letters in each word</a:t>
            </a:r>
          </a:p>
          <a:p>
            <a:r>
              <a:rPr lang="en-US" dirty="0"/>
              <a:t>Generate the character matrix: the count of letters in each word by letter position: the 234K row by 26 column matrix</a:t>
            </a:r>
          </a:p>
          <a:p>
            <a:r>
              <a:rPr lang="en-US" dirty="0"/>
              <a:t>Save objects</a:t>
            </a:r>
          </a:p>
          <a:p>
            <a:r>
              <a:rPr lang="en-US" dirty="0"/>
              <a:t>Script completes in about 5 minutes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02: Generate Anagram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Set processing and data save options</a:t>
            </a:r>
          </a:p>
          <a:p>
            <a:r>
              <a:rPr lang="en-US" dirty="0"/>
              <a:t>Compute anagram pairs using desired processing technique</a:t>
            </a:r>
          </a:p>
          <a:p>
            <a:r>
              <a:rPr lang="en-US" dirty="0"/>
              <a:t>Save output to SQLite</a:t>
            </a:r>
          </a:p>
          <a:p>
            <a:r>
              <a:rPr lang="en-US" dirty="0"/>
              <a:t>Script execution takes anywhere from 6 minutes to 106 minutes, depending on processing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Specify a focal word</a:t>
            </a:r>
          </a:p>
          <a:p>
            <a:r>
              <a:rPr lang="en-US" dirty="0"/>
              <a:t>Query a database table without the benefit of indices</a:t>
            </a:r>
          </a:p>
          <a:p>
            <a:r>
              <a:rPr lang="en-US" dirty="0"/>
              <a:t>Generate a list of from and to words using a series of SQL statements</a:t>
            </a:r>
          </a:p>
          <a:p>
            <a:r>
              <a:rPr lang="en-US" dirty="0"/>
              <a:t>Each operation will take ~90 seconds to complete, three minutes total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04: Add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part_04_add_database_indices.ipynb</a:t>
            </a:r>
          </a:p>
          <a:p>
            <a:r>
              <a:rPr lang="en-US" dirty="0"/>
              <a:t>Add indices to the database tables using Python</a:t>
            </a:r>
          </a:p>
          <a:p>
            <a:r>
              <a:rPr lang="en-US" dirty="0"/>
              <a:t>Execute a series of SQL statements to add three indices to the database</a:t>
            </a:r>
          </a:p>
          <a:p>
            <a:pPr lvl="1"/>
            <a:r>
              <a:rPr lang="en-US" dirty="0"/>
              <a:t>Index the word_id in the words table</a:t>
            </a:r>
          </a:p>
          <a:p>
            <a:pPr lvl="1"/>
            <a:r>
              <a:rPr lang="en-US" dirty="0"/>
              <a:t>Index the from_word_id in the anagrams table</a:t>
            </a:r>
          </a:p>
          <a:p>
            <a:pPr lvl="1"/>
            <a:r>
              <a:rPr lang="en-US" dirty="0"/>
              <a:t>Index the to_word_id in the anagrams table</a:t>
            </a:r>
          </a:p>
          <a:p>
            <a:r>
              <a:rPr lang="en-US" dirty="0"/>
              <a:t>Completes in about 7 minutes</a:t>
            </a:r>
          </a:p>
        </p:txBody>
      </p:sp>
    </p:spTree>
    <p:extLst>
      <p:ext uri="{BB962C8B-B14F-4D97-AF65-F5344CB8AC3E}">
        <p14:creationId xmlns:p14="http://schemas.microsoft.com/office/powerpoint/2010/main" val="19813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Query a database table with the benefit of indices</a:t>
            </a:r>
          </a:p>
          <a:p>
            <a:r>
              <a:rPr lang="en-US" dirty="0"/>
              <a:t>each operation takes  ~0.01 seconds to complete, script takes less than a minute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05: Extracting data to build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part_05_build_a_graph.ipynb</a:t>
            </a:r>
          </a:p>
          <a:p>
            <a:r>
              <a:rPr lang="en-US" dirty="0"/>
              <a:t>Query the SQLite database</a:t>
            </a:r>
          </a:p>
          <a:p>
            <a:r>
              <a:rPr lang="en-US" dirty="0"/>
              <a:t>Create a graph object using the NetworkX python library</a:t>
            </a:r>
          </a:p>
          <a:p>
            <a:pPr lvl="1"/>
            <a:r>
              <a:rPr lang="en-US" dirty="0"/>
              <a:t>https://networkx.org/</a:t>
            </a:r>
          </a:p>
          <a:p>
            <a:r>
              <a:rPr lang="en-US" dirty="0"/>
              <a:t>Save the graph object for import into Gephi</a:t>
            </a:r>
          </a:p>
          <a:p>
            <a:pPr lvl="1"/>
            <a:r>
              <a:rPr lang="en-US" dirty="0"/>
              <a:t>https://Gephi.org/</a:t>
            </a:r>
          </a:p>
        </p:txBody>
      </p:sp>
    </p:spTree>
    <p:extLst>
      <p:ext uri="{BB962C8B-B14F-4D97-AF65-F5344CB8AC3E}">
        <p14:creationId xmlns:p14="http://schemas.microsoft.com/office/powerpoint/2010/main" val="94813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06: Visualizing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part_06_visualize_processing_time.R</a:t>
            </a:r>
          </a:p>
          <a:p>
            <a:r>
              <a:rPr lang="en-US" dirty="0"/>
              <a:t>Use R and the following libraries: data.table, ggplot2, magrittr, RSQLite, and stringi</a:t>
            </a:r>
          </a:p>
          <a:p>
            <a:r>
              <a:rPr lang="en-US" dirty="0"/>
              <a:t>Demonstrate how to connect to a SQLite db, query data, and plot data</a:t>
            </a:r>
          </a:p>
          <a:p>
            <a:r>
              <a:rPr lang="en-US" dirty="0"/>
              <a:t>Generate the previously seen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5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4A2-44D2-4203-8B22-E1114FD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Anagrams v2.0: 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CC4-F9CB-4E99-B0BC-B3AA757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upon v1.0 by using unique word groups instead of words</a:t>
            </a:r>
          </a:p>
          <a:p>
            <a:pPr lvl="1"/>
            <a:r>
              <a:rPr lang="en-US" dirty="0"/>
              <a:t>i.e. compare the (‘e’, ‘</a:t>
            </a:r>
            <a:r>
              <a:rPr lang="en-US" dirty="0" err="1"/>
              <a:t>i</a:t>
            </a:r>
            <a:r>
              <a:rPr lang="en-US" dirty="0"/>
              <a:t>’, ‘m’, ‘t’) word group against other word groups</a:t>
            </a:r>
          </a:p>
          <a:p>
            <a:pPr lvl="1"/>
            <a:r>
              <a:rPr lang="en-US" dirty="0"/>
              <a:t>The four words in word group (‘e’, ‘</a:t>
            </a:r>
            <a:r>
              <a:rPr lang="en-US" dirty="0" err="1"/>
              <a:t>i</a:t>
            </a:r>
            <a:r>
              <a:rPr lang="en-US" dirty="0"/>
              <a:t>’, ‘m’, ‘t’) are found in ~15K parent words </a:t>
            </a:r>
          </a:p>
          <a:p>
            <a:pPr lvl="1"/>
            <a:r>
              <a:rPr lang="en-US" dirty="0"/>
              <a:t>The word group (‘e’, ‘</a:t>
            </a:r>
            <a:r>
              <a:rPr lang="en-US" dirty="0" err="1"/>
              <a:t>i</a:t>
            </a:r>
            <a:r>
              <a:rPr lang="en-US" dirty="0"/>
              <a:t>’, ‘m’, ‘t’)  is parent to 13 </a:t>
            </a:r>
            <a:r>
              <a:rPr lang="en-US"/>
              <a:t>child words</a:t>
            </a:r>
            <a:endParaRPr lang="en-US" dirty="0"/>
          </a:p>
          <a:p>
            <a:r>
              <a:rPr lang="en-US" dirty="0"/>
              <a:t>Reduce the initial search space from ~234K items to ~216K items</a:t>
            </a:r>
          </a:p>
          <a:p>
            <a:r>
              <a:rPr lang="en-US" dirty="0"/>
              <a:t>Less storage space required and quicker data access time</a:t>
            </a:r>
          </a:p>
        </p:txBody>
      </p:sp>
    </p:spTree>
    <p:extLst>
      <p:ext uri="{BB962C8B-B14F-4D97-AF65-F5344CB8AC3E}">
        <p14:creationId xmlns:p14="http://schemas.microsoft.com/office/powerpoint/2010/main" val="3106940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2478-F6BA-808C-7F37-B70EA722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EF581-3994-425D-5910-24775BA8A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‘time’ can be rearranged to form the words ‘item’, ‘emit’, and ‘mite’.</a:t>
            </a:r>
          </a:p>
          <a:p>
            <a:pPr marL="0" indent="0">
              <a:buNone/>
            </a:pPr>
            <a:r>
              <a:rPr lang="en-US" dirty="0"/>
              <a:t>Letters in the word ‘terminator’ can be arranged to spell ‘time’, ‘item’, ‘emit’, ‘mite’ as well as many more.</a:t>
            </a:r>
          </a:p>
          <a:p>
            <a:pPr marL="0" indent="0">
              <a:buNone/>
            </a:pPr>
            <a:r>
              <a:rPr lang="en-US" dirty="0"/>
              <a:t>‘time’, ‘item’, ‘emit’, and ‘mite’ are exact anagrams of each other.</a:t>
            </a:r>
          </a:p>
          <a:p>
            <a:pPr marL="0" indent="0">
              <a:buNone/>
            </a:pPr>
            <a:r>
              <a:rPr lang="en-US" dirty="0"/>
              <a:t>We can describe the word ‘terminator’ as a from/parent word of ‘time’-and ‘item’-’emit’-’mite’ to/child words. </a:t>
            </a:r>
          </a:p>
          <a:p>
            <a:pPr marL="0" indent="0">
              <a:buNone/>
            </a:pPr>
            <a:r>
              <a:rPr lang="en-US" dirty="0"/>
              <a:t>Likewise, ‘tie’ is a to/child anagram of ‘time’-’item’-’emit’-’mite’ and a to/child anagram of ‘terminator’</a:t>
            </a:r>
          </a:p>
          <a:p>
            <a:pPr marL="0" indent="0">
              <a:buNone/>
            </a:pPr>
            <a:r>
              <a:rPr lang="en-US" dirty="0"/>
              <a:t>And ‘it’ is a to/child anagram of ‘tie’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0BA42-EC5E-6CB8-F91A-4721DD4F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846270-C6D8-5E37-722E-F4F1FEC59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30" y="1690688"/>
            <a:ext cx="8773749" cy="26006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3A9C7-DFC8-0CC4-DF5E-8A090E2F9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15" y="4238259"/>
            <a:ext cx="8316486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B65-A90F-4AC8-81A4-D69A52B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from/to relationships can be stored as a graph…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90DDB-0FB6-4AF1-903C-9567F3FCD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3"/>
          <a:stretch/>
        </p:blipFill>
        <p:spPr>
          <a:xfrm>
            <a:off x="159777" y="1714017"/>
            <a:ext cx="4839375" cy="4517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3D31D-083F-4760-AFB5-0CCBE6A4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1" y="2048900"/>
            <a:ext cx="4372585" cy="465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A75DB-E165-49A1-BE76-B40E25E5D018}"/>
              </a:ext>
            </a:extLst>
          </p:cNvPr>
          <p:cNvSpPr txBox="1"/>
          <p:nvPr/>
        </p:nvSpPr>
        <p:spPr>
          <a:xfrm>
            <a:off x="10524810" y="6231265"/>
            <a:ext cx="16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Made using Gephi:</a:t>
            </a:r>
            <a:br>
              <a:rPr lang="en-US" sz="1400" dirty="0"/>
            </a:br>
            <a:r>
              <a:rPr lang="en-US" sz="1400" dirty="0"/>
              <a:t>https://Gephi.org/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7885-870B-4C49-9F1E-372FD70D17E4}"/>
              </a:ext>
            </a:extLst>
          </p:cNvPr>
          <p:cNvSpPr txBox="1"/>
          <p:nvPr/>
        </p:nvSpPr>
        <p:spPr>
          <a:xfrm>
            <a:off x="112095" y="6385153"/>
            <a:ext cx="49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demonstration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33DA-72B7-453C-9FDC-73A584824846}"/>
              </a:ext>
            </a:extLst>
          </p:cNvPr>
          <p:cNvSpPr txBox="1"/>
          <p:nvPr/>
        </p:nvSpPr>
        <p:spPr>
          <a:xfrm>
            <a:off x="9360262" y="1546629"/>
            <a:ext cx="30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the word ‘emit’</a:t>
            </a:r>
          </a:p>
        </p:txBody>
      </p:sp>
    </p:spTree>
    <p:extLst>
      <p:ext uri="{BB962C8B-B14F-4D97-AF65-F5344CB8AC3E}">
        <p14:creationId xmlns:p14="http://schemas.microsoft.com/office/powerpoint/2010/main" val="395781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F29-2571-4B74-8B51-40DA87A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~234K English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04F4F-301B-4C0C-B80C-483EEF53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259830"/>
            <a:ext cx="9546771" cy="5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80D-78F9-42BF-81D8-274FFA8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E3DF-E5F3-4097-AF12-84BDBFC3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We know that the word ‘time’ can be formed from ‘terminator’. How do we formalize this from/to relationship?</a:t>
            </a:r>
          </a:p>
          <a:p>
            <a:r>
              <a:rPr lang="en-US" sz="3600" dirty="0"/>
              <a:t>We can’t use default string methods: i.e. str.find()</a:t>
            </a:r>
          </a:p>
          <a:p>
            <a:r>
              <a:rPr lang="en-US" sz="3600" dirty="0"/>
              <a:t>We could use python’s set() objects to compare membership, and we will to some extent, but that ignores letter frequency</a:t>
            </a:r>
          </a:p>
          <a:p>
            <a:r>
              <a:rPr lang="en-US" sz="3600" dirty="0"/>
              <a:t>We will capture the from/to relationship of each word using vectors and matrices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539-9B83-446D-AFAE-D115A43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Vector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8F6-540A-46F1-AAAE-3234C3BB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can be expressed as a vector that is 26 items long</a:t>
            </a:r>
          </a:p>
          <a:p>
            <a:r>
              <a:rPr lang="en-US" dirty="0"/>
              <a:t>Each position in the vector holds the count of letters in each position</a:t>
            </a:r>
          </a:p>
          <a:p>
            <a:r>
              <a:rPr lang="en-US" dirty="0"/>
              <a:t>Our example words can be expressed as a series of vectors and combined into a single matrix called ‘candidates’: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0DC0-FDD0-472C-98F2-726F022B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3943516"/>
            <a:ext cx="92405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839-8060-4855-B050-5DBCCBC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9C7-47F5-461B-9BAF-18D702A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Subtracting the ‘rite’ row (the focal word) from the ‘candidates’ matrix produces a new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&lt; 0 indicate the count of letters in a position in the focal word vector is greater than the count of letters in the same position in the ‘candidates’ matrix</a:t>
            </a:r>
          </a:p>
          <a:p>
            <a:r>
              <a:rPr lang="en-US" dirty="0"/>
              <a:t>Values = 0 indicate the count of letters in the respective positions are the same</a:t>
            </a:r>
          </a:p>
          <a:p>
            <a:r>
              <a:rPr lang="en-US" dirty="0"/>
              <a:t>Values &gt; 0 indicate the count of letters in the ‘candidates’ matrix have more letters than in the focal word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43225-D8A8-4072-BFE5-3A901E69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647841"/>
            <a:ext cx="92024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17825</TotalTime>
  <Words>2152</Words>
  <Application>Microsoft Office PowerPoint</Application>
  <PresentationFormat>Widescreen</PresentationFormat>
  <Paragraphs>238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Finding Anagrams v3.0: An ETL python, pandas, NumPy, and SQLite tutorial</vt:lpstr>
      <vt:lpstr>Outline</vt:lpstr>
      <vt:lpstr>Motivating Questions and Goals</vt:lpstr>
      <vt:lpstr>Definition</vt:lpstr>
      <vt:lpstr>These from/to relationships can be stored as a graph…</vt:lpstr>
      <vt:lpstr>Data: ~234K English Words</vt:lpstr>
      <vt:lpstr>Methods:</vt:lpstr>
      <vt:lpstr>EXTRACT: Vector membership</vt:lpstr>
      <vt:lpstr>Matrix Subtraction</vt:lpstr>
      <vt:lpstr>Row-wise operations</vt:lpstr>
      <vt:lpstr>Python objects and methods:</vt:lpstr>
      <vt:lpstr>SQLite SQL statements and techniques</vt:lpstr>
      <vt:lpstr>TRANSFORM: Five Processing Techniques</vt:lpstr>
      <vt:lpstr>PowerPoint Presentation</vt:lpstr>
      <vt:lpstr>PowerPoint Presentation</vt:lpstr>
      <vt:lpstr>PowerPoint Presentation</vt:lpstr>
      <vt:lpstr>Process control flags</vt:lpstr>
      <vt:lpstr>Option 1: All-word matrix</vt:lpstr>
      <vt:lpstr>Option 2: sub-matrices split by word length</vt:lpstr>
      <vt:lpstr>Option 3: sub-matrices by word-length and presence of focal letter</vt:lpstr>
      <vt:lpstr>PowerPoint Presentation</vt:lpstr>
      <vt:lpstr>Option 4: sub-matrices by word-length and presence of two least common letters</vt:lpstr>
      <vt:lpstr>PowerPoint Presentation</vt:lpstr>
      <vt:lpstr>PowerPoint Presentation</vt:lpstr>
      <vt:lpstr>PowerPoint Presentation</vt:lpstr>
      <vt:lpstr>Why not add more least common letters?</vt:lpstr>
      <vt:lpstr>Additional notes on processing</vt:lpstr>
      <vt:lpstr>LOAD: Storing data in SQLite</vt:lpstr>
      <vt:lpstr>Scripts involved</vt:lpstr>
      <vt:lpstr>Part 00: process functions</vt:lpstr>
      <vt:lpstr>Part 01: structure data</vt:lpstr>
      <vt:lpstr>Part 02: Generate Anagram Pairs</vt:lpstr>
      <vt:lpstr>Part 03: Querying data</vt:lpstr>
      <vt:lpstr>Part 04: Add indices</vt:lpstr>
      <vt:lpstr>Part 03: Querying data (again)</vt:lpstr>
      <vt:lpstr>Part 05: Extracting data to build a graph</vt:lpstr>
      <vt:lpstr>Part 06: Visualizing Timing</vt:lpstr>
      <vt:lpstr>Finding Anagrams v2.0: TBD</vt:lpstr>
      <vt:lpstr>Placeholders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Mike Babb</cp:lastModifiedBy>
  <cp:revision>174</cp:revision>
  <dcterms:created xsi:type="dcterms:W3CDTF">2020-11-02T19:34:48Z</dcterms:created>
  <dcterms:modified xsi:type="dcterms:W3CDTF">2024-07-12T23:47:37Z</dcterms:modified>
</cp:coreProperties>
</file>