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80" r:id="rId12"/>
    <p:sldId id="283" r:id="rId13"/>
    <p:sldId id="268" r:id="rId14"/>
    <p:sldId id="294" r:id="rId15"/>
    <p:sldId id="297" r:id="rId16"/>
    <p:sldId id="296" r:id="rId17"/>
    <p:sldId id="295" r:id="rId18"/>
    <p:sldId id="269" r:id="rId19"/>
    <p:sldId id="270" r:id="rId20"/>
    <p:sldId id="271" r:id="rId21"/>
    <p:sldId id="273" r:id="rId22"/>
    <p:sldId id="274" r:id="rId23"/>
    <p:sldId id="276" r:id="rId24"/>
    <p:sldId id="277" r:id="rId25"/>
    <p:sldId id="298" r:id="rId26"/>
    <p:sldId id="286" r:id="rId27"/>
    <p:sldId id="293" r:id="rId28"/>
    <p:sldId id="281" r:id="rId29"/>
    <p:sldId id="292" r:id="rId30"/>
    <p:sldId id="305" r:id="rId31"/>
    <p:sldId id="289" r:id="rId32"/>
    <p:sldId id="299" r:id="rId33"/>
    <p:sldId id="282" r:id="rId34"/>
    <p:sldId id="300" r:id="rId35"/>
    <p:sldId id="301" r:id="rId36"/>
    <p:sldId id="290" r:id="rId37"/>
    <p:sldId id="291" r:id="rId38"/>
    <p:sldId id="306" r:id="rId39"/>
    <p:sldId id="285" r:id="rId40"/>
    <p:sldId id="30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369" autoAdjust="0"/>
  </p:normalViewPr>
  <p:slideViewPr>
    <p:cSldViewPr snapToGrid="0">
      <p:cViewPr varScale="1">
        <p:scale>
          <a:sx n="59" d="100"/>
          <a:sy n="59" d="100"/>
        </p:scale>
        <p:origin x="10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B9B78-C072-4694-8A2D-FFBA9FE94E5B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863D9-8F87-4810-8EF0-E35E04086C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71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7489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frequency of letters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481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6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word example that is the least common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527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to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4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156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5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83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07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09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746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 this slide to the 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426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255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863D9-8F87-4810-8EF0-E35E04086CC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51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1DE5-CD12-4193-AEFE-8769623C7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BEC66-6C34-4A35-A9D9-601B9A563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3AE42-272F-46AF-8B65-48352DB3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0D39-475F-47B5-AF2D-31069C73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70712-C895-47F0-A1A2-4B1A9B70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95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7396B-7B90-46A3-91A3-F2F2FC4C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AA3E-26F3-4805-BC5E-B7826406B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6D338-FC68-477A-B64C-791568FA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F27C-EEC6-4C3E-B34E-A65ED523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F3A9F-5B1D-465C-BDE3-71F7D814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79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23C90-69A3-4E15-9F51-DE0BCDD845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5A5F2-5B88-42E4-B8E5-FDF1C3FA7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2CAE8-0B4F-49EB-8580-1E0A91399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85C36-EA92-4C0F-B34B-0D24020A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D4419-E0BA-43C2-A09E-9901E7337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6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6979-7822-4F4E-A992-B3BD34F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F410-0AF9-4D7A-8276-D0775B11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4332E-D8CE-4998-B88A-D57D4291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D64C8-E069-45E8-92DC-E549F6D8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DDF51-4F4F-4D49-BAB0-EE44E5FB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13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43B5-63C2-4699-825F-5F0144B08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CB64-1AA2-462A-9744-2C9BD140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B7D81-732F-4384-9F9F-E0941A92C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711B-8919-4AE0-865F-8CC7C3C9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3BF2-7C97-4A3B-976B-64CC4F59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2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F076-FE7E-470E-8747-063ABD8C2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0CC2C-84C1-4B7F-AF3B-A48CC6AE8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81A11-5E58-4857-9721-E454409EF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6316F-7ADE-4D56-AD45-2D7E4B2F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D7B4-2C6D-4C96-8EC9-2ED54C523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05169-12D6-4D25-AAA6-C85E5A54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25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1AF0-61C8-44BD-8C82-1AE6F6DA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2845-12DD-4C2F-9D42-EDDB49BC2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C95EC-2BC1-44C1-9CD4-3CDA18419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0AE030-CA85-45D5-9A9D-14A2ACBD8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A612F-3C52-4B45-9B7B-791181C8A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721D0-31D5-47E8-AE0F-ECE404ECE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11D887-62ED-4451-857E-C23AF008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DA71CF-2AD1-4CC8-BF8A-09EAB890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1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B603-0383-424E-8627-723BF503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2F2F9-4846-4D1E-A59D-7505C0D5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322470-0329-47D7-91B9-9CE2FA63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C04CC-C0D4-4543-B862-C805CB9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1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F8341E-01A5-4A24-825C-02A39BCC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E5923B-6F88-4A9E-A5D5-6A3EFBBF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DFF4A-9C68-4F36-9A0F-A7AF816F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9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D713-E968-4C3B-9007-FD8557AAD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71A18-A915-4890-9CF0-23322A085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60A5A-A686-4331-9773-8CB013911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529CA-629C-449D-AAD8-00C667B5F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60D3-153D-4314-9FEE-506CDCAF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A1682-B51F-42DB-B9A7-643FA2C5B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731D-CEEA-41DC-B22E-7AFF98D9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0DE5B6-D1EA-462B-983C-0AE24C0EE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DAA48-E15C-4311-9096-1320AC1A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05A2DA-6FA0-4263-9E6D-8B7F44409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CDFBB-51F4-48DB-8D52-8AA3A63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296FC-42CA-4700-B634-B15E2157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9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75608-606F-4C5A-A1F0-9AAEE88D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5966-D4FF-4544-8871-4C9E86125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22EF-7C37-43F5-94DD-68CB04C2C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D0E5B-1AAA-41B9-A681-2CC64CA97BA3}" type="datetimeFigureOut">
              <a:rPr lang="en-US" smtClean="0"/>
              <a:t>4/11/2021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33C19-FE3E-4A32-AF95-EFA0819B0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AF94-738A-4E28-BC6C-6782C581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F7F88-8105-4197-A361-84224A377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98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babbm@uw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qlite.org/index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Mandelbrot_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8F9DC-388A-460C-9B7A-AF51EF1B3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Anagrams v2.0:</a:t>
            </a:r>
            <a:br>
              <a:rPr lang="en-US" dirty="0"/>
            </a:br>
            <a:r>
              <a:rPr lang="en-US" dirty="0"/>
              <a:t>An ETL python, pandas, NumPy, and SQLite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A342A-4C90-48B0-93DE-6926ACF1F1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Babb</a:t>
            </a:r>
          </a:p>
          <a:p>
            <a:r>
              <a:rPr lang="en-US" dirty="0">
                <a:hlinkClick r:id="rId2"/>
              </a:rPr>
              <a:t>babbm@uw.edu</a:t>
            </a:r>
            <a:endParaRPr lang="en-US" dirty="0"/>
          </a:p>
          <a:p>
            <a:r>
              <a:rPr lang="en-US" dirty="0"/>
              <a:t>April 15, 2021</a:t>
            </a:r>
          </a:p>
        </p:txBody>
      </p:sp>
    </p:spTree>
    <p:extLst>
      <p:ext uri="{BB962C8B-B14F-4D97-AF65-F5344CB8AC3E}">
        <p14:creationId xmlns:p14="http://schemas.microsoft.com/office/powerpoint/2010/main" val="3353162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6CEB-0BDD-45E6-B40E-3D669D3E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5405-A144-4120-86F1-1C84B26A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need to examine all characters in each row for membership, not just each cell</a:t>
            </a:r>
          </a:p>
          <a:p>
            <a:r>
              <a:rPr lang="en-US" dirty="0"/>
              <a:t>Computing the minimum value of each row indicates relationships between each word: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&gt;= 0 indicate that the focal word ‘rite’ is nested in the ‘candidates’ matrix</a:t>
            </a:r>
          </a:p>
          <a:p>
            <a:r>
              <a:rPr lang="en-US" dirty="0"/>
              <a:t>Values &lt; 0 indicate that the focal word ‘rite’ is not nested in the ‘candidates’ matrix</a:t>
            </a:r>
          </a:p>
          <a:p>
            <a:r>
              <a:rPr lang="en-US" dirty="0"/>
              <a:t>For each focal word, this yields the from/parent words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0B7F8-1E88-46D0-98AA-D423D3C97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472" y="2876950"/>
            <a:ext cx="1829055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3F6-C16F-47AD-B7DA-C0537DEC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objects and 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D0B3-840A-441A-AB75-610B0E58B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5480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Read, write, pickle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Data storage and retrieval</a:t>
            </a:r>
          </a:p>
          <a:p>
            <a:r>
              <a:rPr lang="en-US" dirty="0"/>
              <a:t>Pandas Data frame</a:t>
            </a:r>
          </a:p>
          <a:p>
            <a:pPr lvl="1"/>
            <a:r>
              <a:rPr lang="en-US" dirty="0"/>
              <a:t>Aggregate, sort, vectorized operations</a:t>
            </a:r>
          </a:p>
          <a:p>
            <a:r>
              <a:rPr lang="en-US" dirty="0"/>
              <a:t>NumPy</a:t>
            </a:r>
          </a:p>
          <a:p>
            <a:pPr lvl="1"/>
            <a:r>
              <a:rPr lang="en-US" dirty="0"/>
              <a:t>1d and 2d arrays, row-wise and column-wise operations</a:t>
            </a:r>
          </a:p>
          <a:p>
            <a:r>
              <a:rPr lang="en-US" dirty="0"/>
              <a:t>Sets</a:t>
            </a:r>
          </a:p>
          <a:p>
            <a:pPr lvl="1"/>
            <a:r>
              <a:rPr lang="en-US" dirty="0"/>
              <a:t>intersection</a:t>
            </a:r>
          </a:p>
          <a:p>
            <a:r>
              <a:rPr lang="en-US" dirty="0"/>
              <a:t>Lists</a:t>
            </a:r>
          </a:p>
          <a:p>
            <a:pPr lvl="1"/>
            <a:r>
              <a:rPr lang="en-US" dirty="0"/>
              <a:t>comprehension</a:t>
            </a:r>
          </a:p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Creation, comprehension, and data structuring for fast lookups</a:t>
            </a:r>
          </a:p>
        </p:txBody>
      </p:sp>
    </p:spTree>
    <p:extLst>
      <p:ext uri="{BB962C8B-B14F-4D97-AF65-F5344CB8AC3E}">
        <p14:creationId xmlns:p14="http://schemas.microsoft.com/office/powerpoint/2010/main" val="244688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E0E5-6364-46A3-BEEB-A0A879CB7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SQL statements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53238-30F0-414F-AC62-9E3BED308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creation, connections, and cursors</a:t>
            </a:r>
          </a:p>
          <a:p>
            <a:r>
              <a:rPr lang="en-US" dirty="0"/>
              <a:t>Select</a:t>
            </a:r>
          </a:p>
          <a:p>
            <a:r>
              <a:rPr lang="en-US" dirty="0"/>
              <a:t>Insert</a:t>
            </a:r>
          </a:p>
          <a:p>
            <a:r>
              <a:rPr lang="en-US" dirty="0"/>
              <a:t>Create table</a:t>
            </a:r>
          </a:p>
          <a:p>
            <a:r>
              <a:rPr lang="en-US" dirty="0"/>
              <a:t>Insert (into)</a:t>
            </a:r>
          </a:p>
          <a:p>
            <a:r>
              <a:rPr lang="en-US" dirty="0"/>
              <a:t>Drop table</a:t>
            </a:r>
          </a:p>
          <a:p>
            <a:r>
              <a:rPr lang="en-US" dirty="0"/>
              <a:t>Add index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681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C80-20CD-4715-B0F7-E90C0838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TRANSFORM: Four Processing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8DB9-7DC4-4616-BF58-8A22FD0A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Each processing technique performs the same general calculation: Subtract a focal row from a matrix of candidates, determine the minimum row values, and generate a list of from/to words</a:t>
            </a:r>
          </a:p>
          <a:p>
            <a:r>
              <a:rPr lang="en-US" dirty="0"/>
              <a:t>The four different processing techniques take advantage of the frequency distribution of letters and length of words to illustrate how a little pre-processing can mean an algorithm that takes ~106 minutes to complete versus an algorithm that takes ~6 minutes to complete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~11.</a:t>
            </a:r>
          </a:p>
        </p:txBody>
      </p:sp>
    </p:spTree>
    <p:extLst>
      <p:ext uri="{BB962C8B-B14F-4D97-AF65-F5344CB8AC3E}">
        <p14:creationId xmlns:p14="http://schemas.microsoft.com/office/powerpoint/2010/main" val="1923023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979F44-2316-44E2-8C14-E37E7159C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7608" y="42589"/>
            <a:ext cx="8996783" cy="674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2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CCABA-B3A4-411E-B49B-426C7E1F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50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8DFB23-3409-412A-888C-A665B4626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5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flags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Four control flags in part_02_generate_and_store_anagrams.ipynb</a:t>
            </a:r>
          </a:p>
          <a:p>
            <a:r>
              <a:rPr lang="en-US" dirty="0"/>
              <a:t>Specify the processing option:</a:t>
            </a:r>
          </a:p>
          <a:p>
            <a:pPr lvl="1"/>
            <a:r>
              <a:rPr lang="en-US" dirty="0"/>
              <a:t>matrix_extraction_option = 1, 2, 3, or 4</a:t>
            </a:r>
          </a:p>
          <a:p>
            <a:r>
              <a:rPr lang="en-US" dirty="0"/>
              <a:t>Number of letters to use for processing option #4 (ignored otherwise):</a:t>
            </a:r>
          </a:p>
          <a:p>
            <a:pPr lvl="1"/>
            <a:r>
              <a:rPr lang="en-US" dirty="0"/>
              <a:t>n_common_letters = 1 through 24</a:t>
            </a:r>
          </a:p>
          <a:p>
            <a:r>
              <a:rPr lang="en-US" dirty="0"/>
              <a:t>Save the generated lists of anagrams to the SQLite DB:</a:t>
            </a:r>
          </a:p>
          <a:p>
            <a:pPr lvl="1"/>
            <a:r>
              <a:rPr lang="en-US" dirty="0"/>
              <a:t>write_data = True</a:t>
            </a:r>
          </a:p>
          <a:p>
            <a:r>
              <a:rPr lang="en-US" dirty="0"/>
              <a:t>Process only words beginning with a certain letter or a group of letters:</a:t>
            </a:r>
          </a:p>
          <a:p>
            <a:pPr lvl="1"/>
            <a:r>
              <a:rPr lang="en-US" dirty="0"/>
              <a:t>letter_subset_list = [‘t’, ‘w’]</a:t>
            </a:r>
          </a:p>
        </p:txBody>
      </p:sp>
    </p:spTree>
    <p:extLst>
      <p:ext uri="{BB962C8B-B14F-4D97-AF65-F5344CB8AC3E}">
        <p14:creationId xmlns:p14="http://schemas.microsoft.com/office/powerpoint/2010/main" val="329388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651BE-DD54-4770-84F3-F8ADD5C6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All-word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DF2E-AB75-4F27-91F6-D38C722B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~234K calculations on a ~234K row x 26 column matrix</a:t>
            </a:r>
          </a:p>
          <a:p>
            <a:r>
              <a:rPr lang="en-US" dirty="0"/>
              <a:t>Each row is compared against all other rows</a:t>
            </a:r>
          </a:p>
          <a:p>
            <a:r>
              <a:rPr lang="en-US" dirty="0"/>
              <a:t>Least amount of code, simplest to understand, ranked 4</a:t>
            </a:r>
            <a:r>
              <a:rPr lang="en-US" baseline="30000" dirty="0"/>
              <a:t>th</a:t>
            </a:r>
            <a:r>
              <a:rPr lang="en-US" dirty="0"/>
              <a:t> in time to complete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80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sub-matrices split by 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349"/>
            <a:ext cx="10515600" cy="464961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Create 24 sub-matrices, each consisting of words &gt;= n characters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word that is 14 characters long needs to search in a matrix that is 22K rows, 10% of the size of the full matrix</a:t>
            </a:r>
          </a:p>
          <a:p>
            <a:r>
              <a:rPr lang="en-US" dirty="0"/>
              <a:t>More code and more complex than option 1; ranked 3</a:t>
            </a:r>
            <a:r>
              <a:rPr lang="en-US" baseline="30000" dirty="0"/>
              <a:t>rd</a:t>
            </a:r>
            <a:r>
              <a:rPr lang="en-US" dirty="0"/>
              <a:t> in time to complete.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DD825-B5F9-4C84-BFCE-0E491AC0E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417" y="1939407"/>
            <a:ext cx="5125165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B8404-4CA4-4914-9F31-C2CD5B64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E7BB5-66CA-466B-AA20-F0B32DA6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questions</a:t>
            </a:r>
          </a:p>
          <a:p>
            <a:r>
              <a:rPr lang="en-US" dirty="0"/>
              <a:t>Definitions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Methods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Code Definitions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770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E74B-E3A8-4CFF-89AF-832780AA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sub-matrices by word-length and presence of focal letter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A1FB0-1C7B-4A7C-9333-CBEF327B7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the matrix rows featuring words that are &gt;= n characters long: row groups A</a:t>
            </a:r>
          </a:p>
          <a:p>
            <a:r>
              <a:rPr lang="en-US" dirty="0"/>
              <a:t>Determine the matrix rows that contain a focal letter: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candidate rows for a focal word</a:t>
            </a:r>
          </a:p>
          <a:p>
            <a:r>
              <a:rPr lang="en-US" dirty="0"/>
              <a:t>More code and more complex than option 2;</a:t>
            </a:r>
            <a:br>
              <a:rPr lang="en-US" dirty="0"/>
            </a:br>
            <a:r>
              <a:rPr lang="en-US" dirty="0"/>
              <a:t>ranked 2</a:t>
            </a:r>
            <a:r>
              <a:rPr lang="en-US" baseline="30000" dirty="0"/>
              <a:t>nd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711D0-4217-4330-980E-AF3821EC2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006" y="5174848"/>
            <a:ext cx="336279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0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09E3C9-8FCF-4958-8A5C-737A079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104575"/>
            <a:ext cx="12003175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02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579B-F027-457C-9B2B-9A4F0C88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4: sub-matrices by word-length and presence of two least common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E99B-DAA0-4960-804F-636E8DC7A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rows featuring words that are &gt;= </a:t>
            </a:r>
            <a:r>
              <a:rPr lang="en-US" i="1" dirty="0"/>
              <a:t>n</a:t>
            </a:r>
            <a:r>
              <a:rPr lang="en-US" dirty="0"/>
              <a:t> characters long: row groups A</a:t>
            </a:r>
          </a:p>
          <a:p>
            <a:r>
              <a:rPr lang="en-US" dirty="0"/>
              <a:t>Determine the two least common letters (lcl) in each word</a:t>
            </a:r>
          </a:p>
          <a:p>
            <a:r>
              <a:rPr lang="en-US" dirty="0"/>
              <a:t>Determine the rows that match each lcl group: row groups B</a:t>
            </a:r>
          </a:p>
          <a:p>
            <a:r>
              <a:rPr lang="en-US" dirty="0"/>
              <a:t>Compute the set intersection of row groups A and row groups B: row groups C</a:t>
            </a:r>
          </a:p>
          <a:p>
            <a:r>
              <a:rPr lang="en-US" dirty="0"/>
              <a:t>Row groups C are the candidate rows for a focal word</a:t>
            </a:r>
          </a:p>
          <a:p>
            <a:r>
              <a:rPr lang="en-US" dirty="0"/>
              <a:t>More code and more complex than option 3;</a:t>
            </a:r>
            <a:br>
              <a:rPr lang="en-US" dirty="0"/>
            </a:br>
            <a:r>
              <a:rPr lang="en-US" dirty="0"/>
              <a:t>ranked 1</a:t>
            </a:r>
            <a:r>
              <a:rPr lang="en-US" baseline="30000" dirty="0"/>
              <a:t>st</a:t>
            </a:r>
            <a:r>
              <a:rPr lang="en-US" dirty="0"/>
              <a:t> in time to complete.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57C09B-E860-41BF-AE11-58266E412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995" y="5102248"/>
            <a:ext cx="3439005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474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1BFBE2-235E-4220-816A-ED1AD256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997" y="404390"/>
            <a:ext cx="325800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7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7AFE1CD-C6AE-4651-AFB4-9EE4C2A53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155"/>
            <a:ext cx="12192000" cy="5724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AD233A-95A5-4C28-9262-7F3CEA5AAED1}"/>
              </a:ext>
            </a:extLst>
          </p:cNvPr>
          <p:cNvSpPr txBox="1"/>
          <p:nvPr/>
        </p:nvSpPr>
        <p:spPr>
          <a:xfrm>
            <a:off x="252883" y="6400800"/>
            <a:ext cx="11686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‘battery’: [18,3,7,7,1,4,16]. The two least common letters [b, y] in a GTE 7-letter word are found in 6,473 candidate words.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60FC0-D095-4F62-8B3B-DF163158DFF1}"/>
              </a:ext>
            </a:extLst>
          </p:cNvPr>
          <p:cNvSpPr txBox="1"/>
          <p:nvPr/>
        </p:nvSpPr>
        <p:spPr>
          <a:xfrm>
            <a:off x="333267" y="6204858"/>
            <a:ext cx="922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Focal word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CF63C-27EF-4500-9124-8020AD70E8E3}"/>
              </a:ext>
            </a:extLst>
          </p:cNvPr>
          <p:cNvSpPr txBox="1"/>
          <p:nvPr/>
        </p:nvSpPr>
        <p:spPr>
          <a:xfrm>
            <a:off x="1416817" y="6212552"/>
            <a:ext cx="1225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Letter rankings</a:t>
            </a:r>
          </a:p>
        </p:txBody>
      </p:sp>
    </p:spTree>
    <p:extLst>
      <p:ext uri="{BB962C8B-B14F-4D97-AF65-F5344CB8AC3E}">
        <p14:creationId xmlns:p14="http://schemas.microsoft.com/office/powerpoint/2010/main" val="32189412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59879B9-AF3F-44DB-9C15-EECCC567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42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34F3-44F2-4C72-9304-91AC56A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add more least common letters?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FE9D-84FF-4155-BEF1-6CBD454BE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Diminishing returns!</a:t>
            </a:r>
          </a:p>
          <a:p>
            <a:r>
              <a:rPr lang="en-US" dirty="0"/>
              <a:t>Pre-processing time increases quickly while anagram discovery time decreases modestly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EAF9B8-6673-4D3E-867F-22148D1D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497" y="3579206"/>
            <a:ext cx="4525006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46BD-DD2A-4DBF-A438-A9FD91D9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 on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D22CA-967C-45F4-8D49-E1B26A05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Counters are included to keep track of the number of from/to relationships and exact word matches</a:t>
            </a:r>
          </a:p>
          <a:p>
            <a:r>
              <a:rPr lang="en-US" dirty="0"/>
              <a:t>Processing time of each word is recorded to evaluate performance and generate summary statistics</a:t>
            </a:r>
          </a:p>
          <a:p>
            <a:r>
              <a:rPr lang="en-US" dirty="0"/>
              <a:t>Loops are used to help divide the operation by letter for testing</a:t>
            </a:r>
          </a:p>
          <a:p>
            <a:r>
              <a:rPr lang="en-US" dirty="0"/>
              <a:t>Each processing option writes to a different output table. For example, processing option ‘2’ writes to the ‘words_me_02’ table</a:t>
            </a:r>
          </a:p>
          <a:p>
            <a:r>
              <a:rPr lang="en-US" dirty="0"/>
              <a:t>All processing options will overwrite the ‘anagrams’ and ‘words’ tables</a:t>
            </a:r>
          </a:p>
          <a:p>
            <a:r>
              <a:rPr lang="en-US" dirty="0"/>
              <a:t>All processing options make use of numerical word IDs facilitating integer comparisons; actual words are referenced sparingly</a:t>
            </a:r>
          </a:p>
        </p:txBody>
      </p:sp>
    </p:spTree>
    <p:extLst>
      <p:ext uri="{BB962C8B-B14F-4D97-AF65-F5344CB8AC3E}">
        <p14:creationId xmlns:p14="http://schemas.microsoft.com/office/powerpoint/2010/main" val="3865493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BFB90-2255-4D73-BF5F-41516798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LOAD: Storing data in SQLite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63989-B542-4005-8582-F61FB7B62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are written to SQLite (</a:t>
            </a:r>
            <a:r>
              <a:rPr lang="en-US" dirty="0">
                <a:hlinkClick r:id="rId2"/>
              </a:rPr>
              <a:t>https://www.sqlite.org/index.html</a:t>
            </a:r>
            <a:r>
              <a:rPr lang="en-US" dirty="0"/>
              <a:t>):</a:t>
            </a:r>
          </a:p>
          <a:p>
            <a:pPr lvl="1"/>
            <a:r>
              <a:rPr lang="en-US" dirty="0" err="1"/>
              <a:t>pandas.to_sql</a:t>
            </a:r>
            <a:r>
              <a:rPr lang="en-US" dirty="0"/>
              <a:t>() </a:t>
            </a:r>
          </a:p>
          <a:p>
            <a:pPr lvl="1"/>
            <a:r>
              <a:rPr lang="en-US" dirty="0"/>
              <a:t>sqlite3.connection().cursor().executemany() </a:t>
            </a:r>
          </a:p>
          <a:p>
            <a:r>
              <a:rPr lang="en-US" dirty="0"/>
              <a:t>Database facilitates additional interaction:</a:t>
            </a:r>
          </a:p>
          <a:p>
            <a:pPr lvl="1"/>
            <a:r>
              <a:rPr lang="en-US" dirty="0"/>
              <a:t>Single access point for a variety of platforms (i.e. Python and R)</a:t>
            </a:r>
          </a:p>
          <a:p>
            <a:pPr lvl="1"/>
            <a:r>
              <a:rPr lang="en-US" dirty="0"/>
              <a:t>Indices</a:t>
            </a:r>
          </a:p>
          <a:p>
            <a:pPr lvl="1"/>
            <a:r>
              <a:rPr lang="en-US" dirty="0"/>
              <a:t>quick data access</a:t>
            </a:r>
          </a:p>
          <a:p>
            <a:r>
              <a:rPr lang="en-US" dirty="0"/>
              <a:t>It takes about 11 minutes to write the anagram pairs to the db.</a:t>
            </a:r>
          </a:p>
          <a:p>
            <a:r>
              <a:rPr lang="en-US" dirty="0"/>
              <a:t>Note: The EXTRACT and TRANSFORM portion of this will take 6 to 106 minutes, depending on processing technique, the LOAD portion will always take ~11 minutes.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AFCCF-8D3D-4C19-BF17-8834A548C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Scripts involved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106CA-E085-4B26-981A-66443549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part_01_structure_data.ipynb</a:t>
            </a:r>
          </a:p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part_03_query_anagram_database.ipynb</a:t>
            </a:r>
          </a:p>
          <a:p>
            <a:r>
              <a:rPr lang="en-US" dirty="0"/>
              <a:t>part_04_add_database_indices.ipynb</a:t>
            </a:r>
          </a:p>
          <a:p>
            <a:r>
              <a:rPr lang="en-US" dirty="0"/>
              <a:t>part_05_build_a_graph.ipynb</a:t>
            </a:r>
          </a:p>
          <a:p>
            <a:r>
              <a:rPr lang="en-US" dirty="0"/>
              <a:t>part_06_visualize_processing_time.R</a:t>
            </a:r>
          </a:p>
          <a:p>
            <a:r>
              <a:rPr lang="en-US" dirty="0" err="1"/>
              <a:t>simple_fractal.ipynb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70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8F80C-BC68-4ABD-BDC5-CF22A3CE2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Questions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67F47-3A8D-4EE9-A14D-CE40E0D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Given a list of English words, what are the groups of anagrams? (EXTRACT)</a:t>
            </a:r>
          </a:p>
          <a:p>
            <a:r>
              <a:rPr lang="en-US" sz="4000" dirty="0"/>
              <a:t>How do we discover the groups of anagrams? (TRANSFORM)</a:t>
            </a:r>
          </a:p>
          <a:p>
            <a:r>
              <a:rPr lang="en-US" sz="4000" dirty="0"/>
              <a:t>How do we store the groups of anagrams for quick and easy retrieval? (LOAD)</a:t>
            </a:r>
          </a:p>
          <a:p>
            <a:r>
              <a:rPr lang="en-US" sz="4000" dirty="0"/>
              <a:t>We will use python and the pandas and NumPy libraries and SQLite Database platform to build an EXTRACT – TRANSFORM – LOAD (ETL) pipeline.</a:t>
            </a:r>
          </a:p>
          <a:p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64580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A75E8-E2AC-438C-AC4B-793CD216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00: process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3573-5771-4959-8B1B-42FF43F53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part_00_process_functions.py</a:t>
            </a:r>
          </a:p>
          <a:p>
            <a:r>
              <a:rPr lang="en-US" dirty="0"/>
              <a:t>Code reuse for parts 3, 4, and 5</a:t>
            </a:r>
          </a:p>
          <a:p>
            <a:r>
              <a:rPr lang="en-US" dirty="0"/>
              <a:t>Several functions are called in multiple scripts. Define the function once and import it.</a:t>
            </a:r>
          </a:p>
        </p:txBody>
      </p:sp>
    </p:spTree>
    <p:extLst>
      <p:ext uri="{BB962C8B-B14F-4D97-AF65-F5344CB8AC3E}">
        <p14:creationId xmlns:p14="http://schemas.microsoft.com/office/powerpoint/2010/main" val="344858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01: structure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part_01_structure_data.ipynb</a:t>
            </a:r>
          </a:p>
          <a:p>
            <a:r>
              <a:rPr lang="en-US" dirty="0"/>
              <a:t>Import the list of words into a pandas data frame</a:t>
            </a:r>
          </a:p>
          <a:p>
            <a:pPr lvl="1"/>
            <a:r>
              <a:rPr lang="en-US" dirty="0"/>
              <a:t>Extract first letter of each word</a:t>
            </a:r>
          </a:p>
          <a:p>
            <a:pPr lvl="1"/>
            <a:r>
              <a:rPr lang="en-US" dirty="0"/>
              <a:t>Count letters in each word</a:t>
            </a:r>
          </a:p>
          <a:p>
            <a:r>
              <a:rPr lang="en-US" dirty="0"/>
              <a:t>Generate the character matrix: the count of letters in each word by letter position: the 234K row by 26 column matrix</a:t>
            </a:r>
          </a:p>
          <a:p>
            <a:r>
              <a:rPr lang="en-US" dirty="0"/>
              <a:t>Save objects</a:t>
            </a:r>
          </a:p>
          <a:p>
            <a:r>
              <a:rPr lang="en-US" dirty="0"/>
              <a:t>Script completes in about 5 minutes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48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10A2-78C0-4B58-B486-028C0191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02: Generate Anagram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3781B-7B0E-4864-8E54-FB9771FF4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part_02_generate_and_store_anagrams_v1.0.ipynb</a:t>
            </a:r>
          </a:p>
          <a:p>
            <a:r>
              <a:rPr lang="en-US" dirty="0"/>
              <a:t>Set processing and data save options</a:t>
            </a:r>
          </a:p>
          <a:p>
            <a:r>
              <a:rPr lang="en-US" dirty="0"/>
              <a:t>Compute anagram pairs using desired processing technique</a:t>
            </a:r>
          </a:p>
          <a:p>
            <a:r>
              <a:rPr lang="en-US" dirty="0"/>
              <a:t>Save output to SQLite</a:t>
            </a:r>
          </a:p>
          <a:p>
            <a:r>
              <a:rPr lang="en-US" dirty="0"/>
              <a:t>Script execution takes anywhere from 6 minutes to 106 minutes, depending on processing technique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98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Specify a focal word</a:t>
            </a:r>
          </a:p>
          <a:p>
            <a:r>
              <a:rPr lang="en-US" dirty="0"/>
              <a:t>Query a database table without the benefit of indices</a:t>
            </a:r>
          </a:p>
          <a:p>
            <a:r>
              <a:rPr lang="en-US" dirty="0"/>
              <a:t>Generate a list of from and to words using a series of SQL statements</a:t>
            </a:r>
          </a:p>
          <a:p>
            <a:r>
              <a:rPr lang="en-US" dirty="0"/>
              <a:t>Each operation will take ~90 seconds to complete, three minutes total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8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04: Add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part_04_add_database_indices.ipynb</a:t>
            </a:r>
          </a:p>
          <a:p>
            <a:r>
              <a:rPr lang="en-US" dirty="0"/>
              <a:t>Add indices to the database tables using Python</a:t>
            </a:r>
          </a:p>
          <a:p>
            <a:r>
              <a:rPr lang="en-US" dirty="0"/>
              <a:t>Execute a series of SQL statements to add three indices to the database</a:t>
            </a:r>
          </a:p>
          <a:p>
            <a:pPr lvl="1"/>
            <a:r>
              <a:rPr lang="en-US" dirty="0"/>
              <a:t>Index the word_id in the words table</a:t>
            </a:r>
          </a:p>
          <a:p>
            <a:pPr lvl="1"/>
            <a:r>
              <a:rPr lang="en-US" dirty="0"/>
              <a:t>Index the from_word_id in the anagrams table</a:t>
            </a:r>
          </a:p>
          <a:p>
            <a:pPr lvl="1"/>
            <a:r>
              <a:rPr lang="en-US" dirty="0"/>
              <a:t>Index the to_word_id in the anagrams table</a:t>
            </a:r>
          </a:p>
          <a:p>
            <a:r>
              <a:rPr lang="en-US" dirty="0"/>
              <a:t>Completes in about 7 minutes</a:t>
            </a:r>
          </a:p>
        </p:txBody>
      </p:sp>
    </p:spTree>
    <p:extLst>
      <p:ext uri="{BB962C8B-B14F-4D97-AF65-F5344CB8AC3E}">
        <p14:creationId xmlns:p14="http://schemas.microsoft.com/office/powerpoint/2010/main" val="198136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4DA8B-5C2E-431C-A51A-F007F071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03: Querying data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3C35-402A-4663-9E64-B8DEB6CB2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part_03_query_anagram_database.ipynb</a:t>
            </a:r>
          </a:p>
          <a:p>
            <a:r>
              <a:rPr lang="en-US" dirty="0"/>
              <a:t>Query a database table with the benefit of indices</a:t>
            </a:r>
          </a:p>
          <a:p>
            <a:r>
              <a:rPr lang="en-US" dirty="0"/>
              <a:t>each operation takes  ~0.01 seconds to complete, script takes less than a minute to complete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586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05: Extracting data to build a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part_05_build_a_graph.ipynb</a:t>
            </a:r>
          </a:p>
          <a:p>
            <a:r>
              <a:rPr lang="en-US" dirty="0"/>
              <a:t>Query the SQLite database</a:t>
            </a:r>
          </a:p>
          <a:p>
            <a:r>
              <a:rPr lang="en-US" dirty="0"/>
              <a:t>Create a graph object using the NetworkX python library</a:t>
            </a:r>
          </a:p>
          <a:p>
            <a:pPr lvl="1"/>
            <a:r>
              <a:rPr lang="en-US" dirty="0"/>
              <a:t>https://networkx.org/</a:t>
            </a:r>
          </a:p>
          <a:p>
            <a:r>
              <a:rPr lang="en-US" dirty="0"/>
              <a:t>Save the graph object for import into Gephi</a:t>
            </a:r>
          </a:p>
          <a:p>
            <a:pPr lvl="1"/>
            <a:r>
              <a:rPr lang="en-US" dirty="0"/>
              <a:t>https://Gephi.org/</a:t>
            </a:r>
          </a:p>
        </p:txBody>
      </p:sp>
    </p:spTree>
    <p:extLst>
      <p:ext uri="{BB962C8B-B14F-4D97-AF65-F5344CB8AC3E}">
        <p14:creationId xmlns:p14="http://schemas.microsoft.com/office/powerpoint/2010/main" val="948133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3D10-FB72-4EAE-B9F3-8837F6F7D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06: Visualizing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CA69A-FA13-400D-BA6D-62BDBDBEB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part_06_visualize_processing_time.R</a:t>
            </a:r>
          </a:p>
          <a:p>
            <a:r>
              <a:rPr lang="en-US" dirty="0"/>
              <a:t>Use R and the following libraries: data.table, ggplot2, magrittr, RSQLite, and stringi</a:t>
            </a:r>
          </a:p>
          <a:p>
            <a:r>
              <a:rPr lang="en-US" dirty="0"/>
              <a:t>Demonstrate how to connect to a SQLite db, query data, and plot data</a:t>
            </a:r>
          </a:p>
          <a:p>
            <a:r>
              <a:rPr lang="en-US" dirty="0"/>
              <a:t>Generate the previously seen plots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925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24A2-44D2-4203-8B22-E1114FD2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Anagrams v2.0: TBD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38CC4-F9CB-4E99-B0BC-B3AA7574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upon v1.0 by using unique word groups instead of words</a:t>
            </a:r>
          </a:p>
          <a:p>
            <a:pPr lvl="1"/>
            <a:r>
              <a:rPr lang="en-US" dirty="0"/>
              <a:t>i.e. compare the (‘e’, ‘</a:t>
            </a:r>
            <a:r>
              <a:rPr lang="en-US" dirty="0" err="1"/>
              <a:t>i</a:t>
            </a:r>
            <a:r>
              <a:rPr lang="en-US" dirty="0"/>
              <a:t>’, ‘m’, ‘t’) word group against other word groups</a:t>
            </a:r>
          </a:p>
          <a:p>
            <a:pPr lvl="1"/>
            <a:r>
              <a:rPr lang="en-US" dirty="0"/>
              <a:t>The four words in word group (‘e’, ‘</a:t>
            </a:r>
            <a:r>
              <a:rPr lang="en-US" dirty="0" err="1"/>
              <a:t>i</a:t>
            </a:r>
            <a:r>
              <a:rPr lang="en-US" dirty="0"/>
              <a:t>’, ‘m’, ‘t’) are found in ~15K parent words </a:t>
            </a:r>
          </a:p>
          <a:p>
            <a:pPr lvl="1"/>
            <a:r>
              <a:rPr lang="en-US" dirty="0"/>
              <a:t>The word group (‘e’, ‘</a:t>
            </a:r>
            <a:r>
              <a:rPr lang="en-US" dirty="0" err="1"/>
              <a:t>i</a:t>
            </a:r>
            <a:r>
              <a:rPr lang="en-US" dirty="0"/>
              <a:t>’, ‘m’, ‘t’)  is parent to 13 </a:t>
            </a:r>
            <a:r>
              <a:rPr lang="en-US"/>
              <a:t>child words</a:t>
            </a:r>
            <a:endParaRPr lang="en-US" dirty="0"/>
          </a:p>
          <a:p>
            <a:r>
              <a:rPr lang="en-US" dirty="0"/>
              <a:t>Reduce the initial search space from ~234K items to ~216K items</a:t>
            </a:r>
          </a:p>
          <a:p>
            <a:r>
              <a:rPr lang="en-US" dirty="0"/>
              <a:t>Less storage space required and quicker data access time</a:t>
            </a:r>
          </a:p>
        </p:txBody>
      </p:sp>
    </p:spTree>
    <p:extLst>
      <p:ext uri="{BB962C8B-B14F-4D97-AF65-F5344CB8AC3E}">
        <p14:creationId xmlns:p14="http://schemas.microsoft.com/office/powerpoint/2010/main" val="31069406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2BB2-7FE7-4E27-9B4E-DE29B0E77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- visualize the Mandelbrot 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simple_fractal.ipynb</a:t>
                </a:r>
              </a:p>
              <a:p>
                <a:r>
                  <a:rPr lang="en-US" b="0" dirty="0"/>
                  <a:t>For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does the function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diverge to infinity? </a:t>
                </a:r>
              </a:p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a complex number (3 – 9i)?</a:t>
                </a:r>
              </a:p>
              <a:p>
                <a:r>
                  <a:rPr lang="en-US" dirty="0">
                    <a:hlinkClick r:id="rId2"/>
                  </a:rPr>
                  <a:t>https://en.wikipedia.org/wiki/Mandelbrot_set</a:t>
                </a:r>
                <a:endParaRPr lang="en-US" dirty="0"/>
              </a:p>
              <a:p>
                <a:r>
                  <a:rPr lang="en-US" dirty="0"/>
                  <a:t>Make a </a:t>
                </a:r>
                <a:r>
                  <a:rPr lang="en-US" b="1" i="1" dirty="0"/>
                  <a:t>VERY SIMPLE</a:t>
                </a:r>
                <a:r>
                  <a:rPr lang="en-US" dirty="0"/>
                  <a:t> visualization of many evaluations of the above function using python and the NumPy and PIL libraries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BFFB80-845E-4FF0-9271-A5997DA5E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377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FD2D-02D9-4E7F-9840-465EB588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F57C-15AC-47D8-A2CA-319588158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anagram of a focal word is created by rearranging some or all of the letters to form a new and valid word.</a:t>
            </a:r>
          </a:p>
          <a:p>
            <a:pPr marL="0" indent="0">
              <a:buNone/>
            </a:pPr>
            <a:r>
              <a:rPr lang="en-US" dirty="0"/>
              <a:t>‘time’ can be rearranged to form the words ‘item’, ‘emit’, and ‘mite’.</a:t>
            </a:r>
          </a:p>
          <a:p>
            <a:pPr marL="0" indent="0">
              <a:buNone/>
            </a:pPr>
            <a:r>
              <a:rPr lang="en-US" dirty="0"/>
              <a:t>Letters in the word ‘terminator’ can be arranged to spell ‘time’, ‘item’, ‘emit’, ‘mite’ as well as many more.</a:t>
            </a:r>
          </a:p>
          <a:p>
            <a:pPr marL="0" indent="0">
              <a:buNone/>
            </a:pPr>
            <a:r>
              <a:rPr lang="en-US" dirty="0"/>
              <a:t>‘time’, ‘item’, ‘emit’, and ‘mite’ are exact anagrams of each other.</a:t>
            </a:r>
          </a:p>
          <a:p>
            <a:pPr marL="0" indent="0">
              <a:buNone/>
            </a:pPr>
            <a:r>
              <a:rPr lang="en-US" dirty="0"/>
              <a:t>We can describe the word ‘terminator’ as a from/parent word of ‘time’-’item’-’emit’-’mite’ to/child words. </a:t>
            </a:r>
          </a:p>
          <a:p>
            <a:pPr marL="0" indent="0">
              <a:buNone/>
            </a:pPr>
            <a:r>
              <a:rPr lang="en-US" dirty="0"/>
              <a:t>Likewise, ‘tie’ is a to/child anagram of ‘time’-’item’-’emit’-’mite’ and a to/child anagram of ‘terminator’</a:t>
            </a:r>
          </a:p>
          <a:p>
            <a:pPr marL="0" indent="0">
              <a:buNone/>
            </a:pPr>
            <a:r>
              <a:rPr lang="en-US" dirty="0"/>
              <a:t>And ‘it’ is a to/child anagram of ‘tie’</a:t>
            </a:r>
          </a:p>
        </p:txBody>
      </p:sp>
    </p:spTree>
    <p:extLst>
      <p:ext uri="{BB962C8B-B14F-4D97-AF65-F5344CB8AC3E}">
        <p14:creationId xmlns:p14="http://schemas.microsoft.com/office/powerpoint/2010/main" val="5781062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B4F8BBA2-A223-4F69-B0D0-D8A327452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73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8B65-A90F-4AC8-81A4-D69A52B01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from/to relationships can be stored as a graph…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690DDB-0FB6-4AF1-903C-9567F3FCD2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3"/>
          <a:stretch/>
        </p:blipFill>
        <p:spPr>
          <a:xfrm>
            <a:off x="159777" y="1714017"/>
            <a:ext cx="4839375" cy="4517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63D31D-083F-4760-AFB5-0CCBE6A4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441" y="2048900"/>
            <a:ext cx="4372585" cy="4658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5A75DB-E165-49A1-BE76-B40E25E5D018}"/>
              </a:ext>
            </a:extLst>
          </p:cNvPr>
          <p:cNvSpPr txBox="1"/>
          <p:nvPr/>
        </p:nvSpPr>
        <p:spPr>
          <a:xfrm>
            <a:off x="10524810" y="6231265"/>
            <a:ext cx="1657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Made using Gephi:</a:t>
            </a:r>
            <a:br>
              <a:rPr lang="en-US" sz="1400" dirty="0"/>
            </a:br>
            <a:r>
              <a:rPr lang="en-US" sz="1400" dirty="0"/>
              <a:t>https://Gephi.org/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07885-870B-4C49-9F1E-372FD70D17E4}"/>
              </a:ext>
            </a:extLst>
          </p:cNvPr>
          <p:cNvSpPr txBox="1"/>
          <p:nvPr/>
        </p:nvSpPr>
        <p:spPr>
          <a:xfrm>
            <a:off x="112095" y="6385153"/>
            <a:ext cx="4934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demonstration words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233DA-72B7-453C-9FDC-73A584824846}"/>
              </a:ext>
            </a:extLst>
          </p:cNvPr>
          <p:cNvSpPr txBox="1"/>
          <p:nvPr/>
        </p:nvSpPr>
        <p:spPr>
          <a:xfrm>
            <a:off x="9360262" y="1546629"/>
            <a:ext cx="3014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Directed relationships with the word ‘emit’</a:t>
            </a:r>
          </a:p>
        </p:txBody>
      </p:sp>
    </p:spTree>
    <p:extLst>
      <p:ext uri="{BB962C8B-B14F-4D97-AF65-F5344CB8AC3E}">
        <p14:creationId xmlns:p14="http://schemas.microsoft.com/office/powerpoint/2010/main" val="395781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BF29-2571-4B74-8B51-40DA87A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Data: ~234K English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C04F4F-301B-4C0C-B80C-483EEF538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14" y="1259830"/>
            <a:ext cx="9546771" cy="523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E80D-78F9-42BF-81D8-274FFA81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E3DF-E5F3-4097-AF12-84BDBFC3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We know that the word ‘time’ can be formed from ‘terminator’. How do we formalize this from/to relationship?</a:t>
            </a:r>
          </a:p>
          <a:p>
            <a:r>
              <a:rPr lang="en-US" sz="3600" dirty="0"/>
              <a:t>We can’t use default string methods: i.e. str.find()</a:t>
            </a:r>
          </a:p>
          <a:p>
            <a:r>
              <a:rPr lang="en-US" sz="3600" dirty="0"/>
              <a:t>We could use python’s set() objects to compare membership, and we will to some extent, but that ignores letter frequency</a:t>
            </a:r>
          </a:p>
          <a:p>
            <a:r>
              <a:rPr lang="en-US" sz="3600" dirty="0"/>
              <a:t>We will capture the from/to relationship of each word using vectors and matrices</a:t>
            </a:r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983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9539-9B83-446D-AFAE-D115A43F8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EXTRACT: Vector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E8F6-540A-46F1-AAAE-3234C3BB2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word can be expressed as a vector that is 26 items long</a:t>
            </a:r>
          </a:p>
          <a:p>
            <a:r>
              <a:rPr lang="en-US" dirty="0"/>
              <a:t>Each position in the vector holds the count of letters in each position</a:t>
            </a:r>
          </a:p>
          <a:p>
            <a:r>
              <a:rPr lang="en-US" dirty="0"/>
              <a:t>Our example words can be expressed as a series of vectors and combined into a single matrix called ‘candidates’: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70DC0-FDD0-472C-98F2-726F022B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30" y="3943516"/>
            <a:ext cx="9240540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15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0839-8060-4855-B050-5DBCCBC6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Subtraction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419C7-47F5-461B-9BAF-18D702AA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Subtracting the ‘rite’ row (the focal word) from the ‘candidates’ matrix produces a new 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Values &lt; 0 indicate the count of letters in a position in the focal word vector is greater than the count of letters in the same position in the ‘candidates’ matrix</a:t>
            </a:r>
          </a:p>
          <a:p>
            <a:r>
              <a:rPr lang="en-US" dirty="0"/>
              <a:t>Values = 0 indicate the count of letters in the respective positions are the same</a:t>
            </a:r>
          </a:p>
          <a:p>
            <a:r>
              <a:rPr lang="en-US" dirty="0"/>
              <a:t>Values &gt; 0 indicate the count of letters in the ‘candidates’ matrix have more letters than in the focal word vector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43225-D8A8-4072-BFE5-3A901E69E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83" y="2647841"/>
            <a:ext cx="9202434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17648</TotalTime>
  <Words>2225</Words>
  <Application>Microsoft Office PowerPoint</Application>
  <PresentationFormat>Widescreen</PresentationFormat>
  <Paragraphs>244</Paragraphs>
  <Slides>40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Office Theme</vt:lpstr>
      <vt:lpstr>Finding Anagrams v2.0: An ETL python, pandas, NumPy, and SQLite tutorial</vt:lpstr>
      <vt:lpstr>Outline</vt:lpstr>
      <vt:lpstr>Motivating Questions and Goals</vt:lpstr>
      <vt:lpstr>Definition</vt:lpstr>
      <vt:lpstr>These from/to relationships can be stored as a graph…</vt:lpstr>
      <vt:lpstr>Data: ~234K English Words</vt:lpstr>
      <vt:lpstr>Methods:</vt:lpstr>
      <vt:lpstr>EXTRACT: Vector membership</vt:lpstr>
      <vt:lpstr>Matrix Subtraction</vt:lpstr>
      <vt:lpstr>Row-wise operations</vt:lpstr>
      <vt:lpstr>Python objects and methods:</vt:lpstr>
      <vt:lpstr>SQLite SQL statements and techniques</vt:lpstr>
      <vt:lpstr>TRANSFORM: Four Processing Techniques</vt:lpstr>
      <vt:lpstr>PowerPoint Presentation</vt:lpstr>
      <vt:lpstr>PowerPoint Presentation</vt:lpstr>
      <vt:lpstr>PowerPoint Presentation</vt:lpstr>
      <vt:lpstr>Process control flags</vt:lpstr>
      <vt:lpstr>Option 1: All-word matrix</vt:lpstr>
      <vt:lpstr>Option 2: sub-matrices split by word length</vt:lpstr>
      <vt:lpstr>Option 3: sub-matrices by word-length and presence of focal letter</vt:lpstr>
      <vt:lpstr>PowerPoint Presentation</vt:lpstr>
      <vt:lpstr>Option 4: sub-matrices by word-length and presence of two least common letters</vt:lpstr>
      <vt:lpstr>PowerPoint Presentation</vt:lpstr>
      <vt:lpstr>PowerPoint Presentation</vt:lpstr>
      <vt:lpstr>PowerPoint Presentation</vt:lpstr>
      <vt:lpstr>Why not add more least common letters?</vt:lpstr>
      <vt:lpstr>Additional notes on processing</vt:lpstr>
      <vt:lpstr>LOAD: Storing data in SQLite</vt:lpstr>
      <vt:lpstr>Scripts involved</vt:lpstr>
      <vt:lpstr>Part 00: process functions</vt:lpstr>
      <vt:lpstr>Part 01: structure data</vt:lpstr>
      <vt:lpstr>Part 02: Generate Anagram Pairs</vt:lpstr>
      <vt:lpstr>Part 03: Querying data</vt:lpstr>
      <vt:lpstr>Part 04: Add indices</vt:lpstr>
      <vt:lpstr>Part 03: Querying data (again)</vt:lpstr>
      <vt:lpstr>Part 05: Extracting data to build a graph</vt:lpstr>
      <vt:lpstr>Part 06: Visualizing Timing</vt:lpstr>
      <vt:lpstr>Finding Anagrams v2.0: TBD</vt:lpstr>
      <vt:lpstr>Bonus - visualize the Mandelbrot 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Anagrams: A python tutorial</dc:title>
  <dc:creator>Michael A. Babb</dc:creator>
  <cp:lastModifiedBy>Michael A. Babb</cp:lastModifiedBy>
  <cp:revision>169</cp:revision>
  <dcterms:created xsi:type="dcterms:W3CDTF">2020-11-02T19:34:48Z</dcterms:created>
  <dcterms:modified xsi:type="dcterms:W3CDTF">2021-04-12T01:10:50Z</dcterms:modified>
</cp:coreProperties>
</file>