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74" r:id="rId3"/>
    <p:sldId id="264" r:id="rId4"/>
    <p:sldId id="270" r:id="rId5"/>
    <p:sldId id="272" r:id="rId6"/>
    <p:sldId id="265" r:id="rId7"/>
    <p:sldId id="267" r:id="rId8"/>
    <p:sldId id="273" r:id="rId9"/>
    <p:sldId id="271" r:id="rId10"/>
    <p:sldId id="258" r:id="rId11"/>
    <p:sldId id="260" r:id="rId12"/>
    <p:sldId id="261" r:id="rId13"/>
    <p:sldId id="276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3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5BD86-A277-4756-AFD6-158CB1C0F478}" type="datetimeFigureOut">
              <a:rPr lang="en-US" smtClean="0"/>
              <a:t>9/13/2020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0C2B4-BF22-492A-BB1B-EDD1AC7E99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904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025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653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7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540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690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26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9/13/2020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47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9/13/2020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383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9/13/2020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451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805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21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B5467-EA77-4FF9-8BC4-2EA8FCAB53DA}" type="datetimeFigureOut">
              <a:rPr lang="en-US" smtClean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5259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pulationpyramid.net/united-states-of-america/2017/" TargetMode="External"/><Relationship Id="rId2" Type="http://schemas.openxmlformats.org/officeDocument/2006/relationships/hyperlink" Target="https://www.pnas.org/content/112/16/E210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cience.sciencemag.org/content/297/5589/2008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geo/maps-data/data/tiger.html" TargetMode="External"/><Relationship Id="rId2" Type="http://schemas.openxmlformats.org/officeDocument/2006/relationships/hyperlink" Target="https://factfinder.census.gov/faces/nav/jsf/pages/index.x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353/" TargetMode="External"/><Relationship Id="rId2" Type="http://schemas.openxmlformats.org/officeDocument/2006/relationships/hyperlink" Target="https://www.python.org/about/gettingstarte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iobe.com/tiobe-index/pytho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hackernoon.com/which-is-the-fastest-version-of-python-2ae7c61a6b2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September 13, 2020</a:t>
            </a:r>
          </a:p>
          <a:p>
            <a:r>
              <a:rPr lang="en-US" dirty="0"/>
              <a:t>Mike Babb, Ph.C.</a:t>
            </a:r>
          </a:p>
          <a:p>
            <a:r>
              <a:rPr lang="en-US" dirty="0"/>
              <a:t>Center for Social Science Computation and Research</a:t>
            </a:r>
          </a:p>
          <a:p>
            <a:r>
              <a:rPr lang="en-US" dirty="0"/>
              <a:t>Department of Geography, UW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428" y="18975"/>
            <a:ext cx="7727143" cy="26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12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Finally… Python or 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0667" y="1825625"/>
            <a:ext cx="2997200" cy="14848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000" dirty="0"/>
              <a:t>Both</a:t>
            </a:r>
          </a:p>
          <a:p>
            <a:pPr marL="0" indent="0">
              <a:buNone/>
            </a:pPr>
            <a:endParaRPr lang="en-US" sz="8000" dirty="0"/>
          </a:p>
          <a:p>
            <a:endParaRPr lang="en-US" sz="8000" dirty="0"/>
          </a:p>
        </p:txBody>
      </p:sp>
      <p:sp>
        <p:nvSpPr>
          <p:cNvPr id="4" name="Rectangle 3"/>
          <p:cNvSpPr/>
          <p:nvPr/>
        </p:nvSpPr>
        <p:spPr>
          <a:xfrm>
            <a:off x="1016904" y="3310467"/>
            <a:ext cx="5636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https://github.com/matloff/R-vs.-Python-for-Data-Science</a:t>
            </a:r>
          </a:p>
        </p:txBody>
      </p:sp>
    </p:spTree>
    <p:extLst>
      <p:ext uri="{BB962C8B-B14F-4D97-AF65-F5344CB8AC3E}">
        <p14:creationId xmlns:p14="http://schemas.microsoft.com/office/powerpoint/2010/main" val="196086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in… Visual studio Code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3632" y="1825625"/>
            <a:ext cx="8164735" cy="43513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6488668"/>
            <a:ext cx="3071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https://code.visualstudio.com/</a:t>
            </a:r>
          </a:p>
        </p:txBody>
      </p:sp>
    </p:spTree>
    <p:extLst>
      <p:ext uri="{BB962C8B-B14F-4D97-AF65-F5344CB8AC3E}">
        <p14:creationId xmlns:p14="http://schemas.microsoft.com/office/powerpoint/2010/main" val="3538109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in… PyCharm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3632" y="1825625"/>
            <a:ext cx="8164735" cy="43513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6488668"/>
            <a:ext cx="3721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https://www.jetbrains.com/pycharm/</a:t>
            </a:r>
          </a:p>
        </p:txBody>
      </p:sp>
    </p:spTree>
    <p:extLst>
      <p:ext uri="{BB962C8B-B14F-4D97-AF65-F5344CB8AC3E}">
        <p14:creationId xmlns:p14="http://schemas.microsoft.com/office/powerpoint/2010/main" val="596040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information on sex ratios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https://www.pnas.org/content/112/16/E2102</a:t>
            </a:r>
            <a:endParaRPr lang="en-US" dirty="0"/>
          </a:p>
          <a:p>
            <a:r>
              <a:rPr lang="en-US" dirty="0">
                <a:hlinkClick r:id="rId3"/>
              </a:rPr>
              <a:t>https://www.populationpyramid.net/united-states-of-america/2017/</a:t>
            </a:r>
            <a:endParaRPr lang="en-US" dirty="0"/>
          </a:p>
          <a:p>
            <a:r>
              <a:rPr lang="en-US" dirty="0">
                <a:hlinkClick r:id="rId4"/>
              </a:rPr>
              <a:t>http://science.sciencemag.org/content/297/5589/2008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710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American Fact Finder</a:t>
            </a:r>
          </a:p>
          <a:p>
            <a:pPr lvl="1"/>
            <a:r>
              <a:rPr lang="en-US" dirty="0">
                <a:hlinkClick r:id="rId2"/>
              </a:rPr>
              <a:t>https://factfinder.census.gov/faces/nav/jsf/pages/index.xhtml</a:t>
            </a:r>
            <a:endParaRPr lang="en-US" dirty="0"/>
          </a:p>
          <a:p>
            <a:r>
              <a:rPr lang="en-US" dirty="0"/>
              <a:t>Place geography</a:t>
            </a:r>
          </a:p>
          <a:p>
            <a:pPr lvl="1"/>
            <a:r>
              <a:rPr lang="en-US" dirty="0">
                <a:hlinkClick r:id="rId3"/>
              </a:rPr>
              <a:t>https://www.census.gov/geo/maps-data/data/tiger.html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128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Location of this tutorial and  workshop material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4769"/>
            <a:ext cx="10515600" cy="4351338"/>
          </a:xfrm>
        </p:spPr>
        <p:txBody>
          <a:bodyPr>
            <a:normAutofit/>
          </a:bodyPr>
          <a:lstStyle/>
          <a:p>
            <a:r>
              <a:rPr lang="en-US" sz="4000" dirty="0"/>
              <a:t>https://github.com/mike-babb/intro_to_python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28163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It’s easy to jump in: </a:t>
            </a:r>
            <a:r>
              <a:rPr lang="en-US" dirty="0">
                <a:hlinkClick r:id="rId2"/>
              </a:rPr>
              <a:t>https://www.python.org/about/gettingstarted/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It’s cross-platform: Windows, Mac, Linux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was designed to be simple and readable: </a:t>
            </a:r>
            <a:r>
              <a:rPr lang="en-US" dirty="0">
                <a:hlinkClick r:id="rId3"/>
              </a:rPr>
              <a:t>https://xkcd.com/353/</a:t>
            </a:r>
            <a:endParaRPr lang="en-US" dirty="0"/>
          </a:p>
          <a:p>
            <a:r>
              <a:rPr lang="en-US" dirty="0"/>
              <a:t>It’s free and open source</a:t>
            </a:r>
          </a:p>
          <a:p>
            <a:r>
              <a:rPr lang="en-US" dirty="0"/>
              <a:t>It’s popular: </a:t>
            </a:r>
            <a:r>
              <a:rPr lang="en-US" dirty="0">
                <a:hlinkClick r:id="rId4"/>
              </a:rPr>
              <a:t>https://www.tiobe.com/tiobe-index/python/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It’s prolific: used in many industries for many jobs. Finance, real estate tech, server administration, health care research, non-profit administration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And departments across campus: sociology, economics, civil engineering, astronomy (and geography!)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Many libraries that do pretty much what you want with just a few commands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498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by Guido van Rossum in the early 90s. Current versions: Python 3.7.x and Python 2.7.x</a:t>
            </a:r>
          </a:p>
          <a:p>
            <a:r>
              <a:rPr lang="en-US" dirty="0"/>
              <a:t>Python 3.7.x is van Rossum’s (and the larger community’s) attempt at fixing some core issues with python 2.x</a:t>
            </a:r>
          </a:p>
          <a:p>
            <a:pPr lvl="1"/>
            <a:r>
              <a:rPr lang="en-US" dirty="0"/>
              <a:t>Integer division returns floats (5 / 2 = 2.5 instead of 5/2 = 2)</a:t>
            </a:r>
          </a:p>
          <a:p>
            <a:pPr lvl="1"/>
            <a:r>
              <a:rPr lang="en-US" dirty="0"/>
              <a:t>Better handling of strings</a:t>
            </a:r>
          </a:p>
          <a:p>
            <a:pPr lvl="1"/>
            <a:r>
              <a:rPr lang="en-US" dirty="0"/>
              <a:t>Better memory management in some cases</a:t>
            </a:r>
          </a:p>
          <a:p>
            <a:pPr lvl="1"/>
            <a:r>
              <a:rPr lang="en-US" dirty="0"/>
              <a:t>It’s a bit faster in general: </a:t>
            </a:r>
            <a:r>
              <a:rPr lang="en-US" dirty="0">
                <a:hlinkClick r:id="rId2"/>
              </a:rPr>
              <a:t>https://hackernoon.com/which-is-the-fastest-version-of-python-2ae7c61a6b2b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809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– Python Data Analysis Library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548"/>
          <a:stretch/>
        </p:blipFill>
        <p:spPr>
          <a:xfrm>
            <a:off x="923544" y="1591056"/>
            <a:ext cx="7291922" cy="48065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00810" y="1591056"/>
            <a:ext cx="344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https://pandas.pydata.org/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8993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 and the Jupyter Notebook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https://www.anaconda.com/</a:t>
            </a:r>
            <a:r>
              <a:rPr lang="en-US" dirty="0"/>
              <a:t> </a:t>
            </a:r>
          </a:p>
          <a:p>
            <a:r>
              <a:rPr lang="en-US" dirty="0"/>
              <a:t>Available for Mac, Linux, and Windows</a:t>
            </a:r>
          </a:p>
          <a:p>
            <a:r>
              <a:rPr lang="en-US" dirty="0"/>
              <a:t>THE python data-science platform </a:t>
            </a:r>
          </a:p>
          <a:p>
            <a:r>
              <a:rPr lang="en-US" dirty="0"/>
              <a:t>Facilitates interactive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Good for sharing and instruction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Easy to break code into manageable chunks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854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Jupyter Notebook Homepage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5612"/>
            <a:ext cx="12192000" cy="242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325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Jupyter Notebook Terminal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95" y="1306162"/>
            <a:ext cx="9921602" cy="537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205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1: Examine basic python syntax</a:t>
            </a:r>
          </a:p>
          <a:p>
            <a:pPr lvl="1"/>
            <a:r>
              <a:rPr lang="en-US" dirty="0"/>
              <a:t>Strings and numbers!</a:t>
            </a:r>
          </a:p>
          <a:p>
            <a:r>
              <a:rPr lang="en-US" dirty="0"/>
              <a:t>Part 2: Find anagrams</a:t>
            </a:r>
          </a:p>
          <a:p>
            <a:pPr lvl="1"/>
            <a:r>
              <a:rPr lang="en-US" dirty="0"/>
              <a:t>What words can we spell with the letters in the word ‘time’?</a:t>
            </a:r>
          </a:p>
          <a:p>
            <a:r>
              <a:rPr lang="en-US" dirty="0"/>
              <a:t>Part 3: Construct the all ages sex ratio</a:t>
            </a:r>
          </a:p>
          <a:p>
            <a:pPr lvl="1"/>
            <a:r>
              <a:rPr lang="en-US" dirty="0"/>
              <a:t>Read in data pertaining to the age and sex of the population of Census Designated Places in Washington State during the 2013-2017 time period</a:t>
            </a:r>
          </a:p>
          <a:p>
            <a:pPr lvl="1"/>
            <a:r>
              <a:rPr lang="en-US" dirty="0"/>
              <a:t>Compute the all ages sex-ratio (number of males per 100 females)</a:t>
            </a:r>
          </a:p>
          <a:p>
            <a:pPr lvl="1"/>
            <a:r>
              <a:rPr lang="en-US" dirty="0"/>
              <a:t>Export the data to a .csv and an Excel workbook</a:t>
            </a:r>
          </a:p>
          <a:p>
            <a:pPr lvl="1"/>
            <a:r>
              <a:rPr lang="en-US" dirty="0"/>
              <a:t>Merge the sex-ratio data with a shapefile for mapping in a GIS</a:t>
            </a:r>
          </a:p>
        </p:txBody>
      </p:sp>
    </p:spTree>
    <p:extLst>
      <p:ext uri="{BB962C8B-B14F-4D97-AF65-F5344CB8AC3E}">
        <p14:creationId xmlns:p14="http://schemas.microsoft.com/office/powerpoint/2010/main" val="3030563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741</TotalTime>
  <Words>547</Words>
  <Application>Microsoft Office PowerPoint</Application>
  <PresentationFormat>Widescreen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Introduction to Python</vt:lpstr>
      <vt:lpstr>Location of this tutorial and  workshop material</vt:lpstr>
      <vt:lpstr>Why python?</vt:lpstr>
      <vt:lpstr>About Python</vt:lpstr>
      <vt:lpstr>Pandas – Python Data Analysis Library</vt:lpstr>
      <vt:lpstr>Anaconda and the Jupyter Notebook</vt:lpstr>
      <vt:lpstr>Jupyter Notebook Homepage</vt:lpstr>
      <vt:lpstr>Jupyter Notebook Terminal</vt:lpstr>
      <vt:lpstr>Activities</vt:lpstr>
      <vt:lpstr>Finally… Python or R?</vt:lpstr>
      <vt:lpstr>Python in… Visual studio Code</vt:lpstr>
      <vt:lpstr>Python in… PyCharm</vt:lpstr>
      <vt:lpstr>Additional information on sex ratios</vt:lpstr>
      <vt:lpstr>Data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Mike Babb</dc:creator>
  <cp:lastModifiedBy>Michael A. Babb</cp:lastModifiedBy>
  <cp:revision>61</cp:revision>
  <dcterms:created xsi:type="dcterms:W3CDTF">2019-01-21T21:26:59Z</dcterms:created>
  <dcterms:modified xsi:type="dcterms:W3CDTF">2020-09-13T21:48:44Z</dcterms:modified>
</cp:coreProperties>
</file>