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4" r:id="rId3"/>
    <p:sldId id="285" r:id="rId4"/>
    <p:sldId id="286" r:id="rId5"/>
    <p:sldId id="287" r:id="rId6"/>
    <p:sldId id="288" r:id="rId7"/>
    <p:sldId id="289" r:id="rId8"/>
    <p:sldId id="281" r:id="rId9"/>
    <p:sldId id="264" r:id="rId10"/>
    <p:sldId id="270" r:id="rId11"/>
    <p:sldId id="272" r:id="rId12"/>
    <p:sldId id="278" r:id="rId13"/>
    <p:sldId id="265" r:id="rId14"/>
    <p:sldId id="267" r:id="rId15"/>
    <p:sldId id="273" r:id="rId16"/>
    <p:sldId id="271" r:id="rId17"/>
    <p:sldId id="260" r:id="rId18"/>
    <p:sldId id="261" r:id="rId19"/>
    <p:sldId id="276" r:id="rId20"/>
    <p:sldId id="277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BD86-A277-4756-AFD6-158CB1C0F478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C2B4-BF22-492A-BB1B-EDD1AC7E99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4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ich-is-the-fastest-version-of-python-2ae7c61a6b2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pyramid.net/united-states-of-america/2017/" TargetMode="External"/><Relationship Id="rId2" Type="http://schemas.openxmlformats.org/officeDocument/2006/relationships/hyperlink" Target="https://www.pnas.org/content/112/16/E2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ence.sciencemag.org/content/297/5589/200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intro.ipynb" TargetMode="External"/><Relationship Id="rId2" Type="http://schemas.openxmlformats.org/officeDocument/2006/relationships/hyperlink" Target="https://github.com/mike-babb/intro_to_pyth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/maps-data/data/tiger.html" TargetMode="External"/><Relationship Id="rId2" Type="http://schemas.openxmlformats.org/officeDocument/2006/relationships/hyperlink" Target="https://factfinder.census.gov/faces/nav/jsf/pages/index.x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notebooks/intro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2890"/>
            <a:ext cx="9144000" cy="2387600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/>
              <a:t>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127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February 4, 2021</a:t>
            </a:r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Guido van Rossum in the early 90s. Current versions: Python 3.7.x and Python 2.7.x</a:t>
            </a:r>
          </a:p>
          <a:p>
            <a:r>
              <a:rPr lang="en-US" dirty="0"/>
              <a:t>Python 3.7.x is van Rossum’s (and the larger community’s) attempt at fixing some core issues with python 2.x</a:t>
            </a:r>
          </a:p>
          <a:p>
            <a:pPr lvl="1"/>
            <a:r>
              <a:rPr lang="en-US" dirty="0"/>
              <a:t>Integer division returns floats (5 / 2 = 2.5 instead of 5/2 = 2)</a:t>
            </a:r>
          </a:p>
          <a:p>
            <a:pPr lvl="1"/>
            <a:r>
              <a:rPr lang="en-US" dirty="0"/>
              <a:t>Better handling of strings</a:t>
            </a:r>
          </a:p>
          <a:p>
            <a:pPr lvl="1"/>
            <a:r>
              <a:rPr lang="en-US" dirty="0"/>
              <a:t>Better memory management in some cases</a:t>
            </a:r>
          </a:p>
          <a:p>
            <a:pPr lvl="1"/>
            <a:r>
              <a:rPr lang="en-US" dirty="0"/>
              <a:t>It’s a bit faster in general: </a:t>
            </a:r>
            <a:r>
              <a:rPr lang="en-US" dirty="0">
                <a:hlinkClick r:id="rId2"/>
              </a:rPr>
              <a:t>https://hackernoon.com/which-is-the-fastest-version-of-python-2ae7c61a6b2b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0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Python Data Analysis Library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923544" y="1591056"/>
            <a:ext cx="7291922" cy="480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0810" y="159105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https://pandas.pydata.org/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99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6907-52E0-49D5-B8B9-955CD497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on the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1EC71-A9CD-4281-9AA0-06F74DD89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8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and the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https://www.anaconda.com/</a:t>
            </a:r>
            <a:r>
              <a:rPr lang="en-US" dirty="0"/>
              <a:t> </a:t>
            </a:r>
          </a:p>
          <a:p>
            <a:r>
              <a:rPr lang="en-US" dirty="0"/>
              <a:t>Available for Mac, Linux, and Windows</a:t>
            </a:r>
          </a:p>
          <a:p>
            <a:r>
              <a:rPr lang="en-US" dirty="0"/>
              <a:t>THE python data-science platform </a:t>
            </a:r>
          </a:p>
          <a:p>
            <a:r>
              <a:rPr lang="en-US" dirty="0"/>
              <a:t>Facilitates interactive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for sharing and 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break code into manageable chunks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5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Homepage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612"/>
            <a:ext cx="12192000" cy="2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Terminal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5" y="1306162"/>
            <a:ext cx="9921602" cy="53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Examine basic python syntax</a:t>
            </a:r>
          </a:p>
          <a:p>
            <a:pPr lvl="1"/>
            <a:r>
              <a:rPr lang="en-US" dirty="0"/>
              <a:t>Strings and numbers!</a:t>
            </a:r>
          </a:p>
          <a:p>
            <a:r>
              <a:rPr lang="en-US" dirty="0"/>
              <a:t>Part 2: Find anagrams</a:t>
            </a:r>
          </a:p>
          <a:p>
            <a:pPr lvl="1"/>
            <a:r>
              <a:rPr lang="en-US" dirty="0"/>
              <a:t>What words can we spell with the letters in the word ‘time’?</a:t>
            </a:r>
          </a:p>
          <a:p>
            <a:r>
              <a:rPr lang="en-US" dirty="0"/>
              <a:t>Part 3: Construct the all ages sex ratio</a:t>
            </a:r>
          </a:p>
          <a:p>
            <a:pPr lvl="1"/>
            <a:r>
              <a:rPr lang="en-US" dirty="0"/>
              <a:t>Read in data pertaining to the age and sex of the population of Census Designated Places in Washington State during the 2013-2017 time period</a:t>
            </a:r>
          </a:p>
          <a:p>
            <a:pPr lvl="1"/>
            <a:r>
              <a:rPr lang="en-US" dirty="0"/>
              <a:t>Compute the all ages sex-ratio (number of males per 100 females)</a:t>
            </a:r>
          </a:p>
          <a:p>
            <a:pPr lvl="1"/>
            <a:r>
              <a:rPr lang="en-US" dirty="0"/>
              <a:t>Export the data to a .csv and an Excel workbook</a:t>
            </a:r>
          </a:p>
          <a:p>
            <a:pPr lvl="1"/>
            <a:r>
              <a:rPr lang="en-US" dirty="0"/>
              <a:t>Merge the sex-ratio data with a shapefile for mapping in a GIS</a:t>
            </a:r>
          </a:p>
        </p:txBody>
      </p:sp>
    </p:spTree>
    <p:extLst>
      <p:ext uri="{BB962C8B-B14F-4D97-AF65-F5344CB8AC3E}">
        <p14:creationId xmlns:p14="http://schemas.microsoft.com/office/powerpoint/2010/main" val="303056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Visual studio Code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3538109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PyCharm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72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https://www.jetbrains.com/pycharm/</a:t>
            </a:r>
          </a:p>
        </p:txBody>
      </p:sp>
    </p:spTree>
    <p:extLst>
      <p:ext uri="{BB962C8B-B14F-4D97-AF65-F5344CB8AC3E}">
        <p14:creationId xmlns:p14="http://schemas.microsoft.com/office/powerpoint/2010/main" val="596040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on sex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https://www.pnas.org/content/112/16/E2102</a:t>
            </a:r>
            <a:endParaRPr lang="en-US" dirty="0"/>
          </a:p>
          <a:p>
            <a:r>
              <a:rPr lang="en-US" dirty="0">
                <a:hlinkClick r:id="rId3"/>
              </a:rPr>
              <a:t>https://www.populationpyramid.net/united-states-of-america/2017/</a:t>
            </a:r>
            <a:endParaRPr lang="en-US" dirty="0"/>
          </a:p>
          <a:p>
            <a:r>
              <a:rPr lang="en-US" dirty="0">
                <a:hlinkClick r:id="rId4"/>
              </a:rPr>
              <a:t>http://science.sciencemag.org/content/297/5589/2008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1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Workshop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Workshop material:</a:t>
            </a:r>
            <a:endParaRPr lang="en-US" sz="4000" dirty="0">
              <a:hlinkClick r:id="rId2"/>
            </a:endParaRPr>
          </a:p>
          <a:p>
            <a:r>
              <a:rPr lang="en-US" sz="4000" dirty="0">
                <a:hlinkClick r:id="rId2"/>
              </a:rPr>
              <a:t>https://github.com/mike-babb/intro_to_python</a:t>
            </a:r>
            <a:endParaRPr lang="en-US" sz="4000" dirty="0"/>
          </a:p>
          <a:p>
            <a:r>
              <a:rPr lang="en-US" sz="4000" dirty="0"/>
              <a:t>Google </a:t>
            </a:r>
            <a:r>
              <a:rPr lang="en-US" sz="4000" dirty="0" err="1"/>
              <a:t>colab</a:t>
            </a:r>
            <a:r>
              <a:rPr lang="en-US" sz="4000" dirty="0"/>
              <a:t>:</a:t>
            </a:r>
          </a:p>
          <a:p>
            <a:r>
              <a:rPr lang="en-US" sz="4000" dirty="0">
                <a:hlinkClick r:id="rId3"/>
              </a:rPr>
              <a:t>https://colab.research.google.com/notebooks/intro.ipynb</a:t>
            </a:r>
            <a:endParaRPr lang="en-US" sz="4000" dirty="0"/>
          </a:p>
          <a:p>
            <a:pPr lvl="1"/>
            <a:r>
              <a:rPr lang="en-US" sz="3600" dirty="0"/>
              <a:t>Note: you must have a google account to run the notebooks</a:t>
            </a:r>
          </a:p>
          <a:p>
            <a:pPr lvl="1"/>
            <a:endParaRPr lang="en-US" sz="3600" b="1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816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Fact Finder</a:t>
            </a:r>
          </a:p>
          <a:p>
            <a:pPr lvl="1"/>
            <a:r>
              <a:rPr lang="en-US" dirty="0">
                <a:hlinkClick r:id="rId2"/>
              </a:rPr>
              <a:t>https://factfinder.census.gov/faces/nav/jsf/pages/index.xhtml</a:t>
            </a:r>
            <a:endParaRPr lang="en-US" dirty="0"/>
          </a:p>
          <a:p>
            <a:r>
              <a:rPr lang="en-US" dirty="0"/>
              <a:t>Place geography</a:t>
            </a:r>
          </a:p>
          <a:p>
            <a:pPr lvl="1"/>
            <a:r>
              <a:rPr lang="en-US" dirty="0">
                <a:hlinkClick r:id="rId3"/>
              </a:rPr>
              <a:t>https://www.census.gov/geo/maps-data/data/tiger.html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2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 Python or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67" y="1825625"/>
            <a:ext cx="2997200" cy="1484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/>
              <a:t>Both</a:t>
            </a:r>
          </a:p>
          <a:p>
            <a:pPr marL="0" indent="0">
              <a:buNone/>
            </a:pPr>
            <a:endParaRPr lang="en-US" sz="8000" dirty="0"/>
          </a:p>
          <a:p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1016904" y="3310467"/>
            <a:ext cx="5636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https://github.com/matloff/R-vs.-Python-for-Data-Science</a:t>
            </a:r>
          </a:p>
        </p:txBody>
      </p:sp>
    </p:spTree>
    <p:extLst>
      <p:ext uri="{BB962C8B-B14F-4D97-AF65-F5344CB8AC3E}">
        <p14:creationId xmlns:p14="http://schemas.microsoft.com/office/powerpoint/2010/main" val="19608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9B899-C33E-4AEC-B43B-4E1C7FF0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109"/>
          </a:xfrm>
        </p:spPr>
        <p:txBody>
          <a:bodyPr>
            <a:noAutofit/>
          </a:bodyPr>
          <a:lstStyle/>
          <a:p>
            <a:r>
              <a:rPr lang="en-US" sz="3200" dirty="0">
                <a:hlinkClick r:id="rId2"/>
              </a:rPr>
              <a:t>https://colab.research.google.com/notebooks/intro.ipynb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02662B-A639-4AE1-883A-4051DD5D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96653"/>
            <a:ext cx="10820400" cy="58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3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BC9E-599D-4B80-8CDF-E289F7B1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a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860B6-B5A4-41F2-AC0B-32D58A26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" y="1242514"/>
            <a:ext cx="10180321" cy="55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3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4E71A9-E776-41F6-AADF-D6586C17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60445-37C0-4645-BB80-EC1614AD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5" y="1298666"/>
            <a:ext cx="9884229" cy="53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9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0BD0-CFD5-4E64-803F-ADFF570B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6623"/>
          </a:xfrm>
        </p:spPr>
        <p:txBody>
          <a:bodyPr>
            <a:normAutofit fontScale="90000"/>
          </a:bodyPr>
          <a:lstStyle/>
          <a:p>
            <a:r>
              <a:rPr lang="en-US" dirty="0"/>
              <a:t>https://github.com/mike-babb/intro_to_python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50074-51A7-4E0C-8147-BA22BA57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918437"/>
            <a:ext cx="10728960" cy="58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BA34C1-6CB7-45CF-9D27-69FAFC18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use the following notebooks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552131-FB79-4416-842B-B8D9240C7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intro_to_python_part_01/intro_to_python_part_01_online.ipynb</a:t>
            </a:r>
          </a:p>
          <a:p>
            <a:r>
              <a:rPr lang="en-US" dirty="0"/>
              <a:t>intro_to_python_part_02/intro_to_python_part_02_online.ipynb</a:t>
            </a:r>
          </a:p>
          <a:p>
            <a:r>
              <a:rPr lang="en-US" dirty="0"/>
              <a:t>intro_to_python_part_03/intro_to_python_part_03_online.ipynb</a:t>
            </a:r>
          </a:p>
          <a:p>
            <a:endParaRPr lang="en-US" dirty="0"/>
          </a:p>
          <a:p>
            <a:r>
              <a:rPr lang="en-US" dirty="0"/>
              <a:t>Each *_</a:t>
            </a:r>
            <a:r>
              <a:rPr lang="en-US" dirty="0" err="1"/>
              <a:t>online.ipynb</a:t>
            </a:r>
            <a:r>
              <a:rPr lang="en-US" dirty="0"/>
              <a:t> notebook can be opened through </a:t>
            </a:r>
            <a:r>
              <a:rPr lang="en-US" dirty="0" err="1"/>
              <a:t>colab</a:t>
            </a:r>
            <a:r>
              <a:rPr lang="en-US" dirty="0"/>
              <a:t>. </a:t>
            </a:r>
          </a:p>
          <a:p>
            <a:r>
              <a:rPr lang="en-US" dirty="0"/>
              <a:t>*_</a:t>
            </a:r>
            <a:r>
              <a:rPr lang="en-US" dirty="0" err="1"/>
              <a:t>online.ipynb</a:t>
            </a:r>
            <a:r>
              <a:rPr lang="en-US" dirty="0"/>
              <a:t> notebooks work through </a:t>
            </a:r>
            <a:r>
              <a:rPr lang="en-US" dirty="0" err="1"/>
              <a:t>colab</a:t>
            </a:r>
            <a:r>
              <a:rPr lang="en-US" dirty="0"/>
              <a:t> and the *_</a:t>
            </a:r>
            <a:r>
              <a:rPr lang="en-US" dirty="0" err="1"/>
              <a:t>desktop.ipynb</a:t>
            </a:r>
            <a:r>
              <a:rPr lang="en-US" dirty="0"/>
              <a:t> notebooks work through Anaconda.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7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A97637-9CEC-4111-86FC-9B81BD1C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Workshop 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3CD85-523D-412C-A211-656CC3C99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0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easy to jump in: </a:t>
            </a:r>
            <a:r>
              <a:rPr lang="en-US" dirty="0">
                <a:hlinkClick r:id="rId2"/>
              </a:rPr>
              <a:t>https://www.python.org/about/gettingstarted/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cross-platform: Windows, Mac,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was designed to be simple and readable: </a:t>
            </a:r>
            <a:r>
              <a:rPr lang="en-US" dirty="0">
                <a:hlinkClick r:id="rId3"/>
              </a:rPr>
              <a:t>https://xkcd.com/353/</a:t>
            </a:r>
            <a:endParaRPr lang="en-US" dirty="0"/>
          </a:p>
          <a:p>
            <a:r>
              <a:rPr lang="en-US" dirty="0"/>
              <a:t>It’s free and open source</a:t>
            </a:r>
          </a:p>
          <a:p>
            <a:r>
              <a:rPr lang="en-US" dirty="0"/>
              <a:t>It’s popular: </a:t>
            </a:r>
            <a:r>
              <a:rPr lang="en-US" dirty="0">
                <a:hlinkClick r:id="rId4"/>
              </a:rPr>
              <a:t>https://www.tiobe.com/tiobe-index/python/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prolific: used in many industries for many jobs. Finance, real estate tech, server administration, health care research, non-profit 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departments across campus: sociology, economics, civil engineering, astronomy (and geography!)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libraries that do pretty much what you want with just a few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9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</TotalTime>
  <Words>725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Introduction to Python</vt:lpstr>
      <vt:lpstr>Workshop material</vt:lpstr>
      <vt:lpstr>https://colab.research.google.com/notebooks/intro.ipynb </vt:lpstr>
      <vt:lpstr>Upload a notebook</vt:lpstr>
      <vt:lpstr>Select GitHub</vt:lpstr>
      <vt:lpstr>https://github.com/mike-babb/intro_to_python </vt:lpstr>
      <vt:lpstr>We will use the following notebooks</vt:lpstr>
      <vt:lpstr>Python and Workshop Information</vt:lpstr>
      <vt:lpstr>Why python?</vt:lpstr>
      <vt:lpstr>About Python</vt:lpstr>
      <vt:lpstr>Pandas – Python Data Analysis Library</vt:lpstr>
      <vt:lpstr>Using Jupyter on the Desktop</vt:lpstr>
      <vt:lpstr>Anaconda and the Jupyter Notebook</vt:lpstr>
      <vt:lpstr>Jupyter Notebook Homepage</vt:lpstr>
      <vt:lpstr>Jupyter Notebook Terminal</vt:lpstr>
      <vt:lpstr>Activities</vt:lpstr>
      <vt:lpstr>Python in… Visual studio Code</vt:lpstr>
      <vt:lpstr>Python in… PyCharm</vt:lpstr>
      <vt:lpstr>Additional information on sex ratios</vt:lpstr>
      <vt:lpstr>Data Sources</vt:lpstr>
      <vt:lpstr>Finally… Python or 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Michael A. Babb</cp:lastModifiedBy>
  <cp:revision>74</cp:revision>
  <dcterms:created xsi:type="dcterms:W3CDTF">2019-01-21T21:26:59Z</dcterms:created>
  <dcterms:modified xsi:type="dcterms:W3CDTF">2021-02-04T06:44:45Z</dcterms:modified>
</cp:coreProperties>
</file>