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5" r:id="rId14"/>
    <p:sldId id="306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8221-56C7-4B96-B89D-42FF38D4B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9CBBC-B389-41AB-9665-A1462EFE8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BF25-F1DB-4A13-B61E-72B5B3F7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30B2-CF7D-4A0F-92C6-EDBE7FFB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4121-C757-43F5-AF5D-9690651A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E945-D413-4431-B38B-A241FBBE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4A988-7872-4E24-B7B3-FA57C2C1B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7CF92-B79A-4CD9-BBA8-12D3FE21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B2E7-8240-4F49-BC50-59556FF5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37534-566D-47E2-A7B3-D148039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6225A-BD6A-47E4-8C95-901D5BBEF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D8E05-92E8-44F7-8AF5-7F42B6A71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FABA9-6C63-4AD5-A08F-F60FA82B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C9BB2-6F98-4B26-9C80-1B042C52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B1A0-E387-44E4-8822-DB77F03C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252F-2D2E-4DDA-B905-A78E28BD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C489-1546-4036-BC0B-CA1AE3460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08791-D644-4BA9-A383-38037092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127E-176B-423A-8976-3A33761D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CE8A-7B2F-4EF4-AF44-A9DD2D81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B3B4-4B0F-4CEF-9D83-84A92ACE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BBBA5-87CA-4396-8F4B-507E3FAB3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D6F7-C3AB-4756-BBD7-95C7F0A8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2BEE-0F8F-4491-8A8D-AB1DC3F6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E83E-5F3E-4443-ADD7-4D10C0C3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3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66AB-A4E9-4FF2-9FA0-1297D719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5A90-B0EC-4271-885F-BFCC51B4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E765F-00D0-4D6E-850A-EF03504D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14220-3B50-49A5-A120-4E02C9C1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2B579-E2D3-4D93-B6CE-96AA2DC3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5016-0A9B-4200-8BE2-5FBF6185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A173-DEDA-4EA9-8C3E-E0DFECA9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0AA8D-5286-4F2E-84B7-1F020B09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663A8-AA89-4667-ABD3-748DDDC98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37BA5-0455-417F-BFD5-5CCCA4750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14392-C833-4B48-920E-2EB019761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D64F2-3A64-4497-8FEB-5EE05029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7C937-9D88-472E-8FE0-CDB4C1D1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2E35D-86C0-49D3-995D-38CED0FD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39D3-A447-477B-B7F5-6C43C05A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CD7D1-FF86-4430-B756-471C5C43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45248-3614-4A5E-9E43-7ED4AB0B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17890-27A7-44CA-96BF-8D645B5B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6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73E54-AAE3-41FE-AFB4-D70556E3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5531B-3A99-42B0-98F7-81E74928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02974-6E58-402A-A1E5-E020BAB4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13FA-F362-4BE2-A22C-3C86EF6E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7EB3-6303-46AF-9AC2-54F181E72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D6845-BDDC-418D-9294-621B74DFF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6A4B4-1ED1-4708-BAE1-A5A979ED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C8001-D835-4F38-A93F-847D6A56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C5E97-A879-4934-B857-2FFA4397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243A-3D2F-4EF0-BF29-F1B9D3A7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93542-97CA-45D2-8621-DA6480CFB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BEAD2-5CED-4B15-9C7D-E4959C815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45747-B43B-4A7F-B85E-D8927B99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6F8B-5BA8-48AE-BD6E-B329FDED6B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EFE8D-71CC-418D-9F91-980BA315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73709-7A6C-44C6-A8E4-2F30F798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19F80-A805-494C-ACB8-6186910E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590F7-23BD-4583-AD20-5E25ED7D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0DE25-B3A8-4E2C-AECA-61C4A1F91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CE8C-9432-4D99-9632-590C9866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6F8B-5BA8-48AE-BD6E-B329FDED6BD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94ED-ED9C-480A-94D3-1D4462600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DD42-2CFD-40EE-88C8-01F25ABFB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19F80-A805-494C-ACB8-6186910E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R-ecology-lesson/00-before-we-start.html" TargetMode="External"/><Relationship Id="rId2" Type="http://schemas.openxmlformats.org/officeDocument/2006/relationships/hyperlink" Target="https://swirlsta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doc/manuals/r-release/R-intro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DD8-59C1-4372-9DF0-0DF3393D4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31F16-83BE-4FB1-9604-C5D08A8E3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April 26, 2021</a:t>
            </a:r>
          </a:p>
          <a:p>
            <a:r>
              <a:rPr lang="en-US" dirty="0"/>
              <a:t>Mike Babb, </a:t>
            </a:r>
            <a:r>
              <a:rPr lang="en-US" dirty="0" err="1"/>
              <a:t>PhC</a:t>
            </a:r>
            <a:endParaRPr lang="en-US" dirty="0"/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7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081C-D216-4CD4-BBB4-9347F792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8CDF-981D-435D-B336-55A7A0A38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length(object): number of elements or components in a vector</a:t>
            </a:r>
          </a:p>
          <a:p>
            <a:pPr lvl="1"/>
            <a:r>
              <a:rPr lang="en-US" dirty="0" err="1"/>
              <a:t>nrows</a:t>
            </a:r>
            <a:r>
              <a:rPr lang="en-US" dirty="0"/>
              <a:t>(object): number of rows in a matrix/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 err="1"/>
              <a:t>ncols</a:t>
            </a:r>
            <a:r>
              <a:rPr lang="en-US" dirty="0"/>
              <a:t>(object): number of columns in a matrix/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str(object): structure of an object </a:t>
            </a:r>
          </a:p>
          <a:p>
            <a:r>
              <a:rPr lang="en-US" dirty="0"/>
              <a:t>class(object): class of an object</a:t>
            </a:r>
          </a:p>
          <a:p>
            <a:r>
              <a:rPr lang="en-US" dirty="0"/>
              <a:t>names(object): names</a:t>
            </a:r>
          </a:p>
          <a:p>
            <a:pPr lvl="1"/>
            <a:r>
              <a:rPr lang="en-US" dirty="0" err="1"/>
              <a:t>colnames</a:t>
            </a:r>
            <a:r>
              <a:rPr lang="en-US" dirty="0"/>
              <a:t>(object): names of matrix/</a:t>
            </a:r>
            <a:r>
              <a:rPr lang="en-US" dirty="0" err="1"/>
              <a:t>dataframe</a:t>
            </a:r>
            <a:r>
              <a:rPr lang="en-US" dirty="0"/>
              <a:t> columns</a:t>
            </a:r>
          </a:p>
          <a:p>
            <a:pPr lvl="1"/>
            <a:r>
              <a:rPr lang="en-US" dirty="0" err="1"/>
              <a:t>rownames</a:t>
            </a:r>
            <a:r>
              <a:rPr lang="en-US" dirty="0"/>
              <a:t>(object): names of a matrix/</a:t>
            </a:r>
            <a:r>
              <a:rPr lang="en-US" dirty="0" err="1"/>
              <a:t>dataframe</a:t>
            </a:r>
            <a:r>
              <a:rPr lang="en-US" dirty="0"/>
              <a:t> rows</a:t>
            </a:r>
          </a:p>
          <a:p>
            <a:r>
              <a:rPr lang="en-US" dirty="0"/>
              <a:t>object: prints the object</a:t>
            </a:r>
          </a:p>
          <a:p>
            <a:r>
              <a:rPr lang="en-US" dirty="0"/>
              <a:t>ls(): list current object in memory</a:t>
            </a:r>
          </a:p>
          <a:p>
            <a:r>
              <a:rPr lang="en-US" dirty="0"/>
              <a:t>rm(object): delete an object</a:t>
            </a:r>
          </a:p>
        </p:txBody>
      </p:sp>
    </p:spTree>
    <p:extLst>
      <p:ext uri="{BB962C8B-B14F-4D97-AF65-F5344CB8AC3E}">
        <p14:creationId xmlns:p14="http://schemas.microsoft.com/office/powerpoint/2010/main" val="15242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7CC1-FA98-4BA9-8E19-7B486070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8F3E-C86A-437A-B6BF-AB8C5738B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read.csv(): read comma separated data from a file on disk into memory</a:t>
            </a:r>
          </a:p>
          <a:p>
            <a:r>
              <a:rPr lang="en-US" dirty="0"/>
              <a:t>write.csv(): save a </a:t>
            </a:r>
            <a:r>
              <a:rPr lang="en-US" dirty="0" err="1"/>
              <a:t>dataframe</a:t>
            </a:r>
            <a:r>
              <a:rPr lang="en-US" dirty="0"/>
              <a:t> to a comma separated file on disk</a:t>
            </a:r>
          </a:p>
          <a:p>
            <a:r>
              <a:rPr lang="en-US" dirty="0" err="1"/>
              <a:t>saveRDS</a:t>
            </a:r>
            <a:r>
              <a:rPr lang="en-US" dirty="0"/>
              <a:t>(): save any single R object to a file on disk. </a:t>
            </a:r>
          </a:p>
          <a:p>
            <a:pPr lvl="1"/>
            <a:r>
              <a:rPr lang="en-US" dirty="0"/>
              <a:t>Can be lists, regression model output, </a:t>
            </a:r>
            <a:r>
              <a:rPr lang="en-US" dirty="0" err="1"/>
              <a:t>dataframes</a:t>
            </a:r>
            <a:r>
              <a:rPr lang="en-US" dirty="0"/>
              <a:t>, vectors, matrices, etc.</a:t>
            </a:r>
          </a:p>
          <a:p>
            <a:r>
              <a:rPr lang="en-US" dirty="0" err="1"/>
              <a:t>readRDS</a:t>
            </a:r>
            <a:r>
              <a:rPr lang="en-US" dirty="0"/>
              <a:t>(): read any single R object from desk into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0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5148-A6C5-4A3B-9795-682B9C9F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C3A7-56C4-412D-8464-603BBEFC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(A) Basic stats: </a:t>
            </a:r>
          </a:p>
          <a:p>
            <a:r>
              <a:rPr lang="en-US" dirty="0"/>
              <a:t>mean()</a:t>
            </a:r>
          </a:p>
          <a:p>
            <a:r>
              <a:rPr lang="en-US" dirty="0"/>
              <a:t>median()</a:t>
            </a:r>
          </a:p>
          <a:p>
            <a:r>
              <a:rPr lang="en-US" dirty="0" err="1"/>
              <a:t>sd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b="1" dirty="0"/>
              <a:t>(B) Basic models: </a:t>
            </a:r>
          </a:p>
          <a:p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r>
              <a:rPr lang="en-US" dirty="0" err="1"/>
              <a:t>glm</a:t>
            </a:r>
            <a:r>
              <a:rPr lang="en-US" dirty="0"/>
              <a:t>()</a:t>
            </a:r>
          </a:p>
          <a:p>
            <a:r>
              <a:rPr lang="en-US" dirty="0" err="1"/>
              <a:t>anova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8739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00B4-4FEE-40E1-B0EB-FD17BBBA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7587-9FCA-4642-83C3-145B8FAA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Without further specification, files will be loaded from and saved to the working directory</a:t>
            </a:r>
          </a:p>
          <a:p>
            <a:endParaRPr lang="en-US" dirty="0"/>
          </a:p>
          <a:p>
            <a:r>
              <a:rPr lang="en-US" dirty="0"/>
              <a:t>The functions </a:t>
            </a:r>
            <a:r>
              <a:rPr lang="en-US" dirty="0" err="1"/>
              <a:t>getwd</a:t>
            </a:r>
            <a:r>
              <a:rPr lang="en-US" dirty="0"/>
              <a:t>() and </a:t>
            </a:r>
            <a:r>
              <a:rPr lang="en-US" dirty="0" err="1"/>
              <a:t>setwd</a:t>
            </a:r>
            <a:r>
              <a:rPr lang="en-US" dirty="0"/>
              <a:t>() will get and set the working directory, respectively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##set working directory </a:t>
            </a:r>
          </a:p>
          <a:p>
            <a:r>
              <a:rPr lang="en-US" dirty="0" err="1"/>
              <a:t>setwd</a:t>
            </a:r>
            <a:r>
              <a:rPr lang="en-US" dirty="0"/>
              <a:t>(“H:/temp")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5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9FAA-6523-4F4F-A865-FBA3B5E4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1569-C8A0-4296-85D2-7BB07CDC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View(</a:t>
            </a:r>
            <a:r>
              <a:rPr lang="en-US" dirty="0" err="1"/>
              <a:t>dataframe</a:t>
            </a:r>
            <a:r>
              <a:rPr lang="en-US" dirty="0"/>
              <a:t>) : view the whole dataset in a new window</a:t>
            </a:r>
          </a:p>
          <a:p>
            <a:r>
              <a:rPr lang="en-US" dirty="0" err="1"/>
              <a:t>dataframe$variable</a:t>
            </a:r>
            <a:r>
              <a:rPr lang="en-US" dirty="0"/>
              <a:t> : view the values for the variable</a:t>
            </a:r>
          </a:p>
          <a:p>
            <a:r>
              <a:rPr lang="en-US" dirty="0"/>
              <a:t>head(</a:t>
            </a:r>
            <a:r>
              <a:rPr lang="en-US" dirty="0" err="1"/>
              <a:t>dataframe</a:t>
            </a:r>
            <a:r>
              <a:rPr lang="en-US" dirty="0"/>
              <a:t>) : view the first few rows</a:t>
            </a:r>
          </a:p>
          <a:p>
            <a:r>
              <a:rPr lang="en-US" dirty="0"/>
              <a:t>tail(</a:t>
            </a:r>
            <a:r>
              <a:rPr lang="en-US" dirty="0" err="1"/>
              <a:t>dataframe</a:t>
            </a:r>
            <a:r>
              <a:rPr lang="en-US" dirty="0"/>
              <a:t>) : view the last few rows</a:t>
            </a:r>
          </a:p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) : view variable names</a:t>
            </a:r>
          </a:p>
          <a:p>
            <a:r>
              <a:rPr lang="en-US" dirty="0"/>
              <a:t>summary(</a:t>
            </a:r>
            <a:r>
              <a:rPr lang="en-US" dirty="0" err="1"/>
              <a:t>dataframe</a:t>
            </a:r>
            <a:r>
              <a:rPr lang="en-US" dirty="0"/>
              <a:t>) : view a summary of your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7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A62D-48A1-455D-95F2-B6361438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BB41-9573-4BF3-8227-0B89EB4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https://swirlstats.com/</a:t>
            </a:r>
            <a:endParaRPr lang="en-US" dirty="0"/>
          </a:p>
          <a:p>
            <a:pPr lvl="1"/>
            <a:r>
              <a:rPr lang="en-US" dirty="0"/>
              <a:t>Learn R by using R! This page teaches very basic syntax to data analysis.</a:t>
            </a:r>
          </a:p>
          <a:p>
            <a:r>
              <a:rPr lang="en-US" dirty="0">
                <a:hlinkClick r:id="rId3"/>
              </a:rPr>
              <a:t>https://datacarpentry.org/R-ecology-lesson/00-before-we-start.html</a:t>
            </a:r>
            <a:endParaRPr lang="en-US" dirty="0"/>
          </a:p>
          <a:p>
            <a:pPr lvl="1"/>
            <a:r>
              <a:rPr lang="en-US" dirty="0"/>
              <a:t>One of the more widely circulated data analysis tutorials.  </a:t>
            </a:r>
          </a:p>
          <a:p>
            <a:r>
              <a:rPr lang="en-US" dirty="0">
                <a:hlinkClick r:id="rId4"/>
              </a:rPr>
              <a:t>https://cran.r-project.org/doc/manuals/r-release/R-intro.pdf</a:t>
            </a:r>
            <a:endParaRPr lang="en-US" dirty="0"/>
          </a:p>
          <a:p>
            <a:pPr lvl="1"/>
            <a:r>
              <a:rPr lang="en-US" dirty="0"/>
              <a:t>The R-intro from CRAN.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9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AA8A-B3DD-41C5-9CFC-2A1AFA6D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7D1D-FE05-4226-81EB-F7916BE2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89899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7892-0C59-421F-A3A5-88299F82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271A-F753-42DA-954E-23D23128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: programs available </a:t>
            </a:r>
          </a:p>
          <a:p>
            <a:r>
              <a:rPr lang="en-US" dirty="0"/>
              <a:t>Free programming environment for statistical computing, data analysis, and visualization.</a:t>
            </a:r>
          </a:p>
          <a:p>
            <a:r>
              <a:rPr lang="en-US" dirty="0"/>
              <a:t>Designed to work with vectors and matrices.</a:t>
            </a:r>
          </a:p>
          <a:p>
            <a:r>
              <a:rPr lang="en-US" dirty="0"/>
              <a:t>Cross platform – runs on Mac, Linux, and Windows</a:t>
            </a:r>
          </a:p>
          <a:p>
            <a:r>
              <a:rPr lang="en-US" dirty="0"/>
              <a:t>Case sensitive: ‘X’ != ‘x’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779B-A97A-4B75-9209-8764F5B0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RStudio?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744E0F-0309-41C0-9ABE-9D727264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https://www.rstudio.com/</a:t>
            </a:r>
            <a:endParaRPr lang="en-US" dirty="0"/>
          </a:p>
          <a:p>
            <a:r>
              <a:rPr lang="en-US" dirty="0"/>
              <a:t>Integrated development environment (IDE) for R.</a:t>
            </a:r>
          </a:p>
          <a:p>
            <a:r>
              <a:rPr lang="en-US" dirty="0"/>
              <a:t>a console</a:t>
            </a:r>
          </a:p>
          <a:p>
            <a:r>
              <a:rPr lang="en-US" dirty="0"/>
              <a:t>a powerful code/script editor featuring</a:t>
            </a:r>
          </a:p>
          <a:p>
            <a:r>
              <a:rPr lang="en-US" dirty="0"/>
              <a:t>syntax highlighting</a:t>
            </a:r>
          </a:p>
          <a:p>
            <a:r>
              <a:rPr lang="en-US" dirty="0"/>
              <a:t>code completion</a:t>
            </a:r>
          </a:p>
          <a:p>
            <a:r>
              <a:rPr lang="en-US" dirty="0"/>
              <a:t>smart indentation</a:t>
            </a:r>
          </a:p>
          <a:p>
            <a:r>
              <a:rPr lang="en-US" dirty="0"/>
              <a:t>special tools for plotting, viewing R objects, and code history</a:t>
            </a:r>
          </a:p>
        </p:txBody>
      </p:sp>
    </p:spTree>
    <p:extLst>
      <p:ext uri="{BB962C8B-B14F-4D97-AF65-F5344CB8AC3E}">
        <p14:creationId xmlns:p14="http://schemas.microsoft.com/office/powerpoint/2010/main" val="257732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E80B-4F31-4EE7-9ADD-4C4432F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Order of Installation: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B6C4-992C-44FE-8135-245313DC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R</a:t>
            </a:r>
          </a:p>
          <a:p>
            <a:r>
              <a:rPr lang="en-US" dirty="0"/>
              <a:t>Download and install R studio</a:t>
            </a:r>
          </a:p>
        </p:txBody>
      </p:sp>
    </p:spTree>
    <p:extLst>
      <p:ext uri="{BB962C8B-B14F-4D97-AF65-F5344CB8AC3E}">
        <p14:creationId xmlns:p14="http://schemas.microsoft.com/office/powerpoint/2010/main" val="304147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196F-9F9A-4B1B-941D-F0164441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A3A0-1059-4E77-98E0-AAB141A4D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 extend R’s base functionality and enable incredibly sophisticated analysis</a:t>
            </a:r>
          </a:p>
          <a:p>
            <a:r>
              <a:rPr lang="en-US" dirty="0"/>
              <a:t>Installing packages:</a:t>
            </a:r>
          </a:p>
          <a:p>
            <a:r>
              <a:rPr lang="en-US" dirty="0"/>
              <a:t>To use packages in R, we must first install them using the </a:t>
            </a:r>
            <a:r>
              <a:rPr lang="en-US" dirty="0" err="1"/>
              <a:t>install.packages</a:t>
            </a:r>
            <a:r>
              <a:rPr lang="en-US" dirty="0"/>
              <a:t>() function and then load them with library().</a:t>
            </a:r>
          </a:p>
          <a:p>
            <a:r>
              <a:rPr lang="en-US" b="1" dirty="0"/>
              <a:t>Example:</a:t>
            </a:r>
          </a:p>
          <a:p>
            <a:r>
              <a:rPr lang="en-US" dirty="0" err="1"/>
              <a:t>install.packages</a:t>
            </a:r>
            <a:r>
              <a:rPr lang="en-US" dirty="0"/>
              <a:t>(“</a:t>
            </a:r>
            <a:r>
              <a:rPr lang="en-US" dirty="0" err="1"/>
              <a:t>data.table</a:t>
            </a:r>
            <a:r>
              <a:rPr lang="en-US" dirty="0"/>
              <a:t>”)</a:t>
            </a:r>
          </a:p>
          <a:p>
            <a:r>
              <a:rPr lang="en-US" dirty="0"/>
              <a:t>library(“</a:t>
            </a:r>
            <a:r>
              <a:rPr lang="en-US" dirty="0" err="1"/>
              <a:t>data.table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4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280F-F287-411D-9A68-40216074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61AA-1360-4315-905D-F4DE543D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Numeric: 1, 2, 3, 4, 5</a:t>
            </a:r>
          </a:p>
          <a:p>
            <a:r>
              <a:rPr lang="en-US" dirty="0"/>
              <a:t>Character or Strings: “a’’, ‘’b’’, ‘’c’’, ‘’c1’’</a:t>
            </a:r>
          </a:p>
          <a:p>
            <a:r>
              <a:rPr lang="en-US" dirty="0"/>
              <a:t>Logical: True or False</a:t>
            </a:r>
          </a:p>
          <a:p>
            <a:r>
              <a:rPr lang="en-US" dirty="0"/>
              <a:t>Factor: Nominal or Categorical Variables</a:t>
            </a:r>
          </a:p>
          <a:p>
            <a:r>
              <a:rPr lang="en-US" dirty="0"/>
              <a:t>Complex: 3 + 2i</a:t>
            </a:r>
          </a:p>
          <a:p>
            <a:endParaRPr lang="en-US" dirty="0"/>
          </a:p>
          <a:p>
            <a:r>
              <a:rPr lang="en-US" dirty="0"/>
              <a:t>Note: comments in R begin with a #</a:t>
            </a:r>
          </a:p>
          <a:p>
            <a:r>
              <a:rPr lang="en-US" dirty="0"/>
              <a:t># this is comment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7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10AD-CDB1-4716-82AC-27C6CDD0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942D-19D3-4089-9F6C-2DF08876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Lists:</a:t>
            </a:r>
            <a:r>
              <a:rPr lang="en-US" dirty="0">
                <a:sym typeface="Wingdings" panose="05000000000000000000" pitchFamily="2" charset="2"/>
              </a:rPr>
              <a:t> a</a:t>
            </a:r>
            <a:r>
              <a:rPr lang="en-US" dirty="0"/>
              <a:t>n ordered collection of objects of not necessarily the same type</a:t>
            </a:r>
          </a:p>
          <a:p>
            <a:r>
              <a:rPr lang="en-US" dirty="0"/>
              <a:t>Matrix:</a:t>
            </a:r>
            <a:r>
              <a:rPr lang="en-US" dirty="0">
                <a:sym typeface="Wingdings" panose="05000000000000000000" pitchFamily="2" charset="2"/>
              </a:rPr>
              <a:t> a</a:t>
            </a:r>
            <a:r>
              <a:rPr lang="en-US" dirty="0"/>
              <a:t>ll columns must have the same mode (numeric, character, etc.) and the same length</a:t>
            </a:r>
          </a:p>
          <a:p>
            <a:r>
              <a:rPr lang="en-US" dirty="0"/>
              <a:t>Data Frames:</a:t>
            </a:r>
            <a:r>
              <a:rPr lang="en-US" dirty="0">
                <a:sym typeface="Wingdings" panose="05000000000000000000" pitchFamily="2" charset="2"/>
              </a:rPr>
              <a:t> combine the features of matrices and lists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matrices, columns are variables and rows are observations of those variables (like matrices)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lists, a data frame can have columns of different data types (like lists)</a:t>
            </a:r>
          </a:p>
          <a:p>
            <a:r>
              <a:rPr lang="en-US" dirty="0"/>
              <a:t>Vectors: a sequence of data elements of the same basic type.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1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595E-A561-45DF-859E-75FCD215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vectors, matrices, lists, and data frames in 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0FB4-A4AA-4F9B-B21F-19D87624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u="sng" dirty="0"/>
              <a:t>Examples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# create a vector</a:t>
            </a:r>
          </a:p>
          <a:p>
            <a:pPr marL="0" indent="0">
              <a:buNone/>
            </a:pPr>
            <a:r>
              <a:rPr lang="en-US" sz="2800" dirty="0" err="1"/>
              <a:t>first_vec</a:t>
            </a:r>
            <a:r>
              <a:rPr lang="en-US" sz="2800" dirty="0"/>
              <a:t> &lt;- c(1, 3, 5)</a:t>
            </a:r>
          </a:p>
          <a:p>
            <a:pPr marL="0" indent="0">
              <a:buNone/>
            </a:pPr>
            <a:r>
              <a:rPr lang="en-US" sz="2800" dirty="0" err="1"/>
              <a:t>first_vec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create a list of a numeric vector, an integer vector, and a character vector</a:t>
            </a:r>
          </a:p>
          <a:p>
            <a:pPr marL="0" indent="0">
              <a:buNone/>
            </a:pPr>
            <a:r>
              <a:rPr lang="en-US" sz="2800" dirty="0" err="1"/>
              <a:t>mylist</a:t>
            </a:r>
            <a:r>
              <a:rPr lang="en-US" sz="2800" dirty="0"/>
              <a:t> &lt;- list(1.1, c(1,3,7), c("</a:t>
            </a:r>
            <a:r>
              <a:rPr lang="en-US" sz="2800" dirty="0" err="1"/>
              <a:t>abc</a:t>
            </a:r>
            <a:r>
              <a:rPr lang="en-US" sz="2800" dirty="0"/>
              <a:t>", "def"))</a:t>
            </a:r>
          </a:p>
          <a:p>
            <a:pPr marL="0" indent="0">
              <a:buNone/>
            </a:pPr>
            <a:r>
              <a:rPr lang="en-US" sz="2800" dirty="0" err="1"/>
              <a:t>mylist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1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806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R and RStudio</vt:lpstr>
      <vt:lpstr>Location of this tutorial</vt:lpstr>
      <vt:lpstr>What is R?</vt:lpstr>
      <vt:lpstr>What is RStudio?</vt:lpstr>
      <vt:lpstr>Recommended Order of Installation:</vt:lpstr>
      <vt:lpstr>R Packages</vt:lpstr>
      <vt:lpstr>Data types in R:</vt:lpstr>
      <vt:lpstr>Data structures in R:</vt:lpstr>
      <vt:lpstr>Creating vectors, matrices, lists, and data frames in R: </vt:lpstr>
      <vt:lpstr>Helpful functions</vt:lpstr>
      <vt:lpstr>Dataset input and output</vt:lpstr>
      <vt:lpstr>Statistics in R</vt:lpstr>
      <vt:lpstr>Working directory</vt:lpstr>
      <vt:lpstr>Interacting with the dataset</vt:lpstr>
      <vt:lpstr>Additional 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and RStudio</dc:title>
  <dc:creator>Michael A. Babb</dc:creator>
  <cp:lastModifiedBy>Michael A. Babb</cp:lastModifiedBy>
  <cp:revision>17</cp:revision>
  <dcterms:created xsi:type="dcterms:W3CDTF">2021-04-25T21:26:35Z</dcterms:created>
  <dcterms:modified xsi:type="dcterms:W3CDTF">2021-04-26T17:50:49Z</dcterms:modified>
</cp:coreProperties>
</file>