
<file path=[Content_Types].xml><?xml version="1.0" encoding="utf-8"?>
<Types xmlns="http://schemas.openxmlformats.org/package/2006/content-types">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59"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12989E-265A-AE48-9B39-942ED12C7470}">
          <p14:sldIdLst>
            <p14:sldId id="256"/>
            <p14:sldId id="257"/>
            <p14:sldId id="258"/>
            <p14:sldId id="260"/>
            <p14:sldId id="262"/>
            <p14:sldId id="259"/>
            <p14:sldId id="261"/>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3"/>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5/26/19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5/26/19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5/26/19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5/26/19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5/26/19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5/26/19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5/26/19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5/26/19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docs/resources/categories"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975F-AFB4-264E-9A90-2D8880E5FC77}"/>
              </a:ext>
            </a:extLst>
          </p:cNvPr>
          <p:cNvSpPr>
            <a:spLocks noGrp="1"/>
          </p:cNvSpPr>
          <p:nvPr>
            <p:ph type="ctrTitle"/>
          </p:nvPr>
        </p:nvSpPr>
        <p:spPr/>
        <p:txBody>
          <a:bodyPr>
            <a:normAutofit/>
          </a:bodyPr>
          <a:lstStyle/>
          <a:p>
            <a:r>
              <a:rPr lang="en-US" sz="4400" dirty="0"/>
              <a:t>Finding the healthiest manhattan neighborhoods</a:t>
            </a:r>
          </a:p>
        </p:txBody>
      </p:sp>
      <p:sp>
        <p:nvSpPr>
          <p:cNvPr id="3" name="Subtitle 2">
            <a:extLst>
              <a:ext uri="{FF2B5EF4-FFF2-40B4-BE49-F238E27FC236}">
                <a16:creationId xmlns:a16="http://schemas.microsoft.com/office/drawing/2014/main" id="{1F6B481C-D987-284B-8133-B04AB0D749DC}"/>
              </a:ext>
            </a:extLst>
          </p:cNvPr>
          <p:cNvSpPr>
            <a:spLocks noGrp="1"/>
          </p:cNvSpPr>
          <p:nvPr>
            <p:ph type="subTitle" idx="1"/>
          </p:nvPr>
        </p:nvSpPr>
        <p:spPr/>
        <p:txBody>
          <a:bodyPr/>
          <a:lstStyle/>
          <a:p>
            <a:r>
              <a:rPr lang="en-US" dirty="0"/>
              <a:t>A exercise in data science</a:t>
            </a:r>
          </a:p>
          <a:p>
            <a:endParaRPr lang="en-US" dirty="0"/>
          </a:p>
        </p:txBody>
      </p:sp>
    </p:spTree>
    <p:extLst>
      <p:ext uri="{BB962C8B-B14F-4D97-AF65-F5344CB8AC3E}">
        <p14:creationId xmlns:p14="http://schemas.microsoft.com/office/powerpoint/2010/main" val="287411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54C7B840-1F19-3E47-A21D-666D3A0F3927}"/>
              </a:ext>
            </a:extLst>
          </p:cNvPr>
          <p:cNvSpPr>
            <a:spLocks noGrp="1"/>
          </p:cNvSpPr>
          <p:nvPr>
            <p:ph type="title"/>
          </p:nvPr>
        </p:nvSpPr>
        <p:spPr>
          <a:xfrm>
            <a:off x="1451579" y="2303047"/>
            <a:ext cx="3272093" cy="2674198"/>
          </a:xfrm>
        </p:spPr>
        <p:txBody>
          <a:bodyPr anchor="t">
            <a:normAutofit/>
          </a:bodyPr>
          <a:lstStyle/>
          <a:p>
            <a:r>
              <a:rPr lang="en-US" dirty="0"/>
              <a:t>Cluster </a:t>
            </a:r>
            <a:r>
              <a:rPr lang="en-US" dirty="0">
                <a:latin typeface="Arial" panose="020B0604020202020204" pitchFamily="34" charset="0"/>
                <a:cs typeface="Arial" panose="020B0604020202020204" pitchFamily="34" charset="0"/>
              </a:rPr>
              <a:t>1 </a:t>
            </a:r>
            <a:r>
              <a:rPr lang="en-US" dirty="0">
                <a:cs typeface="Arial" panose="020B0604020202020204" pitchFamily="34" charset="0"/>
              </a:rPr>
              <a:t>by venue count</a:t>
            </a:r>
            <a:br>
              <a:rPr lang="en-US" dirty="0">
                <a:cs typeface="Arial" panose="020B0604020202020204" pitchFamily="34" charset="0"/>
              </a:rPr>
            </a:b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6A016645-C4E0-1640-AA1F-1097578B09DE}"/>
              </a:ext>
            </a:extLst>
          </p:cNvPr>
          <p:cNvGraphicFramePr>
            <a:graphicFrameLocks noGrp="1"/>
          </p:cNvGraphicFramePr>
          <p:nvPr>
            <p:ph idx="1"/>
            <p:extLst>
              <p:ext uri="{D42A27DB-BD31-4B8C-83A1-F6EECF244321}">
                <p14:modId xmlns:p14="http://schemas.microsoft.com/office/powerpoint/2010/main" val="4274747463"/>
              </p:ext>
            </p:extLst>
          </p:nvPr>
        </p:nvGraphicFramePr>
        <p:xfrm>
          <a:off x="6517709" y="803275"/>
          <a:ext cx="3161846" cy="4637100"/>
        </p:xfrm>
        <a:graphic>
          <a:graphicData uri="http://schemas.openxmlformats.org/drawingml/2006/table">
            <a:tbl>
              <a:tblPr/>
              <a:tblGrid>
                <a:gridCol w="1883493">
                  <a:extLst>
                    <a:ext uri="{9D8B030D-6E8A-4147-A177-3AD203B41FA5}">
                      <a16:colId xmlns:a16="http://schemas.microsoft.com/office/drawing/2014/main" val="2797333367"/>
                    </a:ext>
                  </a:extLst>
                </a:gridCol>
                <a:gridCol w="1278353">
                  <a:extLst>
                    <a:ext uri="{9D8B030D-6E8A-4147-A177-3AD203B41FA5}">
                      <a16:colId xmlns:a16="http://schemas.microsoft.com/office/drawing/2014/main" val="2641861485"/>
                    </a:ext>
                  </a:extLst>
                </a:gridCol>
              </a:tblGrid>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Neighborhood</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Venue Count</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3208224549"/>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Battery Park City</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17</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4133947977"/>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Chelsea</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3</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3174126090"/>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Civic Center</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5</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665780362"/>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Clinton</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4</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1823297940"/>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East Village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2</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335946002"/>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Financial District</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5</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087049118"/>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Gramercy</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6</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089742063"/>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Hudson Yards</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6</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711570990"/>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Inwood</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4</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584838572"/>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Lincoln Square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13</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555701277"/>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Manhattan Valley</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3</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423500835"/>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Midtown</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2</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3934721285"/>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Midtown South</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2</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916390366"/>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Murray Hill</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1</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4246702964"/>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Roosevelt Island</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5</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4222066479"/>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Stuyvesant Town</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6</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204080210"/>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Tribeca</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11</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669428000"/>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Tudor City</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11</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969657715"/>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Turtle Bay</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6</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039451146"/>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Upper East Side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4</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3542530577"/>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Upper West Side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3</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1768635762"/>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Washington Heights</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5</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2855962826"/>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West Village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8</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1486264995"/>
                  </a:ext>
                </a:extLst>
              </a:tr>
              <a:tr h="185484">
                <a:tc>
                  <a:txBody>
                    <a:bodyPr/>
                    <a:lstStyle/>
                    <a:p>
                      <a:pPr algn="l" fontAlgn="b">
                        <a:spcBef>
                          <a:spcPts val="0"/>
                        </a:spcBef>
                        <a:spcAft>
                          <a:spcPts val="0"/>
                        </a:spcAft>
                      </a:pPr>
                      <a:r>
                        <a:rPr lang="en-US" sz="1000" b="0" i="0" u="none" strike="noStrike" dirty="0">
                          <a:solidFill>
                            <a:srgbClr val="000000"/>
                          </a:solidFill>
                          <a:effectLst/>
                          <a:latin typeface="Calibri" panose="020F0502020204030204" pitchFamily="34" charset="0"/>
                        </a:rPr>
                        <a:t>Yorkville</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tc>
                  <a:txBody>
                    <a:bodyPr/>
                    <a:lstStyle/>
                    <a:p>
                      <a:pPr algn="r" fontAlgn="b">
                        <a:spcBef>
                          <a:spcPts val="0"/>
                        </a:spcBef>
                        <a:spcAft>
                          <a:spcPts val="0"/>
                        </a:spcAft>
                      </a:pPr>
                      <a:r>
                        <a:rPr lang="en-US" sz="1000" b="0" i="0" u="none" strike="noStrike" dirty="0">
                          <a:solidFill>
                            <a:srgbClr val="000000"/>
                          </a:solidFill>
                          <a:effectLst/>
                          <a:latin typeface="Calibri" panose="020F0502020204030204" pitchFamily="34" charset="0"/>
                        </a:rPr>
                        <a:t>5</a:t>
                      </a:r>
                      <a:endParaRPr lang="en-US" sz="1500" b="0" i="0" u="none" strike="noStrike" dirty="0">
                        <a:effectLst/>
                        <a:latin typeface="Arial" panose="020B0604020202020204" pitchFamily="34" charset="0"/>
                      </a:endParaRPr>
                    </a:p>
                  </a:txBody>
                  <a:tcPr marL="7716" marR="7716" marT="7716" marB="0" anchor="b">
                    <a:lnL>
                      <a:noFill/>
                    </a:lnL>
                    <a:lnR>
                      <a:noFill/>
                    </a:lnR>
                    <a:lnT>
                      <a:noFill/>
                    </a:lnT>
                    <a:lnB>
                      <a:noFill/>
                    </a:lnB>
                  </a:tcPr>
                </a:tc>
                <a:extLst>
                  <a:ext uri="{0D108BD9-81ED-4DB2-BD59-A6C34878D82A}">
                    <a16:rowId xmlns:a16="http://schemas.microsoft.com/office/drawing/2014/main" val="1727662590"/>
                  </a:ext>
                </a:extLst>
              </a:tr>
            </a:tbl>
          </a:graphicData>
        </a:graphic>
      </p:graphicFrame>
    </p:spTree>
    <p:extLst>
      <p:ext uri="{BB962C8B-B14F-4D97-AF65-F5344CB8AC3E}">
        <p14:creationId xmlns:p14="http://schemas.microsoft.com/office/powerpoint/2010/main" val="408622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0C70-8AC0-DD4B-823E-B38FEFCFDF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9EE67C-1787-F149-B643-4EA65D079D4E}"/>
              </a:ext>
            </a:extLst>
          </p:cNvPr>
          <p:cNvSpPr>
            <a:spLocks noGrp="1"/>
          </p:cNvSpPr>
          <p:nvPr>
            <p:ph idx="1"/>
          </p:nvPr>
        </p:nvSpPr>
        <p:spPr/>
        <p:txBody>
          <a:bodyPr>
            <a:normAutofit fontScale="92500" lnSpcReduction="10000"/>
          </a:bodyPr>
          <a:lstStyle/>
          <a:p>
            <a:r>
              <a:rPr lang="en-US" dirty="0"/>
              <a:t>Neighborhood with most venues using criteria is Battery Park City</a:t>
            </a:r>
          </a:p>
          <a:p>
            <a:pPr lvl="1"/>
            <a:r>
              <a:rPr lang="en-US" dirty="0"/>
              <a:t>Per Wikipedia, has lowest rates of obesity, diabetes, high blood pressure (positive)</a:t>
            </a:r>
          </a:p>
          <a:p>
            <a:pPr lvl="1"/>
            <a:r>
              <a:rPr lang="en-US" dirty="0"/>
              <a:t>Higher average of population eating fruits and vegetables daily than rest of city (positive)</a:t>
            </a:r>
          </a:p>
          <a:p>
            <a:pPr lvl="1"/>
            <a:r>
              <a:rPr lang="en-US" dirty="0"/>
              <a:t>Higher percentage of air pollution than rest of city, more smokers as well (negative)</a:t>
            </a:r>
          </a:p>
          <a:p>
            <a:r>
              <a:rPr lang="en-US" dirty="0"/>
              <a:t>Was a good exercise to practice gathering and cleaning data, implementing a machine learning technique, and further manipulating data using Python, but the machine learning portion did not really give us much more insight as to what could be considered common sense (neighborhood with most venues is ‘healthiest’)</a:t>
            </a:r>
          </a:p>
          <a:p>
            <a:r>
              <a:rPr lang="en-US" dirty="0"/>
              <a:t>Other aspects contribute to ‘healthiest neighborhood.’ May be good to use additional criteria.</a:t>
            </a:r>
          </a:p>
          <a:p>
            <a:pPr lvl="1"/>
            <a:endParaRPr lang="en-US" dirty="0"/>
          </a:p>
          <a:p>
            <a:pPr marL="457200" lvl="1" indent="0">
              <a:buNone/>
            </a:pPr>
            <a:endParaRPr lang="en-US" dirty="0"/>
          </a:p>
        </p:txBody>
      </p:sp>
    </p:spTree>
    <p:extLst>
      <p:ext uri="{BB962C8B-B14F-4D97-AF65-F5344CB8AC3E}">
        <p14:creationId xmlns:p14="http://schemas.microsoft.com/office/powerpoint/2010/main" val="280660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0458-57BF-A345-A5D8-3B87E3E1B615}"/>
              </a:ext>
            </a:extLst>
          </p:cNvPr>
          <p:cNvSpPr>
            <a:spLocks noGrp="1"/>
          </p:cNvSpPr>
          <p:nvPr>
            <p:ph type="title"/>
          </p:nvPr>
        </p:nvSpPr>
        <p:spPr/>
        <p:txBody>
          <a:bodyPr/>
          <a:lstStyle/>
          <a:p>
            <a:r>
              <a:rPr lang="en-US" dirty="0"/>
              <a:t>What are the healthiest neighborhoods in manhattan?</a:t>
            </a:r>
          </a:p>
        </p:txBody>
      </p:sp>
      <p:sp>
        <p:nvSpPr>
          <p:cNvPr id="3" name="Content Placeholder 2">
            <a:extLst>
              <a:ext uri="{FF2B5EF4-FFF2-40B4-BE49-F238E27FC236}">
                <a16:creationId xmlns:a16="http://schemas.microsoft.com/office/drawing/2014/main" id="{ADA07FA9-3609-0349-A1EF-10D9C4D7E3A5}"/>
              </a:ext>
            </a:extLst>
          </p:cNvPr>
          <p:cNvSpPr>
            <a:spLocks noGrp="1"/>
          </p:cNvSpPr>
          <p:nvPr>
            <p:ph idx="1"/>
          </p:nvPr>
        </p:nvSpPr>
        <p:spPr/>
        <p:txBody>
          <a:bodyPr/>
          <a:lstStyle/>
          <a:p>
            <a:r>
              <a:rPr lang="en-US" dirty="0"/>
              <a:t>New York City is a hub of business, culture, and industry.</a:t>
            </a:r>
          </a:p>
          <a:p>
            <a:r>
              <a:rPr lang="en-US" dirty="0"/>
              <a:t>Within it, Manhattan is the heart, as it contains the Empire State Building, Times Square, and Broadway.</a:t>
            </a:r>
          </a:p>
          <a:p>
            <a:r>
              <a:rPr lang="en-US" dirty="0"/>
              <a:t>For a prospective new inhabitant who is looking to maximize health outcomes, all else being equal, what neighborhoods should be considered?</a:t>
            </a:r>
          </a:p>
          <a:p>
            <a:r>
              <a:rPr lang="en-US" dirty="0"/>
              <a:t>Looking for outdoors and recreational activities that get us out and moving around, give us excitement about life itself.</a:t>
            </a:r>
          </a:p>
        </p:txBody>
      </p:sp>
    </p:spTree>
    <p:extLst>
      <p:ext uri="{BB962C8B-B14F-4D97-AF65-F5344CB8AC3E}">
        <p14:creationId xmlns:p14="http://schemas.microsoft.com/office/powerpoint/2010/main" val="82880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5C0E-E234-B74B-9F2E-EB218D8FCCED}"/>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F7479193-6095-3544-92E6-5168D2FFEF61}"/>
              </a:ext>
            </a:extLst>
          </p:cNvPr>
          <p:cNvSpPr>
            <a:spLocks noGrp="1"/>
          </p:cNvSpPr>
          <p:nvPr>
            <p:ph idx="1"/>
          </p:nvPr>
        </p:nvSpPr>
        <p:spPr/>
        <p:txBody>
          <a:bodyPr/>
          <a:lstStyle/>
          <a:p>
            <a:r>
              <a:rPr lang="en-US" dirty="0"/>
              <a:t>Start with New York, </a:t>
            </a:r>
            <a:r>
              <a:rPr lang="en-US" dirty="0">
                <a:hlinkClick r:id="rId2"/>
              </a:rPr>
              <a:t>https://cocl.us/new_york_dataset</a:t>
            </a:r>
            <a:r>
              <a:rPr lang="en-US" dirty="0"/>
              <a:t>,  dataset that contains our borough, neighborhood, latitude, and longitude data.</a:t>
            </a:r>
          </a:p>
          <a:p>
            <a:r>
              <a:rPr lang="en-US" dirty="0"/>
              <a:t>List of venues for each neighborhood gathered using Foursquare API</a:t>
            </a:r>
          </a:p>
          <a:p>
            <a:r>
              <a:rPr lang="en-US" dirty="0"/>
              <a:t>Subset of venues in the Outdoor and Recreation category as well as a few others from </a:t>
            </a:r>
            <a:r>
              <a:rPr lang="en-US" dirty="0">
                <a:hlinkClick r:id="rId3"/>
              </a:rPr>
              <a:t>https://developer.foursquare.com/docs/resources/categories</a:t>
            </a:r>
            <a:endParaRPr lang="en-US" dirty="0"/>
          </a:p>
          <a:p>
            <a:r>
              <a:rPr lang="en-US" dirty="0"/>
              <a:t>Cleaned data contains 157 venues split between 41 neighborhoods</a:t>
            </a:r>
          </a:p>
        </p:txBody>
      </p:sp>
    </p:spTree>
    <p:extLst>
      <p:ext uri="{BB962C8B-B14F-4D97-AF65-F5344CB8AC3E}">
        <p14:creationId xmlns:p14="http://schemas.microsoft.com/office/powerpoint/2010/main" val="264982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a:extLst>
              <a:ext uri="{FF2B5EF4-FFF2-40B4-BE49-F238E27FC236}">
                <a16:creationId xmlns:a16="http://schemas.microsoft.com/office/drawing/2014/main" id="{A150106E-49CF-5640-9C21-3E2213C90E3D}"/>
              </a:ext>
            </a:extLst>
          </p:cNvPr>
          <p:cNvPicPr>
            <a:picLocks noGrp="1" noChangeAspect="1"/>
          </p:cNvPicPr>
          <p:nvPr>
            <p:ph idx="1"/>
          </p:nvPr>
        </p:nvPicPr>
        <p:blipFill rotWithShape="1">
          <a:blip r:embed="rId3"/>
          <a:srcRect t="6248" r="-1" b="-1"/>
          <a:stretch/>
        </p:blipFill>
        <p:spPr>
          <a:xfrm>
            <a:off x="0" y="10"/>
            <a:ext cx="12191675" cy="6857990"/>
          </a:xfrm>
          <a:prstGeom prst="rect">
            <a:avLst/>
          </a:prstGeom>
        </p:spPr>
      </p:pic>
      <p:sp>
        <p:nvSpPr>
          <p:cNvPr id="32" name="Rectangle 31">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F0F03-CA91-254B-AEEA-00A8A7F09ABB}"/>
              </a:ext>
            </a:extLst>
          </p:cNvPr>
          <p:cNvSpPr>
            <a:spLocks noGrp="1"/>
          </p:cNvSpPr>
          <p:nvPr>
            <p:ph type="title"/>
          </p:nvPr>
        </p:nvSpPr>
        <p:spPr>
          <a:xfrm>
            <a:off x="6094412" y="5239131"/>
            <a:ext cx="5279490" cy="960087"/>
          </a:xfrm>
        </p:spPr>
        <p:txBody>
          <a:bodyPr vert="horz" lIns="91440" tIns="45720" rIns="91440" bIns="45720" rtlCol="0" anchor="t">
            <a:normAutofit fontScale="90000"/>
          </a:bodyPr>
          <a:lstStyle/>
          <a:p>
            <a:r>
              <a:rPr lang="en-US" sz="3000" dirty="0">
                <a:solidFill>
                  <a:srgbClr val="FFFFFE"/>
                </a:solidFill>
              </a:rPr>
              <a:t>Map of manhattan Neighborhoods</a:t>
            </a:r>
            <a:br>
              <a:rPr lang="en-US" sz="3000" dirty="0">
                <a:solidFill>
                  <a:srgbClr val="FFFFFE"/>
                </a:solidFill>
              </a:rPr>
            </a:br>
            <a:br>
              <a:rPr lang="en-US" sz="3000" dirty="0">
                <a:solidFill>
                  <a:srgbClr val="FFFFFE"/>
                </a:solidFill>
              </a:rPr>
            </a:br>
            <a:endParaRPr lang="en-US" sz="3000" dirty="0">
              <a:solidFill>
                <a:srgbClr val="FFFFFE"/>
              </a:solidFill>
            </a:endParaRPr>
          </a:p>
        </p:txBody>
      </p:sp>
      <p:cxnSp>
        <p:nvCxnSpPr>
          <p:cNvPr id="34" name="Straight Connector 33">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FC48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39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B251-8FA5-E642-AD87-6B0FDA3D07A1}"/>
              </a:ext>
            </a:extLst>
          </p:cNvPr>
          <p:cNvSpPr>
            <a:spLocks noGrp="1"/>
          </p:cNvSpPr>
          <p:nvPr>
            <p:ph type="title"/>
          </p:nvPr>
        </p:nvSpPr>
        <p:spPr/>
        <p:txBody>
          <a:bodyPr>
            <a:normAutofit/>
          </a:bodyPr>
          <a:lstStyle/>
          <a:p>
            <a:r>
              <a:rPr lang="en-US" dirty="0"/>
              <a:t>How to determine ‘healthiest’ neighborhood with our criteria</a:t>
            </a:r>
          </a:p>
        </p:txBody>
      </p:sp>
      <p:sp>
        <p:nvSpPr>
          <p:cNvPr id="3" name="Content Placeholder 2">
            <a:extLst>
              <a:ext uri="{FF2B5EF4-FFF2-40B4-BE49-F238E27FC236}">
                <a16:creationId xmlns:a16="http://schemas.microsoft.com/office/drawing/2014/main" id="{15AEBD2C-E5AA-1543-BBCA-B0648B0531D8}"/>
              </a:ext>
            </a:extLst>
          </p:cNvPr>
          <p:cNvSpPr>
            <a:spLocks noGrp="1"/>
          </p:cNvSpPr>
          <p:nvPr>
            <p:ph idx="1"/>
          </p:nvPr>
        </p:nvSpPr>
        <p:spPr/>
        <p:txBody>
          <a:bodyPr/>
          <a:lstStyle/>
          <a:p>
            <a:r>
              <a:rPr lang="en-US" dirty="0"/>
              <a:t>Use k-means clustering to create groups of neighborhoods with similar properties</a:t>
            </a:r>
          </a:p>
          <a:p>
            <a:r>
              <a:rPr lang="en-US" dirty="0"/>
              <a:t>Observe results to choose cluster that give us best chance of finding healthy neighborhood</a:t>
            </a:r>
          </a:p>
          <a:p>
            <a:r>
              <a:rPr lang="en-US" dirty="0"/>
              <a:t>This will supply some neighborhoods that can then be looked into for other areas</a:t>
            </a:r>
          </a:p>
          <a:p>
            <a:pPr marL="0" indent="0">
              <a:buNone/>
            </a:pPr>
            <a:endParaRPr lang="en-US" dirty="0"/>
          </a:p>
        </p:txBody>
      </p:sp>
    </p:spTree>
    <p:extLst>
      <p:ext uri="{BB962C8B-B14F-4D97-AF65-F5344CB8AC3E}">
        <p14:creationId xmlns:p14="http://schemas.microsoft.com/office/powerpoint/2010/main" val="12017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3A93-C5D6-CD4A-B61A-E288EBAE9CDB}"/>
              </a:ext>
            </a:extLst>
          </p:cNvPr>
          <p:cNvSpPr>
            <a:spLocks noGrp="1"/>
          </p:cNvSpPr>
          <p:nvPr>
            <p:ph type="title"/>
          </p:nvPr>
        </p:nvSpPr>
        <p:spPr>
          <a:xfrm>
            <a:off x="1451579" y="804519"/>
            <a:ext cx="9603275" cy="1049235"/>
          </a:xfrm>
        </p:spPr>
        <p:txBody>
          <a:bodyPr>
            <a:normAutofit/>
          </a:bodyPr>
          <a:lstStyle/>
          <a:p>
            <a:r>
              <a:rPr lang="en-US" dirty="0"/>
              <a:t>Mean frequency of each category’s occurrence per neighborhood</a:t>
            </a:r>
          </a:p>
        </p:txBody>
      </p:sp>
      <p:graphicFrame>
        <p:nvGraphicFramePr>
          <p:cNvPr id="4" name="Content Placeholder 3">
            <a:extLst>
              <a:ext uri="{FF2B5EF4-FFF2-40B4-BE49-F238E27FC236}">
                <a16:creationId xmlns:a16="http://schemas.microsoft.com/office/drawing/2014/main" id="{B2951934-F923-3B4F-9E6B-840B687BE8E1}"/>
              </a:ext>
            </a:extLst>
          </p:cNvPr>
          <p:cNvGraphicFramePr>
            <a:graphicFrameLocks noGrp="1"/>
          </p:cNvGraphicFramePr>
          <p:nvPr>
            <p:ph idx="1"/>
            <p:extLst>
              <p:ext uri="{D42A27DB-BD31-4B8C-83A1-F6EECF244321}">
                <p14:modId xmlns:p14="http://schemas.microsoft.com/office/powerpoint/2010/main" val="2644197012"/>
              </p:ext>
            </p:extLst>
          </p:nvPr>
        </p:nvGraphicFramePr>
        <p:xfrm>
          <a:off x="1451579" y="2150559"/>
          <a:ext cx="9604378" cy="2103614"/>
        </p:xfrm>
        <a:graphic>
          <a:graphicData uri="http://schemas.openxmlformats.org/drawingml/2006/table">
            <a:tbl>
              <a:tblPr firstRow="1" bandRow="1">
                <a:tableStyleId>{5C22544A-7EE6-4342-B048-85BDC9FD1C3A}</a:tableStyleId>
              </a:tblPr>
              <a:tblGrid>
                <a:gridCol w="249922">
                  <a:extLst>
                    <a:ext uri="{9D8B030D-6E8A-4147-A177-3AD203B41FA5}">
                      <a16:colId xmlns:a16="http://schemas.microsoft.com/office/drawing/2014/main" val="2906049337"/>
                    </a:ext>
                  </a:extLst>
                </a:gridCol>
                <a:gridCol w="1298077">
                  <a:extLst>
                    <a:ext uri="{9D8B030D-6E8A-4147-A177-3AD203B41FA5}">
                      <a16:colId xmlns:a16="http://schemas.microsoft.com/office/drawing/2014/main" val="1989592282"/>
                    </a:ext>
                  </a:extLst>
                </a:gridCol>
                <a:gridCol w="1217449">
                  <a:extLst>
                    <a:ext uri="{9D8B030D-6E8A-4147-A177-3AD203B41FA5}">
                      <a16:colId xmlns:a16="http://schemas.microsoft.com/office/drawing/2014/main" val="327166376"/>
                    </a:ext>
                  </a:extLst>
                </a:gridCol>
                <a:gridCol w="514841">
                  <a:extLst>
                    <a:ext uri="{9D8B030D-6E8A-4147-A177-3AD203B41FA5}">
                      <a16:colId xmlns:a16="http://schemas.microsoft.com/office/drawing/2014/main" val="1229485447"/>
                    </a:ext>
                  </a:extLst>
                </a:gridCol>
                <a:gridCol w="493724">
                  <a:extLst>
                    <a:ext uri="{9D8B030D-6E8A-4147-A177-3AD203B41FA5}">
                      <a16:colId xmlns:a16="http://schemas.microsoft.com/office/drawing/2014/main" val="659326164"/>
                    </a:ext>
                  </a:extLst>
                </a:gridCol>
                <a:gridCol w="862305">
                  <a:extLst>
                    <a:ext uri="{9D8B030D-6E8A-4147-A177-3AD203B41FA5}">
                      <a16:colId xmlns:a16="http://schemas.microsoft.com/office/drawing/2014/main" val="3925581970"/>
                    </a:ext>
                  </a:extLst>
                </a:gridCol>
                <a:gridCol w="1217448">
                  <a:extLst>
                    <a:ext uri="{9D8B030D-6E8A-4147-A177-3AD203B41FA5}">
                      <a16:colId xmlns:a16="http://schemas.microsoft.com/office/drawing/2014/main" val="1007999857"/>
                    </a:ext>
                  </a:extLst>
                </a:gridCol>
                <a:gridCol w="821992">
                  <a:extLst>
                    <a:ext uri="{9D8B030D-6E8A-4147-A177-3AD203B41FA5}">
                      <a16:colId xmlns:a16="http://schemas.microsoft.com/office/drawing/2014/main" val="2275639617"/>
                    </a:ext>
                  </a:extLst>
                </a:gridCol>
                <a:gridCol w="493724">
                  <a:extLst>
                    <a:ext uri="{9D8B030D-6E8A-4147-A177-3AD203B41FA5}">
                      <a16:colId xmlns:a16="http://schemas.microsoft.com/office/drawing/2014/main" val="1542542089"/>
                    </a:ext>
                  </a:extLst>
                </a:gridCol>
                <a:gridCol w="1217448">
                  <a:extLst>
                    <a:ext uri="{9D8B030D-6E8A-4147-A177-3AD203B41FA5}">
                      <a16:colId xmlns:a16="http://schemas.microsoft.com/office/drawing/2014/main" val="3677569774"/>
                    </a:ext>
                  </a:extLst>
                </a:gridCol>
                <a:gridCol w="1217448">
                  <a:extLst>
                    <a:ext uri="{9D8B030D-6E8A-4147-A177-3AD203B41FA5}">
                      <a16:colId xmlns:a16="http://schemas.microsoft.com/office/drawing/2014/main" val="1375361416"/>
                    </a:ext>
                  </a:extLst>
                </a:gridCol>
              </a:tblGrid>
              <a:tr h="498035">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400" u="none" strike="noStrike" dirty="0">
                          <a:effectLst/>
                        </a:rPr>
                        <a:t>Neighborhood</a:t>
                      </a:r>
                      <a:endParaRPr lang="en-US" sz="14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Athletics &amp; Sports</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Bike Trail</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Dog Run</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Fountain</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Garden</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Harbor / Marina</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Mini Golf</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Park</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Playground</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1183116336"/>
                  </a:ext>
                </a:extLst>
              </a:tr>
              <a:tr h="498035">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Battery Park City</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0.058823529</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0.058823529</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0.470588235</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0.117647059</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3339218647"/>
                  </a:ext>
                </a:extLst>
              </a:tr>
              <a:tr h="276886">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Carnegie Hill</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3269655231"/>
                  </a:ext>
                </a:extLst>
              </a:tr>
              <a:tr h="276886">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Central Harlem</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1917288439"/>
                  </a:ext>
                </a:extLst>
              </a:tr>
              <a:tr h="276886">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Chelsea</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0.333333333</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1648879119"/>
                  </a:ext>
                </a:extLst>
              </a:tr>
              <a:tr h="276886">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l" fontAlgn="b"/>
                      <a:r>
                        <a:rPr lang="en-US" sz="1500" u="none" strike="noStrike" dirty="0">
                          <a:effectLst/>
                        </a:rPr>
                        <a:t>Chinatown</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tc>
                  <a:txBody>
                    <a:bodyPr/>
                    <a:lstStyle/>
                    <a:p>
                      <a:pPr algn="r" fontAlgn="b"/>
                      <a:r>
                        <a:rPr lang="en-US" sz="1500" u="none" strike="noStrike" dirty="0">
                          <a:effectLst/>
                        </a:rPr>
                        <a:t>0</a:t>
                      </a:r>
                      <a:endParaRPr lang="en-US" sz="1500" b="0" i="0" u="none" strike="noStrike" dirty="0">
                        <a:solidFill>
                          <a:srgbClr val="000000"/>
                        </a:solidFill>
                        <a:effectLst/>
                        <a:latin typeface="Calibri" panose="020F0502020204030204" pitchFamily="34" charset="0"/>
                      </a:endParaRPr>
                    </a:p>
                  </a:txBody>
                  <a:tcPr marL="11507" marR="11507" marT="11507" marB="0" anchor="b"/>
                </a:tc>
                <a:extLst>
                  <a:ext uri="{0D108BD9-81ED-4DB2-BD59-A6C34878D82A}">
                    <a16:rowId xmlns:a16="http://schemas.microsoft.com/office/drawing/2014/main" val="1150609509"/>
                  </a:ext>
                </a:extLst>
              </a:tr>
            </a:tbl>
          </a:graphicData>
        </a:graphic>
      </p:graphicFrame>
      <p:sp>
        <p:nvSpPr>
          <p:cNvPr id="7" name="TextBox 6">
            <a:extLst>
              <a:ext uri="{FF2B5EF4-FFF2-40B4-BE49-F238E27FC236}">
                <a16:creationId xmlns:a16="http://schemas.microsoft.com/office/drawing/2014/main" id="{CC01BCAC-C636-A048-9B83-3BA68BE5E88A}"/>
              </a:ext>
            </a:extLst>
          </p:cNvPr>
          <p:cNvSpPr txBox="1"/>
          <p:nvPr/>
        </p:nvSpPr>
        <p:spPr>
          <a:xfrm>
            <a:off x="1450428" y="4540469"/>
            <a:ext cx="9652707" cy="646331"/>
          </a:xfrm>
          <a:prstGeom prst="rect">
            <a:avLst/>
          </a:prstGeom>
          <a:noFill/>
        </p:spPr>
        <p:txBody>
          <a:bodyPr wrap="none" rtlCol="0">
            <a:spAutoFit/>
          </a:bodyPr>
          <a:lstStyle/>
          <a:p>
            <a:r>
              <a:rPr lang="en-US" dirty="0"/>
              <a:t>As we can see from this snapshot of the resulting dataframe, there are a few neighborhoods that have</a:t>
            </a:r>
          </a:p>
          <a:p>
            <a:r>
              <a:rPr lang="en-US" dirty="0"/>
              <a:t>only one or just a few venues in the categories.</a:t>
            </a:r>
          </a:p>
        </p:txBody>
      </p:sp>
    </p:spTree>
    <p:extLst>
      <p:ext uri="{BB962C8B-B14F-4D97-AF65-F5344CB8AC3E}">
        <p14:creationId xmlns:p14="http://schemas.microsoft.com/office/powerpoint/2010/main" val="422017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D0793F-23B1-D44D-A08A-1611236F19FB}"/>
              </a:ext>
            </a:extLst>
          </p:cNvPr>
          <p:cNvSpPr>
            <a:spLocks noGrp="1"/>
          </p:cNvSpPr>
          <p:nvPr>
            <p:ph type="title"/>
          </p:nvPr>
        </p:nvSpPr>
        <p:spPr>
          <a:xfrm>
            <a:off x="1451579" y="804519"/>
            <a:ext cx="9603275" cy="1049235"/>
          </a:xfrm>
        </p:spPr>
        <p:txBody>
          <a:bodyPr>
            <a:normAutofit/>
          </a:bodyPr>
          <a:lstStyle/>
          <a:p>
            <a:r>
              <a:rPr lang="en-US" dirty="0"/>
              <a:t>Dataframe including cluster labels and most common venues (snapshot)</a:t>
            </a:r>
          </a:p>
        </p:txBody>
      </p:sp>
      <p:cxnSp>
        <p:nvCxnSpPr>
          <p:cNvPr id="20"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4" name="Content Placeholder 3">
            <a:extLst>
              <a:ext uri="{FF2B5EF4-FFF2-40B4-BE49-F238E27FC236}">
                <a16:creationId xmlns:a16="http://schemas.microsoft.com/office/drawing/2014/main" id="{C96E8301-AF89-5E48-A262-F7514D0B0B52}"/>
              </a:ext>
            </a:extLst>
          </p:cNvPr>
          <p:cNvGraphicFramePr>
            <a:graphicFrameLocks noGrp="1"/>
          </p:cNvGraphicFramePr>
          <p:nvPr>
            <p:ph idx="1"/>
            <p:extLst>
              <p:ext uri="{D42A27DB-BD31-4B8C-83A1-F6EECF244321}">
                <p14:modId xmlns:p14="http://schemas.microsoft.com/office/powerpoint/2010/main" val="1918955501"/>
              </p:ext>
            </p:extLst>
          </p:nvPr>
        </p:nvGraphicFramePr>
        <p:xfrm>
          <a:off x="1451579" y="2658273"/>
          <a:ext cx="9603776" cy="2728356"/>
        </p:xfrm>
        <a:graphic>
          <a:graphicData uri="http://schemas.openxmlformats.org/drawingml/2006/table">
            <a:tbl>
              <a:tblPr firstRow="1" bandRow="1">
                <a:tableStyleId>{5C22544A-7EE6-4342-B048-85BDC9FD1C3A}</a:tableStyleId>
              </a:tblPr>
              <a:tblGrid>
                <a:gridCol w="234312">
                  <a:extLst>
                    <a:ext uri="{9D8B030D-6E8A-4147-A177-3AD203B41FA5}">
                      <a16:colId xmlns:a16="http://schemas.microsoft.com/office/drawing/2014/main" val="4094479733"/>
                    </a:ext>
                  </a:extLst>
                </a:gridCol>
                <a:gridCol w="952424">
                  <a:extLst>
                    <a:ext uri="{9D8B030D-6E8A-4147-A177-3AD203B41FA5}">
                      <a16:colId xmlns:a16="http://schemas.microsoft.com/office/drawing/2014/main" val="3094687333"/>
                    </a:ext>
                  </a:extLst>
                </a:gridCol>
                <a:gridCol w="1247589">
                  <a:extLst>
                    <a:ext uri="{9D8B030D-6E8A-4147-A177-3AD203B41FA5}">
                      <a16:colId xmlns:a16="http://schemas.microsoft.com/office/drawing/2014/main" val="1854117939"/>
                    </a:ext>
                  </a:extLst>
                </a:gridCol>
                <a:gridCol w="855236">
                  <a:extLst>
                    <a:ext uri="{9D8B030D-6E8A-4147-A177-3AD203B41FA5}">
                      <a16:colId xmlns:a16="http://schemas.microsoft.com/office/drawing/2014/main" val="2829322873"/>
                    </a:ext>
                  </a:extLst>
                </a:gridCol>
                <a:gridCol w="893032">
                  <a:extLst>
                    <a:ext uri="{9D8B030D-6E8A-4147-A177-3AD203B41FA5}">
                      <a16:colId xmlns:a16="http://schemas.microsoft.com/office/drawing/2014/main" val="946605349"/>
                    </a:ext>
                  </a:extLst>
                </a:gridCol>
                <a:gridCol w="693255">
                  <a:extLst>
                    <a:ext uri="{9D8B030D-6E8A-4147-A177-3AD203B41FA5}">
                      <a16:colId xmlns:a16="http://schemas.microsoft.com/office/drawing/2014/main" val="4168034619"/>
                    </a:ext>
                  </a:extLst>
                </a:gridCol>
                <a:gridCol w="846238">
                  <a:extLst>
                    <a:ext uri="{9D8B030D-6E8A-4147-A177-3AD203B41FA5}">
                      <a16:colId xmlns:a16="http://schemas.microsoft.com/office/drawing/2014/main" val="1418519583"/>
                    </a:ext>
                  </a:extLst>
                </a:gridCol>
                <a:gridCol w="1008218">
                  <a:extLst>
                    <a:ext uri="{9D8B030D-6E8A-4147-A177-3AD203B41FA5}">
                      <a16:colId xmlns:a16="http://schemas.microsoft.com/office/drawing/2014/main" val="237048999"/>
                    </a:ext>
                  </a:extLst>
                </a:gridCol>
                <a:gridCol w="1008218">
                  <a:extLst>
                    <a:ext uri="{9D8B030D-6E8A-4147-A177-3AD203B41FA5}">
                      <a16:colId xmlns:a16="http://schemas.microsoft.com/office/drawing/2014/main" val="4047672508"/>
                    </a:ext>
                  </a:extLst>
                </a:gridCol>
                <a:gridCol w="1008218">
                  <a:extLst>
                    <a:ext uri="{9D8B030D-6E8A-4147-A177-3AD203B41FA5}">
                      <a16:colId xmlns:a16="http://schemas.microsoft.com/office/drawing/2014/main" val="1836912074"/>
                    </a:ext>
                  </a:extLst>
                </a:gridCol>
                <a:gridCol w="857036">
                  <a:extLst>
                    <a:ext uri="{9D8B030D-6E8A-4147-A177-3AD203B41FA5}">
                      <a16:colId xmlns:a16="http://schemas.microsoft.com/office/drawing/2014/main" val="258756247"/>
                    </a:ext>
                  </a:extLst>
                </a:gridCol>
              </a:tblGrid>
              <a:tr h="770722">
                <a:tc>
                  <a:txBody>
                    <a:bodyPr/>
                    <a:lstStyle/>
                    <a:p>
                      <a:pPr algn="l" fontAlgn="b"/>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Borough</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Neighborhood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Latitude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Longitude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Cluster Labels</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1st Most Common Venue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2nd Most Common Venue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3rd Most Common Venue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4th Most Common Venue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5th Most Common Venue</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429255442"/>
                  </a:ext>
                </a:extLst>
              </a:tr>
              <a:tr h="296728">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Chinatown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40.71562</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-73.994</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Roof Deck</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Waterfront</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Playground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Bike Trail</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Dog Run</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1357021380"/>
                  </a:ext>
                </a:extLst>
              </a:tr>
              <a:tr h="533725">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Washington Heights</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40.8519</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-73.937</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Park</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Plaza</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Scenic Lookout</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Pool</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Bike Trail</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4083057577"/>
                  </a:ext>
                </a:extLst>
              </a:tr>
              <a:tr h="296728">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Inwood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40.86768</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-73.921</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Park</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Playground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Dog Run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Waterfront</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Bike Trail</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1407262452"/>
                  </a:ext>
                </a:extLst>
              </a:tr>
              <a:tr h="533725">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Hamilton Heights</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40.8236</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-73.95</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Park</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Waterfront</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Playground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Bike Trail</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Dog Run</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970314059"/>
                  </a:ext>
                </a:extLst>
              </a:tr>
              <a:tr h="296728">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Manhattanville</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40.81693</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-73.957</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Park</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Bike Trail</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Waterfront</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Playground</a:t>
                      </a:r>
                      <a:endParaRPr lang="en-US" sz="1400" b="0" i="0" u="none" strike="noStrike" dirty="0">
                        <a:solidFill>
                          <a:srgbClr val="000000"/>
                        </a:solidFill>
                        <a:effectLst/>
                        <a:latin typeface="Calibri" panose="020F0502020204030204" pitchFamily="34" charset="0"/>
                      </a:endParaRPr>
                    </a:p>
                  </a:txBody>
                  <a:tcPr marL="10789" marR="10789" marT="10789" marB="0" anchor="b"/>
                </a:tc>
                <a:tc>
                  <a:txBody>
                    <a:bodyPr/>
                    <a:lstStyle/>
                    <a:p>
                      <a:pPr algn="l" fontAlgn="b"/>
                      <a:r>
                        <a:rPr lang="en-US" sz="1400" u="none" strike="noStrike" dirty="0">
                          <a:effectLst/>
                        </a:rPr>
                        <a:t>Dog Run</a:t>
                      </a:r>
                      <a:endParaRPr lang="en-US" sz="1400" b="0" i="0" u="none" strike="noStrike" dirty="0">
                        <a:solidFill>
                          <a:srgbClr val="000000"/>
                        </a:solidFill>
                        <a:effectLst/>
                        <a:latin typeface="Calibri" panose="020F0502020204030204" pitchFamily="34" charset="0"/>
                      </a:endParaRPr>
                    </a:p>
                  </a:txBody>
                  <a:tcPr marL="10789" marR="10789" marT="10789" marB="0" anchor="b"/>
                </a:tc>
                <a:extLst>
                  <a:ext uri="{0D108BD9-81ED-4DB2-BD59-A6C34878D82A}">
                    <a16:rowId xmlns:a16="http://schemas.microsoft.com/office/drawing/2014/main" val="797242554"/>
                  </a:ext>
                </a:extLst>
              </a:tr>
            </a:tbl>
          </a:graphicData>
        </a:graphic>
      </p:graphicFrame>
    </p:spTree>
    <p:extLst>
      <p:ext uri="{BB962C8B-B14F-4D97-AF65-F5344CB8AC3E}">
        <p14:creationId xmlns:p14="http://schemas.microsoft.com/office/powerpoint/2010/main" val="5105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72263626-DDC4-7144-85ED-9531CC56B87F}"/>
              </a:ext>
            </a:extLst>
          </p:cNvPr>
          <p:cNvSpPr>
            <a:spLocks noGrp="1"/>
          </p:cNvSpPr>
          <p:nvPr>
            <p:ph type="title"/>
          </p:nvPr>
        </p:nvSpPr>
        <p:spPr>
          <a:xfrm>
            <a:off x="1451579" y="2303047"/>
            <a:ext cx="3272093" cy="2674198"/>
          </a:xfrm>
        </p:spPr>
        <p:txBody>
          <a:bodyPr anchor="t">
            <a:normAutofit/>
          </a:bodyPr>
          <a:lstStyle/>
          <a:p>
            <a:r>
              <a:rPr lang="en-US" dirty="0">
                <a:latin typeface="+mn-lt"/>
              </a:rPr>
              <a:t>Cluster</a:t>
            </a:r>
            <a:r>
              <a:rPr lang="en-US" dirty="0"/>
              <a:t> </a:t>
            </a:r>
            <a:r>
              <a:rPr lang="en-US" dirty="0">
                <a:latin typeface="Arial" panose="020B0604020202020204" pitchFamily="34" charset="0"/>
                <a:cs typeface="Arial" panose="020B0604020202020204" pitchFamily="34" charset="0"/>
              </a:rPr>
              <a:t>1</a:t>
            </a:r>
            <a:endParaRPr lang="en-US" dirty="0"/>
          </a:p>
        </p:txBody>
      </p:sp>
      <p:cxnSp>
        <p:nvCxnSpPr>
          <p:cNvPr id="16" name="Straight Connector 15">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0" name="Picture 19">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E7C8118B-C709-4E44-B271-10D5A377009D}"/>
              </a:ext>
            </a:extLst>
          </p:cNvPr>
          <p:cNvGraphicFramePr>
            <a:graphicFrameLocks noGrp="1"/>
          </p:cNvGraphicFramePr>
          <p:nvPr>
            <p:ph idx="1"/>
            <p:extLst>
              <p:ext uri="{D42A27DB-BD31-4B8C-83A1-F6EECF244321}">
                <p14:modId xmlns:p14="http://schemas.microsoft.com/office/powerpoint/2010/main" val="428619676"/>
              </p:ext>
            </p:extLst>
          </p:nvPr>
        </p:nvGraphicFramePr>
        <p:xfrm>
          <a:off x="5141913" y="993061"/>
          <a:ext cx="5913441" cy="4257519"/>
        </p:xfrm>
        <a:graphic>
          <a:graphicData uri="http://schemas.openxmlformats.org/drawingml/2006/table">
            <a:tbl>
              <a:tblPr>
                <a:tableStyleId>{8EC20E35-A176-4012-BC5E-935CFFF8708E}</a:tableStyleId>
              </a:tblPr>
              <a:tblGrid>
                <a:gridCol w="203193">
                  <a:extLst>
                    <a:ext uri="{9D8B030D-6E8A-4147-A177-3AD203B41FA5}">
                      <a16:colId xmlns:a16="http://schemas.microsoft.com/office/drawing/2014/main" val="1694718520"/>
                    </a:ext>
                  </a:extLst>
                </a:gridCol>
                <a:gridCol w="896563">
                  <a:extLst>
                    <a:ext uri="{9D8B030D-6E8A-4147-A177-3AD203B41FA5}">
                      <a16:colId xmlns:a16="http://schemas.microsoft.com/office/drawing/2014/main" val="2389207329"/>
                    </a:ext>
                  </a:extLst>
                </a:gridCol>
                <a:gridCol w="945337">
                  <a:extLst>
                    <a:ext uri="{9D8B030D-6E8A-4147-A177-3AD203B41FA5}">
                      <a16:colId xmlns:a16="http://schemas.microsoft.com/office/drawing/2014/main" val="991291855"/>
                    </a:ext>
                  </a:extLst>
                </a:gridCol>
                <a:gridCol w="1009928">
                  <a:extLst>
                    <a:ext uri="{9D8B030D-6E8A-4147-A177-3AD203B41FA5}">
                      <a16:colId xmlns:a16="http://schemas.microsoft.com/office/drawing/2014/main" val="4016944651"/>
                    </a:ext>
                  </a:extLst>
                </a:gridCol>
                <a:gridCol w="957200">
                  <a:extLst>
                    <a:ext uri="{9D8B030D-6E8A-4147-A177-3AD203B41FA5}">
                      <a16:colId xmlns:a16="http://schemas.microsoft.com/office/drawing/2014/main" val="1542441474"/>
                    </a:ext>
                  </a:extLst>
                </a:gridCol>
                <a:gridCol w="950610">
                  <a:extLst>
                    <a:ext uri="{9D8B030D-6E8A-4147-A177-3AD203B41FA5}">
                      <a16:colId xmlns:a16="http://schemas.microsoft.com/office/drawing/2014/main" val="1755449641"/>
                    </a:ext>
                  </a:extLst>
                </a:gridCol>
                <a:gridCol w="950610">
                  <a:extLst>
                    <a:ext uri="{9D8B030D-6E8A-4147-A177-3AD203B41FA5}">
                      <a16:colId xmlns:a16="http://schemas.microsoft.com/office/drawing/2014/main" val="2624448014"/>
                    </a:ext>
                  </a:extLst>
                </a:gridCol>
              </a:tblGrid>
              <a:tr h="286724">
                <a:tc>
                  <a:txBody>
                    <a:bodyPr/>
                    <a:lstStyle/>
                    <a:p>
                      <a:pPr algn="l" fontAlgn="b"/>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Neighborhood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1st Most Common Venue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2nd Most Common Venue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3rd Most Common Venue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4th Most Common Venue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5th Most Common Venue</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596904071"/>
                  </a:ext>
                </a:extLst>
              </a:tr>
              <a:tr h="286724">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Washington Heights</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Pool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548641520"/>
                  </a:ext>
                </a:extLst>
              </a:tr>
              <a:tr h="160177">
                <a:tc>
                  <a:txBody>
                    <a:bodyPr/>
                    <a:lstStyle/>
                    <a:p>
                      <a:pPr algn="r" fontAlgn="b"/>
                      <a:r>
                        <a:rPr lang="en-US" sz="800" u="none" strike="noStrike" dirty="0">
                          <a:effectLst/>
                        </a:rPr>
                        <a:t>3</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Inwood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266357599"/>
                  </a:ext>
                </a:extLst>
              </a:tr>
              <a:tr h="160177">
                <a:tc>
                  <a:txBody>
                    <a:bodyPr/>
                    <a:lstStyle/>
                    <a:p>
                      <a:pPr algn="r" fontAlgn="b"/>
                      <a:r>
                        <a:rPr lang="en-US" sz="800" u="none" strike="noStrike" dirty="0">
                          <a:effectLst/>
                        </a:rPr>
                        <a:t>8</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Upper East Side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Sculpture Garden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522450975"/>
                  </a:ext>
                </a:extLst>
              </a:tr>
              <a:tr h="160177">
                <a:tc>
                  <a:txBody>
                    <a:bodyPr/>
                    <a:lstStyle/>
                    <a:p>
                      <a:pPr algn="r" fontAlgn="b"/>
                      <a:r>
                        <a:rPr lang="en-US" sz="800" u="none" strike="noStrike" dirty="0">
                          <a:effectLst/>
                        </a:rPr>
                        <a:t>9</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Yorkville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Athletics &amp; Sports</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Pool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353104690"/>
                  </a:ext>
                </a:extLst>
              </a:tr>
              <a:tr h="160177">
                <a:tc>
                  <a:txBody>
                    <a:bodyPr/>
                    <a:lstStyle/>
                    <a:p>
                      <a:pPr algn="r" fontAlgn="b"/>
                      <a:r>
                        <a:rPr lang="en-US" sz="800" u="none" strike="noStrike" dirty="0">
                          <a:effectLst/>
                        </a:rPr>
                        <a:t>11</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Roosevelt Island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158211370"/>
                  </a:ext>
                </a:extLst>
              </a:tr>
              <a:tr h="160177">
                <a:tc>
                  <a:txBody>
                    <a:bodyPr/>
                    <a:lstStyle/>
                    <a:p>
                      <a:pPr algn="r" fontAlgn="b"/>
                      <a:r>
                        <a:rPr lang="en-US" sz="800" u="none" strike="noStrike" dirty="0">
                          <a:effectLst/>
                        </a:rPr>
                        <a:t>12</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Upper West Side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Garden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56228428"/>
                  </a:ext>
                </a:extLst>
              </a:tr>
              <a:tr h="160177">
                <a:tc>
                  <a:txBody>
                    <a:bodyPr/>
                    <a:lstStyle/>
                    <a:p>
                      <a:pPr algn="r" fontAlgn="b"/>
                      <a:r>
                        <a:rPr lang="en-US" sz="800" u="none" strike="noStrike" dirty="0">
                          <a:effectLst/>
                        </a:rPr>
                        <a:t>13</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Lincoln Square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Roof Deck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Fountain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030014831"/>
                  </a:ext>
                </a:extLst>
              </a:tr>
              <a:tr h="160177">
                <a:tc>
                  <a:txBody>
                    <a:bodyPr/>
                    <a:lstStyle/>
                    <a:p>
                      <a:pPr algn="r" fontAlgn="b"/>
                      <a:r>
                        <a:rPr lang="en-US" sz="800" u="none" strike="noStrike" dirty="0">
                          <a:effectLst/>
                        </a:rPr>
                        <a:t>14</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Clinton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Rock Climbing Spot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416978970"/>
                  </a:ext>
                </a:extLst>
              </a:tr>
              <a:tr h="160177">
                <a:tc>
                  <a:txBody>
                    <a:bodyPr/>
                    <a:lstStyle/>
                    <a:p>
                      <a:pPr algn="r" fontAlgn="b"/>
                      <a:r>
                        <a:rPr lang="en-US" sz="800" u="none" strike="noStrike" dirty="0">
                          <a:effectLst/>
                        </a:rPr>
                        <a:t>15</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Midtown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757666876"/>
                  </a:ext>
                </a:extLst>
              </a:tr>
              <a:tr h="160177">
                <a:tc>
                  <a:txBody>
                    <a:bodyPr/>
                    <a:lstStyle/>
                    <a:p>
                      <a:pPr algn="r" fontAlgn="b"/>
                      <a:r>
                        <a:rPr lang="en-US" sz="800" u="none" strike="noStrike" dirty="0">
                          <a:effectLst/>
                        </a:rPr>
                        <a:t>16</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Murray Hill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Fountain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1880584633"/>
                  </a:ext>
                </a:extLst>
              </a:tr>
              <a:tr h="160177">
                <a:tc>
                  <a:txBody>
                    <a:bodyPr/>
                    <a:lstStyle/>
                    <a:p>
                      <a:pPr algn="r" fontAlgn="b"/>
                      <a:r>
                        <a:rPr lang="en-US" sz="800" u="none" strike="noStrike" dirty="0">
                          <a:effectLst/>
                        </a:rPr>
                        <a:t>17</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Chelsea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Pool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1350920249"/>
                  </a:ext>
                </a:extLst>
              </a:tr>
              <a:tr h="160177">
                <a:tc>
                  <a:txBody>
                    <a:bodyPr/>
                    <a:lstStyle/>
                    <a:p>
                      <a:pPr algn="r" fontAlgn="b"/>
                      <a:r>
                        <a:rPr lang="en-US" sz="800" u="none" strike="noStrike" dirty="0">
                          <a:effectLst/>
                        </a:rPr>
                        <a:t>19</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East Village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840477408"/>
                  </a:ext>
                </a:extLst>
              </a:tr>
              <a:tr h="160177">
                <a:tc>
                  <a:txBody>
                    <a:bodyPr/>
                    <a:lstStyle/>
                    <a:p>
                      <a:pPr algn="r" fontAlgn="b"/>
                      <a:r>
                        <a:rPr lang="en-US" sz="800" u="none" strike="noStrike" dirty="0">
                          <a:effectLst/>
                        </a:rPr>
                        <a:t>21</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Tribeca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Roof Deck</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719008962"/>
                  </a:ext>
                </a:extLst>
              </a:tr>
              <a:tr h="160177">
                <a:tc>
                  <a:txBody>
                    <a:bodyPr/>
                    <a:lstStyle/>
                    <a:p>
                      <a:pPr algn="r" fontAlgn="b"/>
                      <a:r>
                        <a:rPr lang="en-US" sz="800" u="none" strike="noStrike" dirty="0">
                          <a:effectLst/>
                        </a:rPr>
                        <a:t>24</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West Village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Garden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311654769"/>
                  </a:ext>
                </a:extLst>
              </a:tr>
              <a:tr h="160177">
                <a:tc>
                  <a:txBody>
                    <a:bodyPr/>
                    <a:lstStyle/>
                    <a:p>
                      <a:pPr algn="r" fontAlgn="b"/>
                      <a:r>
                        <a:rPr lang="en-US" sz="800" u="none" strike="noStrike" dirty="0">
                          <a:effectLst/>
                        </a:rPr>
                        <a:t>25</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Manhattan Valley</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104954219"/>
                  </a:ext>
                </a:extLst>
              </a:tr>
              <a:tr h="160177">
                <a:tc>
                  <a:txBody>
                    <a:bodyPr/>
                    <a:lstStyle/>
                    <a:p>
                      <a:pPr algn="r" fontAlgn="b"/>
                      <a:r>
                        <a:rPr lang="en-US" sz="800" u="none" strike="noStrike" dirty="0">
                          <a:effectLst/>
                        </a:rPr>
                        <a:t>27</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Gramercy</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Roof Deck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Pool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603498636"/>
                  </a:ext>
                </a:extLst>
              </a:tr>
              <a:tr h="160177">
                <a:tc>
                  <a:txBody>
                    <a:bodyPr/>
                    <a:lstStyle/>
                    <a:p>
                      <a:pPr algn="r" fontAlgn="b"/>
                      <a:r>
                        <a:rPr lang="en-US" sz="800" u="none" strike="noStrike" dirty="0">
                          <a:effectLst/>
                        </a:rPr>
                        <a:t>28</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Battery Park City</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Tree</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Garden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462487963"/>
                  </a:ext>
                </a:extLst>
              </a:tr>
              <a:tr h="160177">
                <a:tc>
                  <a:txBody>
                    <a:bodyPr/>
                    <a:lstStyle/>
                    <a:p>
                      <a:pPr algn="r" fontAlgn="b"/>
                      <a:r>
                        <a:rPr lang="en-US" sz="800" u="none" strike="noStrike" dirty="0">
                          <a:effectLst/>
                        </a:rPr>
                        <a:t>29</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Financial District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Roof Deck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120701105"/>
                  </a:ext>
                </a:extLst>
              </a:tr>
              <a:tr h="160177">
                <a:tc>
                  <a:txBody>
                    <a:bodyPr/>
                    <a:lstStyle/>
                    <a:p>
                      <a:pPr algn="r" fontAlgn="b"/>
                      <a:r>
                        <a:rPr lang="en-US" sz="800" u="none" strike="noStrike" dirty="0">
                          <a:effectLst/>
                        </a:rPr>
                        <a:t>32</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Civic Center</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035150642"/>
                  </a:ext>
                </a:extLst>
              </a:tr>
              <a:tr h="160177">
                <a:tc>
                  <a:txBody>
                    <a:bodyPr/>
                    <a:lstStyle/>
                    <a:p>
                      <a:pPr algn="r" fontAlgn="b"/>
                      <a:r>
                        <a:rPr lang="en-US" sz="800" u="none" strike="noStrike" dirty="0">
                          <a:effectLst/>
                        </a:rPr>
                        <a:t>33</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Midtown South</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Bike 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4193605401"/>
                  </a:ext>
                </a:extLst>
              </a:tr>
              <a:tr h="160177">
                <a:tc>
                  <a:txBody>
                    <a:bodyPr/>
                    <a:lstStyle/>
                    <a:p>
                      <a:pPr algn="r" fontAlgn="b"/>
                      <a:r>
                        <a:rPr lang="en-US" sz="800" u="none" strike="noStrike" dirty="0">
                          <a:effectLst/>
                        </a:rPr>
                        <a:t>35</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Turtle Bay</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Garden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2920815504"/>
                  </a:ext>
                </a:extLst>
              </a:tr>
              <a:tr h="160177">
                <a:tc>
                  <a:txBody>
                    <a:bodyPr/>
                    <a:lstStyle/>
                    <a:p>
                      <a:pPr algn="r" fontAlgn="b"/>
                      <a:r>
                        <a:rPr lang="en-US" sz="800" u="none" strike="noStrike" dirty="0">
                          <a:effectLst/>
                        </a:rPr>
                        <a:t>36</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Tudor City</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Plaza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Trail</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Garden</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1000150227"/>
                  </a:ext>
                </a:extLst>
              </a:tr>
              <a:tr h="160177">
                <a:tc>
                  <a:txBody>
                    <a:bodyPr/>
                    <a:lstStyle/>
                    <a:p>
                      <a:pPr algn="r" fontAlgn="b"/>
                      <a:r>
                        <a:rPr lang="en-US" sz="800" u="none" strike="noStrike" dirty="0">
                          <a:effectLst/>
                        </a:rPr>
                        <a:t>37</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Stuyvesant Town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Playground</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Fountain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Harbor / Marina</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919151426"/>
                  </a:ext>
                </a:extLst>
              </a:tr>
              <a:tr h="160177">
                <a:tc>
                  <a:txBody>
                    <a:bodyPr/>
                    <a:lstStyle/>
                    <a:p>
                      <a:pPr algn="r" fontAlgn="b"/>
                      <a:r>
                        <a:rPr lang="en-US" sz="800" u="none" strike="noStrike" dirty="0">
                          <a:effectLst/>
                        </a:rPr>
                        <a:t>39</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Hudson Yards</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Park</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Dog Run</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Stables</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Scenic Lookout</a:t>
                      </a:r>
                      <a:endParaRPr lang="en-US" sz="800" b="0" i="0" u="none" strike="noStrike" dirty="0">
                        <a:solidFill>
                          <a:srgbClr val="000000"/>
                        </a:solidFill>
                        <a:effectLst/>
                        <a:latin typeface="Calibri" panose="020F0502020204030204" pitchFamily="34" charset="0"/>
                      </a:endParaRPr>
                    </a:p>
                  </a:txBody>
                  <a:tcPr marL="3259" marR="3259" marT="3259" marB="0" anchor="b"/>
                </a:tc>
                <a:tc>
                  <a:txBody>
                    <a:bodyPr/>
                    <a:lstStyle/>
                    <a:p>
                      <a:pPr algn="l" fontAlgn="b"/>
                      <a:r>
                        <a:rPr lang="en-US" sz="800" u="none" strike="noStrike" dirty="0">
                          <a:effectLst/>
                        </a:rPr>
                        <a:t>Waterfront</a:t>
                      </a:r>
                      <a:endParaRPr lang="en-US" sz="800" b="0" i="0" u="none" strike="noStrike" dirty="0">
                        <a:solidFill>
                          <a:srgbClr val="000000"/>
                        </a:solidFill>
                        <a:effectLst/>
                        <a:latin typeface="Calibri" panose="020F0502020204030204" pitchFamily="34" charset="0"/>
                      </a:endParaRPr>
                    </a:p>
                  </a:txBody>
                  <a:tcPr marL="3259" marR="3259" marT="3259" marB="0" anchor="b"/>
                </a:tc>
                <a:extLst>
                  <a:ext uri="{0D108BD9-81ED-4DB2-BD59-A6C34878D82A}">
                    <a16:rowId xmlns:a16="http://schemas.microsoft.com/office/drawing/2014/main" val="322293250"/>
                  </a:ext>
                </a:extLst>
              </a:tr>
            </a:tbl>
          </a:graphicData>
        </a:graphic>
      </p:graphicFrame>
    </p:spTree>
    <p:extLst>
      <p:ext uri="{BB962C8B-B14F-4D97-AF65-F5344CB8AC3E}">
        <p14:creationId xmlns:p14="http://schemas.microsoft.com/office/powerpoint/2010/main" val="319547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D432-BD06-F84A-8F15-60AE8AE7FC73}"/>
              </a:ext>
            </a:extLst>
          </p:cNvPr>
          <p:cNvSpPr>
            <a:spLocks noGrp="1"/>
          </p:cNvSpPr>
          <p:nvPr>
            <p:ph type="title"/>
          </p:nvPr>
        </p:nvSpPr>
        <p:spPr/>
        <p:txBody>
          <a:bodyPr/>
          <a:lstStyle/>
          <a:p>
            <a:r>
              <a:rPr lang="en-US" dirty="0"/>
              <a:t>Cluster </a:t>
            </a:r>
            <a:r>
              <a:rPr lang="en-US" dirty="0">
                <a:latin typeface="Arial" panose="020B0604020202020204" pitchFamily="34" charset="0"/>
                <a:cs typeface="Arial" panose="020B0604020202020204" pitchFamily="34" charset="0"/>
              </a:rPr>
              <a:t>1 was most meaningful cluster</a:t>
            </a:r>
            <a:endParaRPr lang="en-US" dirty="0"/>
          </a:p>
        </p:txBody>
      </p:sp>
      <p:sp>
        <p:nvSpPr>
          <p:cNvPr id="3" name="Content Placeholder 2">
            <a:extLst>
              <a:ext uri="{FF2B5EF4-FFF2-40B4-BE49-F238E27FC236}">
                <a16:creationId xmlns:a16="http://schemas.microsoft.com/office/drawing/2014/main" id="{E6EF8009-EA33-8B45-9B0A-CAF9D678E781}"/>
              </a:ext>
            </a:extLst>
          </p:cNvPr>
          <p:cNvSpPr>
            <a:spLocks noGrp="1"/>
          </p:cNvSpPr>
          <p:nvPr>
            <p:ph idx="1"/>
          </p:nvPr>
        </p:nvSpPr>
        <p:spPr/>
        <p:txBody>
          <a:bodyPr/>
          <a:lstStyle/>
          <a:p>
            <a:r>
              <a:rPr lang="en-US" dirty="0"/>
              <a:t>Clusters 2-5 had few neighborhoods per cluster that each had a limited number of venues, but were clustered correctly according to similar venue categories</a:t>
            </a:r>
          </a:p>
          <a:p>
            <a:r>
              <a:rPr lang="en-US" dirty="0"/>
              <a:t>Looking at cluster </a:t>
            </a:r>
            <a:r>
              <a:rPr lang="en-US" dirty="0">
                <a:latin typeface="Arial" panose="020B0604020202020204" pitchFamily="34" charset="0"/>
                <a:cs typeface="Arial" panose="020B0604020202020204" pitchFamily="34" charset="0"/>
              </a:rPr>
              <a:t>1, </a:t>
            </a:r>
            <a:r>
              <a:rPr lang="en-US" dirty="0">
                <a:cs typeface="Arial" panose="020B0604020202020204" pitchFamily="34" charset="0"/>
              </a:rPr>
              <a:t>it appears that a machine learning technique may not have been applicable to this problem:</a:t>
            </a:r>
          </a:p>
          <a:p>
            <a:pPr lvl="1"/>
            <a:r>
              <a:rPr lang="en-US" dirty="0">
                <a:cs typeface="Arial" panose="020B0604020202020204" pitchFamily="34" charset="0"/>
              </a:rPr>
              <a:t>Cluster </a:t>
            </a:r>
            <a:r>
              <a:rPr lang="en-US" dirty="0">
                <a:latin typeface="Arial" panose="020B0604020202020204" pitchFamily="34" charset="0"/>
                <a:cs typeface="Arial" panose="020B0604020202020204" pitchFamily="34" charset="0"/>
              </a:rPr>
              <a:t>1 contains neighborhoods with most venues in recreational categories</a:t>
            </a:r>
          </a:p>
          <a:p>
            <a:pPr lvl="1"/>
            <a:r>
              <a:rPr lang="en-US" dirty="0">
                <a:latin typeface="Arial" panose="020B0604020202020204" pitchFamily="34" charset="0"/>
                <a:cs typeface="Arial" panose="020B0604020202020204" pitchFamily="34" charset="0"/>
              </a:rPr>
              <a:t>It is our largest cluster, which doesn’t do much narrowing down</a:t>
            </a:r>
          </a:p>
          <a:p>
            <a:pPr lvl="1"/>
            <a:r>
              <a:rPr lang="en-US" dirty="0">
                <a:latin typeface="Arial" panose="020B0604020202020204" pitchFamily="34" charset="0"/>
                <a:cs typeface="Arial" panose="020B0604020202020204" pitchFamily="34" charset="0"/>
              </a:rPr>
              <a:t>May have been better to just decide by count of venues we’re looking for</a:t>
            </a:r>
          </a:p>
          <a:p>
            <a:pPr lvl="1"/>
            <a:r>
              <a:rPr lang="en-US" dirty="0">
                <a:latin typeface="Arial" panose="020B0604020202020204" pitchFamily="34" charset="0"/>
                <a:cs typeface="Arial" panose="020B0604020202020204" pitchFamily="34" charset="0"/>
              </a:rPr>
              <a:t>Battery Park, Lincoln Square, Tribeca, Tutor City &gt; 10 venues each</a:t>
            </a:r>
            <a:endParaRPr lang="en-US" dirty="0"/>
          </a:p>
        </p:txBody>
      </p:sp>
    </p:spTree>
    <p:extLst>
      <p:ext uri="{BB962C8B-B14F-4D97-AF65-F5344CB8AC3E}">
        <p14:creationId xmlns:p14="http://schemas.microsoft.com/office/powerpoint/2010/main" val="19174501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8</TotalTime>
  <Words>1024</Words>
  <Application>Microsoft Macintosh PowerPoint</Application>
  <PresentationFormat>Widescreen</PresentationFormat>
  <Paragraphs>392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Finding the healthiest manhattan neighborhoods</vt:lpstr>
      <vt:lpstr>What are the healthiest neighborhoods in manhattan?</vt:lpstr>
      <vt:lpstr>Data acquisition and cleaning</vt:lpstr>
      <vt:lpstr>Map of manhattan Neighborhoods  </vt:lpstr>
      <vt:lpstr>How to determine ‘healthiest’ neighborhood with our criteria</vt:lpstr>
      <vt:lpstr>Mean frequency of each category’s occurrence per neighborhood</vt:lpstr>
      <vt:lpstr>Dataframe including cluster labels and most common venues (snapshot)</vt:lpstr>
      <vt:lpstr>Cluster 1</vt:lpstr>
      <vt:lpstr>Cluster 1 was most meaningful cluster</vt:lpstr>
      <vt:lpstr>Cluster 1 by venue count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healthiest manhattan neighborhoods</dc:title>
  <dc:creator>Bennett, Michael T</dc:creator>
  <cp:lastModifiedBy>Bennett, Michael T</cp:lastModifiedBy>
  <cp:revision>2</cp:revision>
  <dcterms:created xsi:type="dcterms:W3CDTF">2019-05-26T19:02:08Z</dcterms:created>
  <dcterms:modified xsi:type="dcterms:W3CDTF">2019-05-26T19:10:14Z</dcterms:modified>
</cp:coreProperties>
</file>