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7BA2D-41A2-46CA-ABBB-DB19D987BF99}" type="datetimeFigureOut">
              <a:rPr lang="el-GR" smtClean="0"/>
              <a:t>30/1/2018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C2F47-3220-423A-9EE4-F70C90153D0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219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6E85-9764-4A83-B7F8-F2D3480704D9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7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5D13-0700-4134-9D88-86E0C860AF4E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495B-F713-4A15-8775-428140B92117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71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C1B6-0D73-416C-9D55-496A8EAA372B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67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DF5D0-7609-4EB6-822B-8858E466BA1C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48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78F0-8CE9-4A61-87DA-B4A1B94E1A87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32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236E-5EF9-4F50-B21D-1896470DF6E4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6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5C16-4319-44BE-8F4E-ABCD72CFFCCE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37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ACD-BB4A-42E9-8D53-EEABA2F2E580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562E-4FA8-4C2A-AEF4-664CB36C853E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7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B48B-1651-433B-BE7B-881D683EB3B5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6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1768-7B32-459A-8591-2DB38B0E995D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2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37DE-E175-41ED-B699-1A66F2497EE1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4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8BD8-AEF3-48AA-B558-1873D00258A3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2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5FE8-DA2E-491A-B52D-1CD3EC5F41A1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1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3698-7631-4912-AC20-824C9D743CDC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1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B615-7140-4E13-B1E9-9B8B9C5E99C5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1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BAC176-C9A8-4935-82C1-F16B633E1846}" type="datetime1">
              <a:rPr lang="en-US" smtClean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92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29BEE3-CF65-42BA-937E-42F020A2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1322" y="1272207"/>
            <a:ext cx="10230678" cy="1696279"/>
          </a:xfrm>
        </p:spPr>
        <p:txBody>
          <a:bodyPr>
            <a:normAutofit fontScale="90000"/>
          </a:bodyPr>
          <a:lstStyle/>
          <a:p>
            <a:pPr algn="r"/>
            <a:r>
              <a:rPr lang="el-GR" sz="4800" dirty="0"/>
              <a:t>ΥΛΟΠΟΙΗΣΗ ΑΥΤΟ-ΡΥΘΜΙΖΟΜΕΝΩΝ</a:t>
            </a:r>
            <a:br>
              <a:rPr lang="el-GR" sz="4800" dirty="0"/>
            </a:br>
            <a:r>
              <a:rPr lang="en-US" sz="4800" dirty="0"/>
              <a:t>PID </a:t>
            </a:r>
            <a:r>
              <a:rPr lang="el-GR" sz="4800" dirty="0"/>
              <a:t>ΕΛΕΓΚΤΩΝ ΣΕ </a:t>
            </a:r>
            <a:r>
              <a:rPr lang="en-US" sz="4800" dirty="0"/>
              <a:t>LABVIEW</a:t>
            </a:r>
            <a:endParaRPr lang="el-GR" sz="4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1730962-C7D0-4FC3-9A73-E4851D97A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6677" y="3571463"/>
            <a:ext cx="9685323" cy="1696279"/>
          </a:xfrm>
        </p:spPr>
        <p:txBody>
          <a:bodyPr>
            <a:normAutofit/>
          </a:bodyPr>
          <a:lstStyle/>
          <a:p>
            <a:pPr algn="r"/>
            <a:r>
              <a:rPr lang="el-GR" b="1" dirty="0"/>
              <a:t>τριανταφυλλησ Μιχαηλ-αγγελοσ</a:t>
            </a:r>
            <a:br>
              <a:rPr lang="el-GR" b="1" dirty="0"/>
            </a:br>
            <a:r>
              <a:rPr lang="el-GR" b="1" dirty="0"/>
              <a:t>Προπτυχιακος Φοιτητης</a:t>
            </a:r>
            <a:br>
              <a:rPr lang="en-US" b="1" dirty="0"/>
            </a:br>
            <a:r>
              <a:rPr lang="el-GR" b="1" dirty="0"/>
              <a:t>Τμημα ηλεκτρολογων μηχανικων και τεχνολογιασ υπολογιστων</a:t>
            </a:r>
            <a:br>
              <a:rPr lang="el-GR" b="1" dirty="0"/>
            </a:br>
            <a:r>
              <a:rPr lang="el-GR" b="1" dirty="0"/>
              <a:t>Τομεας Συστηματων και Αυτοματου Ελεγχου</a:t>
            </a:r>
            <a:br>
              <a:rPr lang="el-GR" b="1" dirty="0"/>
            </a:br>
            <a:r>
              <a:rPr lang="el-GR" b="1" dirty="0"/>
              <a:t>Πανεπιστημιο Πατρων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BA14C-5937-48F2-8494-BA35E12E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5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DD87-5B60-4281-9EA9-1C212CE2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Μέθοδος </a:t>
            </a:r>
            <a:r>
              <a:rPr lang="en-US" dirty="0"/>
              <a:t>Relay (3/3)</a:t>
            </a:r>
            <a:endParaRPr lang="el-GR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BC4110A-3782-4FEE-887A-3532EB86B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Έχοντας μετρήσει το απόλυτο κέρδος και την απόλυτη συχνότητα μπορούν να χρησιμοποιηθούν οι τύποι </a:t>
            </a:r>
            <a:r>
              <a:rPr lang="en-US" b="1" dirty="0"/>
              <a:t>Ziegler – Nichols </a:t>
            </a:r>
            <a:r>
              <a:rPr lang="el-GR" dirty="0"/>
              <a:t>ή </a:t>
            </a:r>
            <a:br>
              <a:rPr lang="en-US" dirty="0"/>
            </a:br>
            <a:r>
              <a:rPr lang="en-US" b="1" dirty="0"/>
              <a:t>Tyreus – Luyben</a:t>
            </a:r>
            <a:r>
              <a:rPr lang="el-GR" b="1" dirty="0"/>
              <a:t> </a:t>
            </a:r>
            <a:r>
              <a:rPr lang="el-GR" dirty="0"/>
              <a:t>για τον υπολογισμό των κερδών του ελεγκτή</a:t>
            </a:r>
            <a:endParaRPr lang="en-US" b="1" dirty="0"/>
          </a:p>
          <a:p>
            <a:r>
              <a:rPr lang="el-GR" dirty="0"/>
              <a:t>Η διαδικασία ρύθμισης μπορεί να ξεκινήσει είτε μετά από εντολή του χειριστή είτε μετά από την εμφάνιση επιμένοντος σφάλματος μόνιμης κατάστασης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8F2F78D-8D40-4131-BA6E-A28CC0CF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2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9DB1-F5B4-4479-930B-2834B63B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 αυτο-ρυθμιζόμενος </a:t>
            </a:r>
            <a:r>
              <a:rPr lang="en-US" dirty="0"/>
              <a:t>PID </a:t>
            </a:r>
            <a:r>
              <a:rPr lang="el-GR" dirty="0"/>
              <a:t>ελεγκτής σε </a:t>
            </a:r>
            <a:r>
              <a:rPr lang="en-US" dirty="0"/>
              <a:t>LabVIEW</a:t>
            </a:r>
            <a:endParaRPr lang="el-GR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96E2A91-3642-402D-9AD4-3875452D80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481117"/>
            <a:ext cx="4395787" cy="3354679"/>
          </a:xfrm>
          <a:prstGeom prst="roundRect">
            <a:avLst>
              <a:gd name="adj" fmla="val 26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ED367FA-0039-4E65-8B65-CD186E329A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5" y="2481117"/>
            <a:ext cx="4395787" cy="3354679"/>
          </a:xfrm>
          <a:prstGeom prst="roundRect">
            <a:avLst>
              <a:gd name="adj" fmla="val 30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25D467-8FFB-419E-8C5A-F808D5CB6700}"/>
              </a:ext>
            </a:extLst>
          </p:cNvPr>
          <p:cNvSpPr txBox="1"/>
          <p:nvPr/>
        </p:nvSpPr>
        <p:spPr>
          <a:xfrm>
            <a:off x="1103313" y="1982516"/>
            <a:ext cx="439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Το </a:t>
            </a:r>
            <a:r>
              <a:rPr lang="en-US" dirty="0"/>
              <a:t>Front Panel</a:t>
            </a:r>
            <a:endParaRPr lang="el-G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2EB33-0AEA-4305-B52F-03C957858D54}"/>
              </a:ext>
            </a:extLst>
          </p:cNvPr>
          <p:cNvSpPr txBox="1"/>
          <p:nvPr/>
        </p:nvSpPr>
        <p:spPr>
          <a:xfrm>
            <a:off x="5654675" y="1982516"/>
            <a:ext cx="439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Το </a:t>
            </a:r>
            <a:r>
              <a:rPr lang="en-US" dirty="0"/>
              <a:t>Block Diagram</a:t>
            </a:r>
            <a:endParaRPr lang="el-GR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72401F-E563-49B3-A377-52B474FD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270BBC-3A5A-4B40-9C3F-78EBF1FC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n-US" b="1" dirty="0"/>
              <a:t>Front Panel </a:t>
            </a:r>
            <a:r>
              <a:rPr lang="el-GR" dirty="0"/>
              <a:t>του αυτο-ρυθμιζόμενου </a:t>
            </a:r>
            <a:r>
              <a:rPr lang="en-US" dirty="0"/>
              <a:t>PID </a:t>
            </a:r>
            <a:r>
              <a:rPr lang="el-GR" dirty="0"/>
              <a:t>ελεγκτή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BAA40A-9D6A-472F-9AC6-E094D3767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940" y="2052638"/>
            <a:ext cx="5497895" cy="4195762"/>
          </a:xfrm>
          <a:prstGeom prst="roundRect">
            <a:avLst>
              <a:gd name="adj" fmla="val 16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FAEBB-884F-4D69-BE78-F3CE6496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6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5C20A0-333F-4397-AA90-63356DF7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n-US" b="1" dirty="0"/>
              <a:t>Block Diagram </a:t>
            </a:r>
            <a:r>
              <a:rPr lang="el-GR" dirty="0"/>
              <a:t>του αυτο-ρυθμιζόμενου </a:t>
            </a:r>
            <a:r>
              <a:rPr lang="en-US" dirty="0"/>
              <a:t>PID </a:t>
            </a:r>
            <a:r>
              <a:rPr lang="el-GR" dirty="0"/>
              <a:t>ελεγκτή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D956C9-39E5-4314-B65B-B65D8DCB4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599785"/>
            <a:ext cx="8947150" cy="3101467"/>
          </a:xfrm>
          <a:prstGeom prst="roundRect">
            <a:avLst>
              <a:gd name="adj" fmla="val 4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B8EB1-9B1B-4806-85E8-5569BF8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D146C5-A2D3-41FB-AF2F-304D7948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Σύστημα</a:t>
            </a:r>
            <a:br>
              <a:rPr lang="el-GR" dirty="0"/>
            </a:br>
            <a:r>
              <a:rPr lang="el-GR" b="1" dirty="0"/>
              <a:t>Μάζα – Ελατήριο – Αποσβεστήρας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615AD5A-7949-4488-9B50-3D0AC2D97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751605"/>
            <a:ext cx="3766863" cy="225314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3A87B8-0B9C-4E1B-A118-2DE532C04728}"/>
              </a:ext>
            </a:extLst>
          </p:cNvPr>
          <p:cNvSpPr txBox="1"/>
          <p:nvPr/>
        </p:nvSpPr>
        <p:spPr>
          <a:xfrm>
            <a:off x="646111" y="2319130"/>
            <a:ext cx="37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Μοντέλο</a:t>
            </a:r>
          </a:p>
        </p:txBody>
      </p:sp>
      <p:pic>
        <p:nvPicPr>
          <p:cNvPr id="18" name="Picture Placeholder 14">
            <a:extLst>
              <a:ext uri="{FF2B5EF4-FFF2-40B4-BE49-F238E27FC236}">
                <a16:creationId xmlns:a16="http://schemas.microsoft.com/office/drawing/2014/main" id="{0A17FFC3-4C7E-4388-9ED0-09844FE30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71" y="3203708"/>
            <a:ext cx="3766863" cy="13489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C4A88-6F13-47DB-95FB-70F9BBC54AA3}"/>
              </a:ext>
            </a:extLst>
          </p:cNvPr>
          <p:cNvSpPr txBox="1"/>
          <p:nvPr/>
        </p:nvSpPr>
        <p:spPr>
          <a:xfrm>
            <a:off x="6283971" y="2319130"/>
            <a:ext cx="37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Συνάρτηση Μεταφοράς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EA8A528-F115-4575-B541-55450F1E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5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B364-F528-4B96-B483-62DA143C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Περιεχόμενα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DE57-8491-462F-9CC6-9728CE9D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Σκοπός της εργασίας</a:t>
            </a:r>
          </a:p>
          <a:p>
            <a:r>
              <a:rPr lang="el-GR" dirty="0"/>
              <a:t>Αναγνώριση του προβλήματος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541E7-061F-46EE-8582-39A2B5F8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F1C6-EF2B-4842-A3F2-A66D5B5B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Σκοπός της εργασίας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0D4D-77D2-4834-AFEA-03A74BAF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195481"/>
          </a:xfrm>
        </p:spPr>
        <p:txBody>
          <a:bodyPr/>
          <a:lstStyle/>
          <a:p>
            <a:r>
              <a:rPr lang="el-GR" dirty="0"/>
              <a:t>Υλοποίηση ενός αυτο-ρυθμιζόμενου </a:t>
            </a:r>
            <a:r>
              <a:rPr lang="en-US" dirty="0"/>
              <a:t>PID </a:t>
            </a:r>
            <a:r>
              <a:rPr lang="el-GR" dirty="0"/>
              <a:t>ελεγκτή σε </a:t>
            </a:r>
            <a:r>
              <a:rPr lang="en-US" dirty="0"/>
              <a:t>LabVIEW</a:t>
            </a:r>
            <a:endParaRPr lang="el-GR" dirty="0"/>
          </a:p>
          <a:p>
            <a:r>
              <a:rPr lang="el-GR" dirty="0"/>
              <a:t>Προσομοίωση κλασικών συστημάτων αυτομάτου ελέγχου</a:t>
            </a:r>
          </a:p>
          <a:p>
            <a:r>
              <a:rPr lang="el-GR" dirty="0"/>
              <a:t>Εφαρμογή της μεθόδου αυτόματης ρύθμισης του </a:t>
            </a:r>
            <a:r>
              <a:rPr lang="en-US" dirty="0"/>
              <a:t>PID </a:t>
            </a:r>
            <a:r>
              <a:rPr lang="el-GR" dirty="0"/>
              <a:t>ελεγκτή στα προαναφερθέντα συστήματα</a:t>
            </a:r>
          </a:p>
          <a:p>
            <a:r>
              <a:rPr lang="el-GR" dirty="0"/>
              <a:t>Αξιολόγηση των αποτελεσμάτων της προσομοίωσης και της απόδοσης του ελεγκτή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EDE73-14DF-4D3F-81F8-FECA5A62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8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E3B056-5480-4BF7-89F1-0008BF0C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045156"/>
            <a:ext cx="9404723" cy="767687"/>
          </a:xfrm>
        </p:spPr>
        <p:txBody>
          <a:bodyPr/>
          <a:lstStyle/>
          <a:p>
            <a:pPr algn="ctr"/>
            <a:r>
              <a:rPr lang="en-US" sz="5000" b="1" dirty="0"/>
              <a:t>PID </a:t>
            </a:r>
            <a:r>
              <a:rPr lang="el-GR" sz="5000" b="1" dirty="0"/>
              <a:t>ΕΛΕΓΚΤΕΣ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E03AE-2961-49A2-8557-43136E11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0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1A94-E2F0-4440-919A-4FAC2B6E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οι </a:t>
            </a:r>
            <a:r>
              <a:rPr lang="en-US" dirty="0"/>
              <a:t>PID </a:t>
            </a:r>
            <a:r>
              <a:rPr lang="el-GR" dirty="0"/>
              <a:t>Ελεγκτές;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60F1A-E1C2-4916-92BD-396EF1DC6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7522" cy="43523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l-GR" dirty="0"/>
                  <a:t>Ελεγκτές τριών όρων</a:t>
                </a:r>
                <a:r>
                  <a:rPr lang="en-US" dirty="0"/>
                  <a:t> P, I </a:t>
                </a:r>
                <a:r>
                  <a:rPr lang="el-GR" dirty="0"/>
                  <a:t>και </a:t>
                </a:r>
                <a:r>
                  <a:rPr lang="en-US" dirty="0"/>
                  <a:t>D</a:t>
                </a:r>
                <a:r>
                  <a:rPr lang="el-GR" dirty="0"/>
                  <a:t> από τους οποίους παίρνουν και το όνομά τους</a:t>
                </a:r>
              </a:p>
              <a:p>
                <a:r>
                  <a:rPr lang="el-GR" dirty="0"/>
                  <a:t>Χρησιμοποιούνται κατά κόρον σε βιομηχανικές και όχι μόνο διεργασίες</a:t>
                </a:r>
              </a:p>
              <a:p>
                <a:r>
                  <a:rPr lang="el-GR" dirty="0"/>
                  <a:t>Προσφέρουν ικανοποιητικό αλλά τις περισσότερες φορές όχι βέλτιστο έλεγχο</a:t>
                </a:r>
              </a:p>
              <a:p>
                <a:r>
                  <a:rPr lang="el-GR" dirty="0"/>
                  <a:t>Δρουν με βάση το σφάλμα της εξόδου του συστήματος σε σχέση με ένα επιθυμητό σημείο</a:t>
                </a:r>
              </a:p>
              <a:p>
                <a:r>
                  <a:rPr lang="el-GR" dirty="0"/>
                  <a:t>Η υλοποίησή τους αποτελεί μια σχετικά απλή διαδικασία</a:t>
                </a:r>
              </a:p>
              <a:p>
                <a:r>
                  <a:rPr lang="el-GR" b="0" dirty="0"/>
                  <a:t>Μαθηματικός </a:t>
                </a:r>
                <a:r>
                  <a:rPr lang="el-GR" dirty="0"/>
                  <a:t>τ</a:t>
                </a:r>
                <a:r>
                  <a:rPr lang="el-GR" b="0" dirty="0"/>
                  <a:t>ύπος</a:t>
                </a:r>
                <a:br>
                  <a:rPr lang="el-GR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60F1A-E1C2-4916-92BD-396EF1DC6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7522" cy="4352364"/>
              </a:xfrm>
              <a:blipFill>
                <a:blip r:embed="rId2"/>
                <a:stretch>
                  <a:fillRect l="-341" t="-15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45235-066D-4402-ADAF-B1C314D6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4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64BD-0131-4B55-AF64-C6D78F94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Ρύθμιση των </a:t>
            </a:r>
            <a:r>
              <a:rPr lang="en-US" dirty="0"/>
              <a:t>PID </a:t>
            </a:r>
            <a:r>
              <a:rPr lang="el-GR" dirty="0"/>
              <a:t>Ελεγκτών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3F20E-79F7-49C0-ADAC-D0545730C3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195481"/>
              </a:xfrm>
            </p:spPr>
            <p:txBody>
              <a:bodyPr/>
              <a:lstStyle/>
              <a:p>
                <a:r>
                  <a:rPr lang="el-GR" dirty="0"/>
                  <a:t>Αφορά τον καθορισμό των κερδών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l-GR" dirty="0"/>
                  <a:t>κάθε όρου του ελεγκτή</a:t>
                </a:r>
              </a:p>
              <a:p>
                <a:r>
                  <a:rPr lang="el-GR" dirty="0"/>
                  <a:t>Κάθε όρος έχει πλεονεκτήματα και μειονεκτήματα που έρχονται σε αντιπαράθεση με τα πλεονεκτήματα και μειονεκτήματα των άλλων δύο όρων</a:t>
                </a:r>
              </a:p>
              <a:p>
                <a:r>
                  <a:rPr lang="el-GR" dirty="0"/>
                  <a:t>Συνεπώς η χειροκίνητη ρύθμιση τους απαιτεί εμπειρία και πολλές προσπάθειες από τον χειριστή για την επίτευξη του επιθυμητού αποτελέσματος</a:t>
                </a:r>
              </a:p>
              <a:p>
                <a:r>
                  <a:rPr lang="el-GR" dirty="0"/>
                  <a:t>Κάποιες φορές πρέπει να γίνονται παραχωρήσεις στις απαιτήσεις ελέγχου για την επίτευξη καλύτερου συνολικού αποτελέσματος</a:t>
                </a:r>
                <a:endParaRPr lang="en-US" dirty="0"/>
              </a:p>
              <a:p>
                <a:r>
                  <a:rPr lang="el-GR" dirty="0"/>
                  <a:t>Οι παραδοσιακές μέθοδοι ρύθμισης αναγκάζουν το σύστημα να λειτουργεί στα όριά του και μπορεί να οδηγήσουν σε φθορές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3F20E-79F7-49C0-ADAC-D0545730C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195481"/>
              </a:xfrm>
              <a:blipFill>
                <a:blip r:embed="rId2"/>
                <a:stretch>
                  <a:fillRect l="-341" t="-101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3DF60-8D3D-4D98-9464-48C378E6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1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C9E7-7360-47FA-ACA9-67B89880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Αυτόματη ρύθμιση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5F0F-B596-464E-B5E4-042316E0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Αφορά τον αυτόματο υπολογισμό των κερδών του ελεγκτή</a:t>
            </a:r>
          </a:p>
          <a:p>
            <a:r>
              <a:rPr lang="el-GR" dirty="0"/>
              <a:t>Έχει ομοιότητες με τη διαδικασία που ακολουθεί ένας έμπειρος χειριστής για να ρυθμίσει τα κέρδη του ελεγκτή</a:t>
            </a:r>
          </a:p>
          <a:p>
            <a:r>
              <a:rPr lang="el-GR" dirty="0"/>
              <a:t>Περιλαμβάνει τη δημιουργία μιας διαταραχής, τη μέτρηση κάποιων χαρακτηριστικών της διεργασίας και την απόδοση τιμών στα κέρδη</a:t>
            </a:r>
          </a:p>
          <a:p>
            <a:r>
              <a:rPr lang="el-GR" dirty="0"/>
              <a:t>Μπορεί να αυτοματοποιηθεί εύκολα και αξιόπιστα</a:t>
            </a:r>
          </a:p>
          <a:p>
            <a:r>
              <a:rPr lang="el-GR" dirty="0"/>
              <a:t>Υπάρχουν διάφορες τεχνικές αυτόματης ρύθμισης</a:t>
            </a:r>
          </a:p>
          <a:p>
            <a:r>
              <a:rPr lang="el-GR" dirty="0"/>
              <a:t>Στην εργασία αυτή θα ασχοληθούμε με τη μέθοδο </a:t>
            </a:r>
            <a:r>
              <a:rPr lang="en-US" dirty="0"/>
              <a:t>Relay</a:t>
            </a:r>
            <a:endParaRPr lang="el-G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16D06-E87F-40E9-B329-08ADECCB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4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4C03-F490-4EA4-9607-2B4CE63C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Μέθοδος </a:t>
            </a:r>
            <a:r>
              <a:rPr lang="en-US" dirty="0"/>
              <a:t>Relay (1/3)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882A-D811-433C-ACBC-0ECD34CD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l-GR" dirty="0"/>
              <a:t>Αντικαθιστά τον ελεγκτή με ένα μη γραμμικό στοιχείο</a:t>
            </a:r>
          </a:p>
          <a:p>
            <a:r>
              <a:rPr lang="el-GR" dirty="0"/>
              <a:t>Η είσοδος του συστήματος εναλλάσσεται μεταξύ δύο διακριτών τιμών ανάλογα με την τιμή του σφάλματος</a:t>
            </a:r>
          </a:p>
          <a:p>
            <a:r>
              <a:rPr lang="el-GR" dirty="0"/>
              <a:t>Αυτό οδηγεί τα περισσότερα συστήματα να εκτελούν αμείωτες ταλαντώσεις σταθερής περιόδου</a:t>
            </a:r>
          </a:p>
          <a:p>
            <a:r>
              <a:rPr lang="el-GR" dirty="0"/>
              <a:t>Μετρώντας το πλάτος και την περίοδο των ταλαντώσεων υπολογίζονται τα κέρδη των όρων του ελεγκτή</a:t>
            </a:r>
          </a:p>
          <a:p>
            <a:r>
              <a:rPr lang="el-GR" dirty="0"/>
              <a:t>Το πλάτος των ταλαντώσεων μπορεί να οριστεί από τον χειριστή έτσι ώστε να μην ταλαιπωρείται ο εξοπλισμός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85CA-C1F1-499A-8D37-8438B7A6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9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210F-CF82-48F9-A753-29F3FD70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Μέθοδος </a:t>
            </a:r>
            <a:r>
              <a:rPr lang="en-US" dirty="0"/>
              <a:t>Relay </a:t>
            </a:r>
            <a:r>
              <a:rPr lang="el-GR" dirty="0"/>
              <a:t>(</a:t>
            </a:r>
            <a:r>
              <a:rPr lang="en-US" dirty="0"/>
              <a:t>2/3</a:t>
            </a:r>
            <a:r>
              <a:rPr lang="el-G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15BD8-E2B0-4AE6-BAEC-9CBE21E1C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9"/>
                <a:ext cx="8946541" cy="2097740"/>
              </a:xfrm>
            </p:spPr>
            <p:txBody>
              <a:bodyPr/>
              <a:lstStyle/>
              <a:p>
                <a:r>
                  <a:rPr lang="el-GR" dirty="0"/>
                  <a:t>Η περίοδος των ταλαντώσεων,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r>
                  <a:rPr lang="el-GR" dirty="0"/>
                  <a:t>ισούται με την απόλυτη περίοδο,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l-GR" dirty="0"/>
                  <a:t>, του συστήματος</a:t>
                </a:r>
              </a:p>
              <a:p>
                <a:r>
                  <a:rPr lang="el-GR" dirty="0"/>
                  <a:t>Το πλάτος των ταλαντώσεων,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:r>
                  <a:rPr lang="el-GR" dirty="0"/>
                  <a:t>συνδέεται με το απόλυτο κέρδος,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l-GR" dirty="0"/>
                  <a:t>με τη σχέση </a:t>
                </a:r>
                <a:br>
                  <a:rPr lang="el-G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𝜋𝛼</m:t>
                        </m:r>
                      </m:den>
                    </m:f>
                  </m:oMath>
                </a14:m>
                <a:endParaRPr lang="el-GR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515BD8-E2B0-4AE6-BAEC-9CBE21E1C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9"/>
                <a:ext cx="8946541" cy="2097740"/>
              </a:xfrm>
              <a:blipFill>
                <a:blip r:embed="rId2"/>
                <a:stretch>
                  <a:fillRect l="-341" t="-1744" r="-129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DB8717-351B-410B-8EFB-AD4917AB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689" y="4150659"/>
            <a:ext cx="4401164" cy="2596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40BEC-148A-48FA-B451-5A660ED48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4150659"/>
            <a:ext cx="4628254" cy="2596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6C389D-FEA8-43B2-B78C-B6B321B5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41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421</TotalTime>
  <Words>446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Wingdings 3</vt:lpstr>
      <vt:lpstr>Ion</vt:lpstr>
      <vt:lpstr>ΥΛΟΠΟΙΗΣΗ ΑΥΤΟ-ΡΥΘΜΙΖΟΜΕΝΩΝ PID ΕΛΕΓΚΤΩΝ ΣΕ LABVIEW</vt:lpstr>
      <vt:lpstr>Περιεχόμενα</vt:lpstr>
      <vt:lpstr>Σκοπός της εργασίας</vt:lpstr>
      <vt:lpstr>PID ΕΛΕΓΚΤΕΣ</vt:lpstr>
      <vt:lpstr>Τι είναι οι PID Ελεγκτές;</vt:lpstr>
      <vt:lpstr>Ρύθμιση των PID Ελεγκτών</vt:lpstr>
      <vt:lpstr>Αυτόματη ρύθμιση</vt:lpstr>
      <vt:lpstr>Μέθοδος Relay (1/3)</vt:lpstr>
      <vt:lpstr>Μέθοδος Relay (2/3)</vt:lpstr>
      <vt:lpstr>Μέθοδος Relay (3/3)</vt:lpstr>
      <vt:lpstr>Ο αυτο-ρυθμιζόμενος PID ελεγκτής σε LabVIEW</vt:lpstr>
      <vt:lpstr>Το Front Panel του αυτο-ρυθμιζόμενου PID ελεγκτή</vt:lpstr>
      <vt:lpstr>Το Block Diagram του αυτο-ρυθμιζόμενου PID ελεγκτή</vt:lpstr>
      <vt:lpstr>Σύστημα Μάζα – Ελατήριο – Αποσβεστήρας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Υλοποίηση αυτο-ρυθμιζόμενων PID ελεγκτών σε LabVIEW</dc:title>
  <dc:creator>Μιχάλης Τριανταφύλλης</dc:creator>
  <cp:lastModifiedBy>Μιχάλης Τριανταφύλλης</cp:lastModifiedBy>
  <cp:revision>60</cp:revision>
  <dcterms:created xsi:type="dcterms:W3CDTF">2018-01-30T11:14:58Z</dcterms:created>
  <dcterms:modified xsi:type="dcterms:W3CDTF">2018-01-30T20:11:18Z</dcterms:modified>
</cp:coreProperties>
</file>