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
  </p:notes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39"/>
    <p:restoredTop sz="96327"/>
  </p:normalViewPr>
  <p:slideViewPr>
    <p:cSldViewPr snapToGrid="0">
      <p:cViewPr varScale="1">
        <p:scale>
          <a:sx n="110" d="100"/>
          <a:sy n="110" d="100"/>
        </p:scale>
        <p:origin x="4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98977-C51C-4A04-9633-C3F379210A9A}"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9018F-695A-4DAF-93EB-64CE045E15F7}" type="slidenum">
              <a:rPr lang="en-US" smtClean="0"/>
              <a:t>‹#›</a:t>
            </a:fld>
            <a:endParaRPr lang="en-US"/>
          </a:p>
        </p:txBody>
      </p:sp>
    </p:spTree>
    <p:extLst>
      <p:ext uri="{BB962C8B-B14F-4D97-AF65-F5344CB8AC3E}">
        <p14:creationId xmlns:p14="http://schemas.microsoft.com/office/powerpoint/2010/main" val="121417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12192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12192000" cy="914400"/>
          </a:xfrm>
          <a:prstGeom prst="rect">
            <a:avLst/>
          </a:prstGeom>
          <a:solidFill>
            <a:srgbClr val="005288"/>
          </a:solidFill>
        </p:spPr>
        <p:txBody>
          <a:bodyPr lIns="457200" tIns="640080"/>
          <a:lstStyle/>
          <a:p>
            <a:pPr>
              <a:defRPr/>
            </a:pPr>
            <a:endParaRPr lang="en-US" sz="1200" spc="300" dirty="0"/>
          </a:p>
        </p:txBody>
      </p:sp>
      <p:cxnSp>
        <p:nvCxnSpPr>
          <p:cNvPr id="6" name="Straight Connector 7"/>
          <p:cNvCxnSpPr>
            <a:cxnSpLocks/>
          </p:cNvCxnSpPr>
          <p:nvPr userDrawn="1"/>
        </p:nvCxnSpPr>
        <p:spPr bwMode="auto">
          <a:xfrm>
            <a:off x="609600" y="9144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01A48850-0472-E3C3-3DDE-119F066EEC72}"/>
              </a:ext>
            </a:extLst>
          </p:cNvPr>
          <p:cNvSpPr txBox="1"/>
          <p:nvPr userDrawn="1"/>
        </p:nvSpPr>
        <p:spPr>
          <a:xfrm>
            <a:off x="4759846" y="6116437"/>
            <a:ext cx="2672309"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3556000" y="6516547"/>
            <a:ext cx="508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CONFIDENTIAL</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609600" y="2705100"/>
            <a:ext cx="109728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3054442" y="5602148"/>
            <a:ext cx="6083116"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609599" y="1068604"/>
            <a:ext cx="10972799"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REMOTE PENETRATION TEST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24BD6BEF-EFED-0CC3-B974-24B81410618D}"/>
              </a:ext>
            </a:extLst>
          </p:cNvPr>
          <p:cNvSpPr txBox="1"/>
          <p:nvPr userDrawn="1"/>
        </p:nvSpPr>
        <p:spPr>
          <a:xfrm>
            <a:off x="6123517" y="304145"/>
            <a:ext cx="6068483" cy="707886"/>
          </a:xfrm>
          <a:prstGeom prst="rect">
            <a:avLst/>
          </a:prstGeom>
          <a:noFill/>
        </p:spPr>
        <p:txBody>
          <a:bodyPr wrap="square">
            <a:spAutoFit/>
          </a:bodyPr>
          <a:lstStyle/>
          <a:p>
            <a:pPr algn="ctr"/>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7921592" y="1219200"/>
            <a:ext cx="4168807"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OSINF</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6123519" y="3083547"/>
            <a:ext cx="6068483"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3840FFEF-E5DA-BF63-8840-2D987FB61A4E}"/>
              </a:ext>
            </a:extLst>
          </p:cNvPr>
          <p:cNvSpPr txBox="1"/>
          <p:nvPr userDrawn="1"/>
        </p:nvSpPr>
        <p:spPr>
          <a:xfrm>
            <a:off x="6096000" y="304145"/>
            <a:ext cx="6096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8118486" y="1973908"/>
            <a:ext cx="378828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For more information,</a:t>
            </a:r>
          </a:p>
          <a:p>
            <a:pPr algn="r">
              <a:defRPr/>
            </a:pPr>
            <a:r>
              <a:rPr lang="en-US" altLang="en-US" sz="1800" dirty="0">
                <a:solidFill>
                  <a:srgbClr val="5A5B5C"/>
                </a:solidFill>
                <a:latin typeface="+mn-lt"/>
              </a:rPr>
              <a:t>contact the security team.</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To request services,</a:t>
            </a:r>
          </a:p>
          <a:p>
            <a:pPr algn="r">
              <a:lnSpc>
                <a:spcPts val="2400"/>
              </a:lnSpc>
              <a:defRPr/>
            </a:pPr>
            <a:r>
              <a:rPr lang="en-US" altLang="en-US" sz="1800" dirty="0">
                <a:solidFill>
                  <a:srgbClr val="5A5B5C"/>
                </a:solidFill>
                <a:latin typeface="+mn-lt"/>
              </a:rPr>
              <a:t>Contact the security team by email.</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Risk Scores Based on Findings and Number of Findings by Severity</a:t>
            </a:r>
          </a:p>
        </p:txBody>
      </p:sp>
      <p:sp>
        <p:nvSpPr>
          <p:cNvPr id="18" name="TextBox 17">
            <a:extLst>
              <a:ext uri="{FF2B5EF4-FFF2-40B4-BE49-F238E27FC236}">
                <a16:creationId xmlns:a16="http://schemas.microsoft.com/office/drawing/2014/main" id="{6822D67C-C075-12B0-18A6-13AE16AC83EE}"/>
              </a:ext>
            </a:extLst>
          </p:cNvPr>
          <p:cNvSpPr txBox="1"/>
          <p:nvPr userDrawn="1"/>
        </p:nvSpPr>
        <p:spPr>
          <a:xfrm>
            <a:off x="2075030" y="2019707"/>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19" name="Rectangle 18">
            <a:extLst>
              <a:ext uri="{FF2B5EF4-FFF2-40B4-BE49-F238E27FC236}">
                <a16:creationId xmlns:a16="http://schemas.microsoft.com/office/drawing/2014/main" id="{B0BA54D4-3903-CEDA-4697-1200B5CB69AB}"/>
              </a:ext>
            </a:extLst>
          </p:cNvPr>
          <p:cNvSpPr/>
          <p:nvPr userDrawn="1"/>
        </p:nvSpPr>
        <p:spPr bwMode="auto">
          <a:xfrm>
            <a:off x="1998298" y="1870481"/>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0" name="Straight Connector 19">
            <a:extLst>
              <a:ext uri="{FF2B5EF4-FFF2-40B4-BE49-F238E27FC236}">
                <a16:creationId xmlns:a16="http://schemas.microsoft.com/office/drawing/2014/main" id="{B106C68C-5408-8FF7-6812-8B4D1EB8FDC0}"/>
              </a:ext>
            </a:extLst>
          </p:cNvPr>
          <p:cNvCxnSpPr/>
          <p:nvPr userDrawn="1"/>
        </p:nvCxnSpPr>
        <p:spPr bwMode="auto">
          <a:xfrm>
            <a:off x="4343400" y="1870481"/>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21" name="Text Placeholder 8">
            <a:extLst>
              <a:ext uri="{FF2B5EF4-FFF2-40B4-BE49-F238E27FC236}">
                <a16:creationId xmlns:a16="http://schemas.microsoft.com/office/drawing/2014/main" id="{DF2D4726-6720-8CCA-6378-C76CFA1F4CF7}"/>
              </a:ext>
            </a:extLst>
          </p:cNvPr>
          <p:cNvSpPr>
            <a:spLocks noGrp="1"/>
          </p:cNvSpPr>
          <p:nvPr>
            <p:ph type="body" sz="quarter" idx="11" hasCustomPrompt="1"/>
          </p:nvPr>
        </p:nvSpPr>
        <p:spPr>
          <a:xfrm>
            <a:off x="2075030" y="2314637"/>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2" name="Text Placeholder 8">
            <a:extLst>
              <a:ext uri="{FF2B5EF4-FFF2-40B4-BE49-F238E27FC236}">
                <a16:creationId xmlns:a16="http://schemas.microsoft.com/office/drawing/2014/main" id="{062338F4-737F-0761-B799-453E55B7680C}"/>
              </a:ext>
            </a:extLst>
          </p:cNvPr>
          <p:cNvSpPr>
            <a:spLocks noGrp="1"/>
          </p:cNvSpPr>
          <p:nvPr>
            <p:ph type="body" sz="quarter" idx="12" hasCustomPrompt="1"/>
          </p:nvPr>
        </p:nvSpPr>
        <p:spPr>
          <a:xfrm>
            <a:off x="2075030" y="3752224"/>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3" name="Picture Placeholder 13">
            <a:extLst>
              <a:ext uri="{FF2B5EF4-FFF2-40B4-BE49-F238E27FC236}">
                <a16:creationId xmlns:a16="http://schemas.microsoft.com/office/drawing/2014/main" id="{3543109F-AD1A-5A0B-4B3A-CAD90F06E983}"/>
              </a:ext>
            </a:extLst>
          </p:cNvPr>
          <p:cNvSpPr>
            <a:spLocks noGrp="1"/>
          </p:cNvSpPr>
          <p:nvPr>
            <p:ph type="pic" sz="quarter" idx="13"/>
          </p:nvPr>
        </p:nvSpPr>
        <p:spPr>
          <a:xfrm>
            <a:off x="4535555" y="2019707"/>
            <a:ext cx="5486401" cy="2746999"/>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1" y="-1"/>
            <a:ext cx="11654367"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745942" y="5762568"/>
            <a:ext cx="8700116"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12192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594573" y="1600200"/>
            <a:ext cx="11074400" cy="3046988"/>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RPT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612648" y="1600200"/>
            <a:ext cx="10972800" cy="3370153"/>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988834005"/>
              </p:ext>
            </p:extLst>
          </p:nvPr>
        </p:nvGraphicFramePr>
        <p:xfrm>
          <a:off x="1638345" y="1536211"/>
          <a:ext cx="8915310" cy="4008140"/>
        </p:xfrm>
        <a:graphic>
          <a:graphicData uri="http://schemas.openxmlformats.org/drawingml/2006/table">
            <a:tbl>
              <a:tblPr firstRow="1" bandRow="1">
                <a:tableStyleId>{68D230F3-CF80-4859-8CE7-A43EE81993B5}</a:tableStyleId>
              </a:tblPr>
              <a:tblGrid>
                <a:gridCol w="1812921">
                  <a:extLst>
                    <a:ext uri="{9D8B030D-6E8A-4147-A177-3AD203B41FA5}">
                      <a16:colId xmlns:a16="http://schemas.microsoft.com/office/drawing/2014/main" val="4085640628"/>
                    </a:ext>
                  </a:extLst>
                </a:gridCol>
                <a:gridCol w="7102389">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L="121920" marR="121920"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L="121920" marR="121920"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L="121920" marR="121920"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L="121920" marR="121920"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612647" y="1467556"/>
            <a:ext cx="10972800" cy="3942644"/>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558800" y="1600201"/>
            <a:ext cx="1109556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A066739D-3307-3930-E58D-75A543086DFE}"/>
              </a:ext>
            </a:extLst>
          </p:cNvPr>
          <p:cNvSpPr txBox="1"/>
          <p:nvPr userDrawn="1"/>
        </p:nvSpPr>
        <p:spPr>
          <a:xfrm>
            <a:off x="533400" y="6040438"/>
            <a:ext cx="2514600" cy="246221"/>
          </a:xfrm>
          <a:prstGeom prst="rect">
            <a:avLst/>
          </a:prstGeom>
          <a:noFill/>
        </p:spPr>
        <p:txBody>
          <a:bodyPr>
            <a:spAutoFit/>
          </a:bodyPr>
          <a:lstStyle/>
          <a:p>
            <a:pPr>
              <a:defRPr/>
            </a:pPr>
            <a:r>
              <a:rPr lang="en-US" sz="1000" spc="300" dirty="0">
                <a:solidFill>
                  <a:srgbClr val="C0C2C4"/>
                </a:solidFill>
              </a:rPr>
              <a:t>SECURITY TEAM</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1353</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Aptos</vt: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Mike Hamilton</cp:lastModifiedBy>
  <cp:revision>46</cp:revision>
  <dcterms:created xsi:type="dcterms:W3CDTF">2023-04-05T18:31:20Z</dcterms:created>
  <dcterms:modified xsi:type="dcterms:W3CDTF">2024-02-26T19:37:44Z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