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5B5C"/>
    <a:srgbClr val="0052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0282"/>
    <p:restoredTop sz="96327"/>
  </p:normalViewPr>
  <p:slideViewPr>
    <p:cSldViewPr snapToGrid="0">
      <p:cViewPr varScale="1">
        <p:scale>
          <a:sx n="110" d="100"/>
          <a:sy n="110" d="100"/>
        </p:scale>
        <p:origin x="139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E46EF9-8BD5-6B5A-3071-8A25B1D561D8}"/>
              </a:ext>
            </a:extLst>
          </p:cNvPr>
          <p:cNvSpPr/>
          <p:nvPr userDrawn="1"/>
        </p:nvSpPr>
        <p:spPr bwMode="auto">
          <a:xfrm>
            <a:off x="0" y="918507"/>
            <a:ext cx="9144000" cy="4529436"/>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5" name="TextBox 4">
            <a:extLst>
              <a:ext uri="{FF2B5EF4-FFF2-40B4-BE49-F238E27FC236}">
                <a16:creationId xmlns:a16="http://schemas.microsoft.com/office/drawing/2014/main" id="{8F1CF99B-443E-7241-A26C-3047223F2B72}"/>
              </a:ext>
            </a:extLst>
          </p:cNvPr>
          <p:cNvSpPr txBox="1"/>
          <p:nvPr userDrawn="1"/>
        </p:nvSpPr>
        <p:spPr>
          <a:xfrm>
            <a:off x="0" y="0"/>
            <a:ext cx="9144000" cy="914400"/>
          </a:xfrm>
          <a:prstGeom prst="rect">
            <a:avLst/>
          </a:prstGeom>
          <a:solidFill>
            <a:srgbClr val="005288"/>
          </a:solidFill>
        </p:spPr>
        <p:txBody>
          <a:bodyPr lIns="457200" tIns="640080"/>
          <a:lstStyle/>
          <a:p>
            <a:pPr>
              <a:defRPr/>
            </a:pPr>
            <a:endParaRPr lang="en-US" sz="1200" spc="300" dirty="0"/>
          </a:p>
        </p:txBody>
      </p:sp>
      <p:cxnSp>
        <p:nvCxnSpPr>
          <p:cNvPr id="6" name="Straight Connector 7"/>
          <p:cNvCxnSpPr>
            <a:cxnSpLocks/>
          </p:cNvCxnSpPr>
          <p:nvPr userDrawn="1"/>
        </p:nvCxnSpPr>
        <p:spPr bwMode="auto">
          <a:xfrm>
            <a:off x="457200" y="914400"/>
            <a:ext cx="822960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2" name="TextBox 1">
            <a:extLst>
              <a:ext uri="{FF2B5EF4-FFF2-40B4-BE49-F238E27FC236}">
                <a16:creationId xmlns:a16="http://schemas.microsoft.com/office/drawing/2014/main" id="{01A48850-0472-E3C3-3DDE-119F066EEC72}"/>
              </a:ext>
            </a:extLst>
          </p:cNvPr>
          <p:cNvSpPr txBox="1"/>
          <p:nvPr userDrawn="1"/>
        </p:nvSpPr>
        <p:spPr>
          <a:xfrm>
            <a:off x="3569884" y="6116437"/>
            <a:ext cx="2004232" cy="400110"/>
          </a:xfrm>
          <a:prstGeom prst="rect">
            <a:avLst/>
          </a:prstGeom>
          <a:noFill/>
        </p:spPr>
        <p:txBody>
          <a:bodyPr wrap="square" rtlCol="0">
            <a:spAutoFit/>
          </a:bodyPr>
          <a:lstStyle/>
          <a:p>
            <a:pPr algn="ctr"/>
            <a:r>
              <a:rPr lang="en-US" sz="2000" dirty="0">
                <a:solidFill>
                  <a:srgbClr val="005288"/>
                </a:solidFill>
              </a:rPr>
              <a:t>—</a:t>
            </a:r>
            <a:r>
              <a:rPr lang="en-US" sz="2000" b="1" dirty="0">
                <a:solidFill>
                  <a:srgbClr val="005288"/>
                </a:solidFill>
              </a:rPr>
              <a:t> DRAFT </a:t>
            </a:r>
            <a:r>
              <a:rPr lang="en-US" sz="2000" dirty="0">
                <a:solidFill>
                  <a:srgbClr val="005288"/>
                </a:solidFill>
              </a:rPr>
              <a:t>—</a:t>
            </a:r>
            <a:endParaRPr lang="en-US" sz="2000" b="1" dirty="0">
              <a:solidFill>
                <a:srgbClr val="005288"/>
              </a:solidFill>
            </a:endParaRPr>
          </a:p>
        </p:txBody>
      </p:sp>
      <p:sp>
        <p:nvSpPr>
          <p:cNvPr id="11" name="Content Placeholder 5">
            <a:extLst>
              <a:ext uri="{FF2B5EF4-FFF2-40B4-BE49-F238E27FC236}">
                <a16:creationId xmlns:a16="http://schemas.microsoft.com/office/drawing/2014/main" id="{C7FA8EB3-057A-DDAC-C493-84644F1BEE3E}"/>
              </a:ext>
            </a:extLst>
          </p:cNvPr>
          <p:cNvSpPr txBox="1">
            <a:spLocks noChangeArrowheads="1"/>
          </p:cNvSpPr>
          <p:nvPr userDrawn="1"/>
        </p:nvSpPr>
        <p:spPr bwMode="auto">
          <a:xfrm>
            <a:off x="2667000" y="6516547"/>
            <a:ext cx="3810000" cy="298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spcCol="457200" anchor="t" anchorCtr="0" compatLnSpc="1">
            <a:prstTxWarp prst="textNoShape">
              <a:avLst/>
            </a:prstTxWarp>
          </a:bodyPr>
          <a:lst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a:lstStyle>
          <a:p>
            <a:pPr marL="0" indent="0" algn="ctr">
              <a:spcBef>
                <a:spcPts val="1128"/>
              </a:spcBef>
              <a:buClr>
                <a:srgbClr val="5A5B5C"/>
              </a:buClr>
              <a:buNone/>
            </a:pPr>
            <a:r>
              <a:rPr lang="en-US" sz="1200" kern="0" dirty="0">
                <a:solidFill>
                  <a:srgbClr val="5A5B5C"/>
                </a:solidFill>
              </a:rPr>
              <a:t>CONFIDENTIAL</a:t>
            </a:r>
          </a:p>
        </p:txBody>
      </p:sp>
      <p:sp>
        <p:nvSpPr>
          <p:cNvPr id="13" name="Text Placeholder 12">
            <a:extLst>
              <a:ext uri="{FF2B5EF4-FFF2-40B4-BE49-F238E27FC236}">
                <a16:creationId xmlns:a16="http://schemas.microsoft.com/office/drawing/2014/main" id="{5D3B08DC-2B90-DBD8-5474-631A4ADDB8A1}"/>
              </a:ext>
            </a:extLst>
          </p:cNvPr>
          <p:cNvSpPr>
            <a:spLocks noGrp="1"/>
          </p:cNvSpPr>
          <p:nvPr>
            <p:ph type="body" sz="quarter" idx="10" hasCustomPrompt="1"/>
          </p:nvPr>
        </p:nvSpPr>
        <p:spPr>
          <a:xfrm>
            <a:off x="457200" y="2705099"/>
            <a:ext cx="8229600" cy="2413441"/>
          </a:xfrm>
          <a:prstGeom prst="rect">
            <a:avLst/>
          </a:prstGeom>
        </p:spPr>
        <p:txBody>
          <a:bodyPr/>
          <a:lstStyle>
            <a:lvl1pPr marL="0" indent="0">
              <a:buNone/>
              <a:defRPr sz="3200" b="1">
                <a:solidFill>
                  <a:schemeClr val="tx1"/>
                </a:solidFill>
                <a:latin typeface="Arial" panose="020B0604020202020204" pitchFamily="34" charset="0"/>
                <a:cs typeface="Arial" panose="020B0604020202020204" pitchFamily="34" charset="0"/>
              </a:defRPr>
            </a:lvl1pPr>
          </a:lstStyle>
          <a:p>
            <a:pPr lvl="0"/>
            <a:r>
              <a:rPr lang="en-US" dirty="0"/>
              <a:t>STAKEHOLDER</a:t>
            </a:r>
          </a:p>
        </p:txBody>
      </p:sp>
      <p:sp>
        <p:nvSpPr>
          <p:cNvPr id="15" name="Text Placeholder 14">
            <a:extLst>
              <a:ext uri="{FF2B5EF4-FFF2-40B4-BE49-F238E27FC236}">
                <a16:creationId xmlns:a16="http://schemas.microsoft.com/office/drawing/2014/main" id="{F3DE43BB-125E-6B58-47F4-F47FE4D881FD}"/>
              </a:ext>
            </a:extLst>
          </p:cNvPr>
          <p:cNvSpPr>
            <a:spLocks noGrp="1"/>
          </p:cNvSpPr>
          <p:nvPr>
            <p:ph type="body" sz="quarter" idx="11" hasCustomPrompt="1"/>
          </p:nvPr>
        </p:nvSpPr>
        <p:spPr>
          <a:xfrm>
            <a:off x="2290831" y="5602147"/>
            <a:ext cx="4562337" cy="480655"/>
          </a:xfrm>
          <a:prstGeom prst="rect">
            <a:avLst/>
          </a:prstGeom>
        </p:spPr>
        <p:txBody>
          <a:bodyPr/>
          <a:lstStyle>
            <a:lvl1pPr marL="0" indent="0" algn="ctr">
              <a:buNone/>
              <a:defRPr sz="2400">
                <a:solidFill>
                  <a:srgbClr val="5A5B5C"/>
                </a:solidFill>
                <a:latin typeface="Arial" panose="020B0604020202020204" pitchFamily="34" charset="0"/>
                <a:cs typeface="Arial" panose="020B0604020202020204" pitchFamily="34" charset="0"/>
              </a:defRPr>
            </a:lvl1pPr>
          </a:lstStyle>
          <a:p>
            <a:pPr lvl="0"/>
            <a:r>
              <a:rPr lang="en-US" dirty="0"/>
              <a:t>DATE</a:t>
            </a:r>
          </a:p>
        </p:txBody>
      </p:sp>
      <p:sp>
        <p:nvSpPr>
          <p:cNvPr id="3" name="Rectangle 2">
            <a:extLst>
              <a:ext uri="{FF2B5EF4-FFF2-40B4-BE49-F238E27FC236}">
                <a16:creationId xmlns:a16="http://schemas.microsoft.com/office/drawing/2014/main" id="{E3612CB1-2EEF-5644-BEFD-728CE8B8D66D}"/>
              </a:ext>
            </a:extLst>
          </p:cNvPr>
          <p:cNvSpPr>
            <a:spLocks noChangeArrowheads="1"/>
          </p:cNvSpPr>
          <p:nvPr userDrawn="1"/>
        </p:nvSpPr>
        <p:spPr bwMode="auto">
          <a:xfrm>
            <a:off x="457200" y="1068604"/>
            <a:ext cx="7391400" cy="1307092"/>
          </a:xfrm>
          <a:prstGeom prst="rect">
            <a:avLst/>
          </a:prstGeom>
          <a:no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r>
              <a:rPr lang="en-US" altLang="en-US" sz="4000" b="1" dirty="0"/>
              <a:t>RISK AND VULNERABILITY ASSESSMENT OUT-BRIEF</a:t>
            </a:r>
          </a:p>
        </p:txBody>
      </p:sp>
    </p:spTree>
    <p:extLst>
      <p:ext uri="{BB962C8B-B14F-4D97-AF65-F5344CB8AC3E}">
        <p14:creationId xmlns:p14="http://schemas.microsoft.com/office/powerpoint/2010/main" val="2099542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4592638"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spTree>
    <p:extLst>
      <p:ext uri="{BB962C8B-B14F-4D97-AF65-F5344CB8AC3E}">
        <p14:creationId xmlns:p14="http://schemas.microsoft.com/office/powerpoint/2010/main" val="2414143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4592638"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sp>
        <p:nvSpPr>
          <p:cNvPr id="3" name="TextBox 2">
            <a:extLst>
              <a:ext uri="{FF2B5EF4-FFF2-40B4-BE49-F238E27FC236}">
                <a16:creationId xmlns:a16="http://schemas.microsoft.com/office/drawing/2014/main" id="{24BD6BEF-EFED-0CC3-B974-24B81410618D}"/>
              </a:ext>
            </a:extLst>
          </p:cNvPr>
          <p:cNvSpPr txBox="1"/>
          <p:nvPr userDrawn="1"/>
        </p:nvSpPr>
        <p:spPr>
          <a:xfrm>
            <a:off x="5257800" y="304145"/>
            <a:ext cx="3886200" cy="707886"/>
          </a:xfrm>
          <a:prstGeom prst="rect">
            <a:avLst/>
          </a:prstGeom>
          <a:noFill/>
        </p:spPr>
        <p:txBody>
          <a:bodyPr wrap="square">
            <a:spAutoFit/>
          </a:bodyPr>
          <a:lstStyle/>
          <a:p>
            <a:r>
              <a:rPr lang="en-US" altLang="en-US" sz="4000" b="1" dirty="0">
                <a:solidFill>
                  <a:srgbClr val="005288"/>
                </a:solidFill>
              </a:rPr>
              <a:t>AGENDA</a:t>
            </a:r>
            <a:endParaRPr lang="en-US" sz="4000" b="1" dirty="0">
              <a:solidFill>
                <a:srgbClr val="005288"/>
              </a:solidFill>
            </a:endParaRPr>
          </a:p>
        </p:txBody>
      </p:sp>
      <p:sp>
        <p:nvSpPr>
          <p:cNvPr id="7" name="Content Placeholder 5">
            <a:extLst>
              <a:ext uri="{FF2B5EF4-FFF2-40B4-BE49-F238E27FC236}">
                <a16:creationId xmlns:a16="http://schemas.microsoft.com/office/drawing/2014/main" id="{1CA185A9-1F0B-2B11-756D-4877F98DC8C5}"/>
              </a:ext>
            </a:extLst>
          </p:cNvPr>
          <p:cNvSpPr txBox="1">
            <a:spLocks noChangeArrowheads="1"/>
          </p:cNvSpPr>
          <p:nvPr userDrawn="1"/>
        </p:nvSpPr>
        <p:spPr bwMode="auto">
          <a:xfrm>
            <a:off x="5257800" y="1219200"/>
            <a:ext cx="3810000" cy="430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spcCol="457200" anchor="t" anchorCtr="0" compatLnSpc="1">
            <a:prstTxWarp prst="textNoShape">
              <a:avLst/>
            </a:prstTxWarp>
          </a:bodyPr>
          <a:lst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a:lstStyle>
          <a:p>
            <a:pPr>
              <a:spcBef>
                <a:spcPts val="1128"/>
              </a:spcBef>
              <a:buClr>
                <a:srgbClr val="5A5B5C"/>
              </a:buClr>
            </a:pPr>
            <a:r>
              <a:rPr lang="en-US" sz="2400" kern="0" dirty="0">
                <a:solidFill>
                  <a:srgbClr val="5A5B5C"/>
                </a:solidFill>
              </a:rPr>
              <a:t>Logistics</a:t>
            </a:r>
          </a:p>
          <a:p>
            <a:pPr>
              <a:spcBef>
                <a:spcPts val="1128"/>
              </a:spcBef>
              <a:buClr>
                <a:srgbClr val="5A5B5C"/>
              </a:buClr>
            </a:pPr>
            <a:r>
              <a:rPr lang="en-US" sz="2400" kern="0" dirty="0">
                <a:solidFill>
                  <a:srgbClr val="5A5B5C"/>
                </a:solidFill>
              </a:rPr>
              <a:t>Scope</a:t>
            </a:r>
          </a:p>
          <a:p>
            <a:pPr>
              <a:spcBef>
                <a:spcPts val="1128"/>
              </a:spcBef>
              <a:buClr>
                <a:srgbClr val="5A5B5C"/>
              </a:buClr>
            </a:pPr>
            <a:r>
              <a:rPr lang="en-US" sz="2400" kern="0" dirty="0">
                <a:solidFill>
                  <a:srgbClr val="5A5B5C"/>
                </a:solidFill>
              </a:rPr>
              <a:t>Goals</a:t>
            </a:r>
          </a:p>
          <a:p>
            <a:pPr>
              <a:spcBef>
                <a:spcPts val="1128"/>
              </a:spcBef>
              <a:buClr>
                <a:srgbClr val="5A5B5C"/>
              </a:buClr>
            </a:pPr>
            <a:r>
              <a:rPr lang="en-US" sz="2400" kern="0" dirty="0">
                <a:solidFill>
                  <a:srgbClr val="5A5B5C"/>
                </a:solidFill>
              </a:rPr>
              <a:t>Findings</a:t>
            </a:r>
          </a:p>
          <a:p>
            <a:pPr>
              <a:spcBef>
                <a:spcPts val="1128"/>
              </a:spcBef>
              <a:buClr>
                <a:srgbClr val="5A5B5C"/>
              </a:buClr>
            </a:pPr>
            <a:r>
              <a:rPr lang="en-US" sz="2400" kern="0" dirty="0">
                <a:solidFill>
                  <a:srgbClr val="5A5B5C"/>
                </a:solidFill>
              </a:rPr>
              <a:t>Attack Paths</a:t>
            </a:r>
          </a:p>
          <a:p>
            <a:pPr>
              <a:spcBef>
                <a:spcPts val="1128"/>
              </a:spcBef>
              <a:buClr>
                <a:srgbClr val="5A5B5C"/>
              </a:buClr>
            </a:pPr>
            <a:r>
              <a:rPr lang="en-US" sz="2400" kern="0" dirty="0">
                <a:solidFill>
                  <a:srgbClr val="5A5B5C"/>
                </a:solidFill>
              </a:rPr>
              <a:t>Observations</a:t>
            </a:r>
          </a:p>
          <a:p>
            <a:pPr>
              <a:spcBef>
                <a:spcPts val="1128"/>
              </a:spcBef>
              <a:buClr>
                <a:srgbClr val="5A5B5C"/>
              </a:buClr>
            </a:pPr>
            <a:r>
              <a:rPr lang="en-US" sz="2400" kern="0" dirty="0">
                <a:solidFill>
                  <a:srgbClr val="5A5B5C"/>
                </a:solidFill>
              </a:rPr>
              <a:t>Next Steps</a:t>
            </a:r>
          </a:p>
          <a:p>
            <a:pPr>
              <a:spcBef>
                <a:spcPts val="1128"/>
              </a:spcBef>
              <a:buClr>
                <a:srgbClr val="5A5B5C"/>
              </a:buClr>
            </a:pPr>
            <a:r>
              <a:rPr lang="en-US" sz="2400" kern="0" dirty="0">
                <a:solidFill>
                  <a:srgbClr val="5A5B5C"/>
                </a:solidFill>
              </a:rPr>
              <a:t>Questions</a:t>
            </a:r>
          </a:p>
        </p:txBody>
      </p:sp>
    </p:spTree>
    <p:extLst>
      <p:ext uri="{BB962C8B-B14F-4D97-AF65-F5344CB8AC3E}">
        <p14:creationId xmlns:p14="http://schemas.microsoft.com/office/powerpoint/2010/main" val="2666686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4592638"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sp>
        <p:nvSpPr>
          <p:cNvPr id="9" name="Text Placeholder 12">
            <a:extLst>
              <a:ext uri="{FF2B5EF4-FFF2-40B4-BE49-F238E27FC236}">
                <a16:creationId xmlns:a16="http://schemas.microsoft.com/office/drawing/2014/main" id="{B3A3F1B8-E25B-2834-70F8-24EFBF4D8936}"/>
              </a:ext>
            </a:extLst>
          </p:cNvPr>
          <p:cNvSpPr>
            <a:spLocks noGrp="1"/>
          </p:cNvSpPr>
          <p:nvPr>
            <p:ph type="body" sz="quarter" idx="13" hasCustomPrompt="1"/>
          </p:nvPr>
        </p:nvSpPr>
        <p:spPr>
          <a:xfrm>
            <a:off x="4592639" y="3083546"/>
            <a:ext cx="4551362" cy="690907"/>
          </a:xfrm>
          <a:prstGeom prst="rect">
            <a:avLst/>
          </a:prstGeom>
        </p:spPr>
        <p:txBody>
          <a:bodyPr/>
          <a:lstStyle>
            <a:lvl1pPr marL="0" indent="0" algn="ctr">
              <a:buNone/>
              <a:defRPr sz="4000" b="1">
                <a:solidFill>
                  <a:srgbClr val="005288"/>
                </a:solidFill>
                <a:latin typeface="Arial" panose="020B0604020202020204" pitchFamily="34" charset="0"/>
                <a:cs typeface="Arial" panose="020B0604020202020204" pitchFamily="34" charset="0"/>
              </a:defRPr>
            </a:lvl1pPr>
          </a:lstStyle>
          <a:p>
            <a:pPr lvl="0"/>
            <a:r>
              <a:rPr lang="en-US" dirty="0"/>
              <a:t>SECTION</a:t>
            </a:r>
          </a:p>
        </p:txBody>
      </p:sp>
    </p:spTree>
    <p:extLst>
      <p:ext uri="{BB962C8B-B14F-4D97-AF65-F5344CB8AC3E}">
        <p14:creationId xmlns:p14="http://schemas.microsoft.com/office/powerpoint/2010/main" val="2725369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4592638"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sp>
        <p:nvSpPr>
          <p:cNvPr id="3" name="TextBox 2">
            <a:extLst>
              <a:ext uri="{FF2B5EF4-FFF2-40B4-BE49-F238E27FC236}">
                <a16:creationId xmlns:a16="http://schemas.microsoft.com/office/drawing/2014/main" id="{3840FFEF-E5DA-BF63-8840-2D987FB61A4E}"/>
              </a:ext>
            </a:extLst>
          </p:cNvPr>
          <p:cNvSpPr txBox="1"/>
          <p:nvPr userDrawn="1"/>
        </p:nvSpPr>
        <p:spPr>
          <a:xfrm>
            <a:off x="4572000" y="304145"/>
            <a:ext cx="4572000" cy="707886"/>
          </a:xfrm>
          <a:prstGeom prst="rect">
            <a:avLst/>
          </a:prstGeom>
          <a:noFill/>
        </p:spPr>
        <p:txBody>
          <a:bodyPr wrap="square">
            <a:spAutoFit/>
          </a:bodyPr>
          <a:lstStyle/>
          <a:p>
            <a:pPr algn="ctr"/>
            <a:r>
              <a:rPr lang="en-US" altLang="en-US" sz="4000" b="1" dirty="0">
                <a:solidFill>
                  <a:srgbClr val="005288"/>
                </a:solidFill>
              </a:rPr>
              <a:t>QUESTIONS?</a:t>
            </a:r>
            <a:endParaRPr lang="en-US" sz="4000" b="1" dirty="0">
              <a:solidFill>
                <a:srgbClr val="005288"/>
              </a:solidFill>
            </a:endParaRPr>
          </a:p>
        </p:txBody>
      </p:sp>
      <p:sp>
        <p:nvSpPr>
          <p:cNvPr id="4" name="TextBox 2">
            <a:extLst>
              <a:ext uri="{FF2B5EF4-FFF2-40B4-BE49-F238E27FC236}">
                <a16:creationId xmlns:a16="http://schemas.microsoft.com/office/drawing/2014/main" id="{0D70A172-C6BF-00A0-45F8-671F14F812C2}"/>
              </a:ext>
            </a:extLst>
          </p:cNvPr>
          <p:cNvSpPr txBox="1">
            <a:spLocks noChangeArrowheads="1"/>
          </p:cNvSpPr>
          <p:nvPr userDrawn="1"/>
        </p:nvSpPr>
        <p:spPr bwMode="auto">
          <a:xfrm>
            <a:off x="5141794" y="1973907"/>
            <a:ext cx="378828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defRPr/>
            </a:pPr>
            <a:endParaRPr lang="en-US" altLang="en-US" sz="1800" dirty="0">
              <a:solidFill>
                <a:srgbClr val="5A5B5C"/>
              </a:solidFill>
              <a:latin typeface="+mn-lt"/>
            </a:endParaRPr>
          </a:p>
          <a:p>
            <a:pPr algn="r">
              <a:defRPr/>
            </a:pPr>
            <a:r>
              <a:rPr lang="en-US" altLang="en-US" sz="1800" dirty="0">
                <a:solidFill>
                  <a:srgbClr val="5A5B5C"/>
                </a:solidFill>
                <a:latin typeface="+mn-lt"/>
              </a:rPr>
              <a:t>For more information,</a:t>
            </a:r>
          </a:p>
          <a:p>
            <a:pPr algn="r">
              <a:defRPr/>
            </a:pPr>
            <a:r>
              <a:rPr lang="en-US" altLang="en-US" sz="1800" dirty="0">
                <a:solidFill>
                  <a:srgbClr val="5A5B5C"/>
                </a:solidFill>
                <a:latin typeface="+mn-lt"/>
              </a:rPr>
              <a:t>contact the security team.</a:t>
            </a:r>
            <a:endParaRPr lang="en-US" altLang="en-US" sz="1800" b="1" dirty="0">
              <a:solidFill>
                <a:srgbClr val="5A5B5C"/>
              </a:solidFill>
              <a:latin typeface="+mn-lt"/>
            </a:endParaRPr>
          </a:p>
          <a:p>
            <a:pPr algn="r">
              <a:lnSpc>
                <a:spcPts val="2400"/>
              </a:lnSpc>
              <a:defRPr/>
            </a:pPr>
            <a:endParaRPr lang="en-US" altLang="en-US" sz="1800" b="1" dirty="0">
              <a:solidFill>
                <a:srgbClr val="5A5B5C"/>
              </a:solidFill>
              <a:latin typeface="+mn-lt"/>
            </a:endParaRPr>
          </a:p>
          <a:p>
            <a:pPr algn="r">
              <a:lnSpc>
                <a:spcPts val="2400"/>
              </a:lnSpc>
              <a:defRPr/>
            </a:pPr>
            <a:r>
              <a:rPr lang="en-US" altLang="en-US" sz="1800" dirty="0">
                <a:solidFill>
                  <a:srgbClr val="5A5B5C"/>
                </a:solidFill>
                <a:latin typeface="+mn-lt"/>
              </a:rPr>
              <a:t>To request services,</a:t>
            </a:r>
          </a:p>
          <a:p>
            <a:pPr algn="r">
              <a:lnSpc>
                <a:spcPts val="2400"/>
              </a:lnSpc>
              <a:defRPr/>
            </a:pPr>
            <a:r>
              <a:rPr lang="en-US" altLang="en-US" sz="1800">
                <a:solidFill>
                  <a:srgbClr val="5A5B5C"/>
                </a:solidFill>
                <a:latin typeface="+mn-lt"/>
              </a:rPr>
              <a:t>Contact the security team by email.</a:t>
            </a:r>
            <a:endParaRPr lang="en-US" altLang="en-US" sz="1800" b="1" dirty="0">
              <a:solidFill>
                <a:srgbClr val="5A5B5C"/>
              </a:solidFill>
              <a:latin typeface="+mn-lt"/>
            </a:endParaRPr>
          </a:p>
          <a:p>
            <a:pPr algn="r">
              <a:lnSpc>
                <a:spcPts val="2400"/>
              </a:lnSpc>
              <a:defRPr/>
            </a:pPr>
            <a:endParaRPr lang="en-US" altLang="en-US" sz="1800" b="1" dirty="0">
              <a:solidFill>
                <a:srgbClr val="5A5B5C"/>
              </a:solidFill>
              <a:latin typeface="+mn-lt"/>
            </a:endParaRPr>
          </a:p>
          <a:p>
            <a:pPr algn="r">
              <a:defRPr/>
            </a:pPr>
            <a:endParaRPr lang="en-US" altLang="en-US" sz="1800" dirty="0">
              <a:solidFill>
                <a:srgbClr val="5A5B5C"/>
              </a:solidFill>
              <a:latin typeface="+mn-lt"/>
            </a:endParaRPr>
          </a:p>
        </p:txBody>
      </p:sp>
    </p:spTree>
    <p:extLst>
      <p:ext uri="{BB962C8B-B14F-4D97-AF65-F5344CB8AC3E}">
        <p14:creationId xmlns:p14="http://schemas.microsoft.com/office/powerpoint/2010/main" val="3710775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4_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9144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RISK SCORE</a:t>
            </a:r>
          </a:p>
        </p:txBody>
      </p:sp>
      <p:sp>
        <p:nvSpPr>
          <p:cNvPr id="3" name="TextBox 2">
            <a:extLst>
              <a:ext uri="{FF2B5EF4-FFF2-40B4-BE49-F238E27FC236}">
                <a16:creationId xmlns:a16="http://schemas.microsoft.com/office/drawing/2014/main" id="{A5922536-A9F2-CFC5-FE91-2B8666B6F218}"/>
              </a:ext>
            </a:extLst>
          </p:cNvPr>
          <p:cNvSpPr txBox="1"/>
          <p:nvPr userDrawn="1"/>
        </p:nvSpPr>
        <p:spPr>
          <a:xfrm>
            <a:off x="551030" y="2051049"/>
            <a:ext cx="2204450" cy="2800767"/>
          </a:xfrm>
          <a:prstGeom prst="rect">
            <a:avLst/>
          </a:prstGeom>
          <a:noFill/>
        </p:spPr>
        <p:txBody>
          <a:bodyPr wrap="none" rtlCol="0">
            <a:spAutoFit/>
          </a:bodyPr>
          <a:lstStyle/>
          <a:p>
            <a:pPr algn="ctr"/>
            <a:r>
              <a:rPr lang="en-US" sz="1600" b="1" dirty="0">
                <a:solidFill>
                  <a:srgbClr val="5A5B5C"/>
                </a:solidFill>
              </a:rPr>
              <a:t>Total Risk Score</a:t>
            </a:r>
          </a:p>
          <a:p>
            <a:pPr algn="ctr"/>
            <a:endParaRPr lang="en-US" sz="6000" b="1" dirty="0">
              <a:solidFill>
                <a:srgbClr val="5A5B5C"/>
              </a:solidFill>
            </a:endParaRPr>
          </a:p>
          <a:p>
            <a:pPr algn="ctr"/>
            <a:endParaRPr lang="en-US" b="1" dirty="0">
              <a:solidFill>
                <a:srgbClr val="5A5B5C"/>
              </a:solidFill>
            </a:endParaRPr>
          </a:p>
          <a:p>
            <a:pPr algn="ctr"/>
            <a:r>
              <a:rPr lang="en-US" sz="1600" b="1" dirty="0">
                <a:solidFill>
                  <a:srgbClr val="5A5B5C"/>
                </a:solidFill>
              </a:rPr>
              <a:t>Mitigated Risk Score</a:t>
            </a:r>
          </a:p>
          <a:p>
            <a:pPr algn="ctr"/>
            <a:endParaRPr lang="en-US" sz="6000" b="1" dirty="0">
              <a:solidFill>
                <a:srgbClr val="5A5B5C"/>
              </a:solidFill>
            </a:endParaRPr>
          </a:p>
        </p:txBody>
      </p:sp>
      <p:sp>
        <p:nvSpPr>
          <p:cNvPr id="5" name="Rectangle 4">
            <a:extLst>
              <a:ext uri="{FF2B5EF4-FFF2-40B4-BE49-F238E27FC236}">
                <a16:creationId xmlns:a16="http://schemas.microsoft.com/office/drawing/2014/main" id="{2AAA0124-07A1-CB83-DBEC-D61A2DB74F2F}"/>
              </a:ext>
            </a:extLst>
          </p:cNvPr>
          <p:cNvSpPr/>
          <p:nvPr userDrawn="1"/>
        </p:nvSpPr>
        <p:spPr bwMode="auto">
          <a:xfrm>
            <a:off x="474298" y="1901823"/>
            <a:ext cx="8195404" cy="3054350"/>
          </a:xfrm>
          <a:prstGeom prst="rect">
            <a:avLst/>
          </a:prstGeom>
          <a:noFill/>
          <a:ln w="9525" cap="flat" cmpd="sng" algn="ctr">
            <a:solidFill>
              <a:srgbClr val="5A5B5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7" name="Straight Connector 6">
            <a:extLst>
              <a:ext uri="{FF2B5EF4-FFF2-40B4-BE49-F238E27FC236}">
                <a16:creationId xmlns:a16="http://schemas.microsoft.com/office/drawing/2014/main" id="{2136139A-37A4-2A86-47D3-F7A0BE1484B7}"/>
              </a:ext>
            </a:extLst>
          </p:cNvPr>
          <p:cNvCxnSpPr/>
          <p:nvPr userDrawn="1"/>
        </p:nvCxnSpPr>
        <p:spPr bwMode="auto">
          <a:xfrm>
            <a:off x="2819400" y="1901823"/>
            <a:ext cx="0" cy="3054350"/>
          </a:xfrm>
          <a:prstGeom prst="line">
            <a:avLst/>
          </a:prstGeom>
          <a:solidFill>
            <a:schemeClr val="accent1"/>
          </a:solidFill>
          <a:ln w="9525" cap="flat" cmpd="sng" algn="ctr">
            <a:solidFill>
              <a:srgbClr val="5A5B5C"/>
            </a:solidFill>
            <a:prstDash val="solid"/>
            <a:round/>
            <a:headEnd type="none" w="med" len="med"/>
            <a:tailEnd type="none" w="med" len="med"/>
          </a:ln>
          <a:effectLst/>
        </p:spPr>
      </p:cxnSp>
      <p:sp>
        <p:nvSpPr>
          <p:cNvPr id="9" name="Text Placeholder 8">
            <a:extLst>
              <a:ext uri="{FF2B5EF4-FFF2-40B4-BE49-F238E27FC236}">
                <a16:creationId xmlns:a16="http://schemas.microsoft.com/office/drawing/2014/main" id="{8741B04B-69AB-551F-C8B3-EB7D7B0DC1A7}"/>
              </a:ext>
            </a:extLst>
          </p:cNvPr>
          <p:cNvSpPr>
            <a:spLocks noGrp="1"/>
          </p:cNvSpPr>
          <p:nvPr>
            <p:ph type="body" sz="quarter" idx="11" hasCustomPrompt="1"/>
          </p:nvPr>
        </p:nvSpPr>
        <p:spPr>
          <a:xfrm>
            <a:off x="551030" y="2345979"/>
            <a:ext cx="2204450" cy="993567"/>
          </a:xfrm>
          <a:prstGeom prst="rect">
            <a:avLst/>
          </a:prstGeom>
        </p:spPr>
        <p:txBody>
          <a:bodyPr/>
          <a:lstStyle>
            <a:lvl1pPr marL="0" indent="0" algn="ctr">
              <a:buNone/>
              <a:defRPr sz="6000" b="1">
                <a:solidFill>
                  <a:srgbClr val="5A5B5C"/>
                </a:solidFill>
                <a:latin typeface="Arial" panose="020B0604020202020204" pitchFamily="34" charset="0"/>
                <a:cs typeface="Arial" panose="020B0604020202020204" pitchFamily="34" charset="0"/>
              </a:defRPr>
            </a:lvl1pPr>
          </a:lstStyle>
          <a:p>
            <a:pPr lvl="0"/>
            <a:r>
              <a:rPr lang="en-US" dirty="0"/>
              <a:t>#</a:t>
            </a:r>
          </a:p>
        </p:txBody>
      </p:sp>
      <p:sp>
        <p:nvSpPr>
          <p:cNvPr id="12" name="Text Placeholder 8">
            <a:extLst>
              <a:ext uri="{FF2B5EF4-FFF2-40B4-BE49-F238E27FC236}">
                <a16:creationId xmlns:a16="http://schemas.microsoft.com/office/drawing/2014/main" id="{0AADFB29-F7D0-9662-7172-DA2CA4F7BB98}"/>
              </a:ext>
            </a:extLst>
          </p:cNvPr>
          <p:cNvSpPr>
            <a:spLocks noGrp="1"/>
          </p:cNvSpPr>
          <p:nvPr>
            <p:ph type="body" sz="quarter" idx="12" hasCustomPrompt="1"/>
          </p:nvPr>
        </p:nvSpPr>
        <p:spPr>
          <a:xfrm>
            <a:off x="551030" y="3783566"/>
            <a:ext cx="2204450" cy="993567"/>
          </a:xfrm>
          <a:prstGeom prst="rect">
            <a:avLst/>
          </a:prstGeom>
        </p:spPr>
        <p:txBody>
          <a:bodyPr/>
          <a:lstStyle>
            <a:lvl1pPr marL="0" indent="0" algn="ctr">
              <a:buNone/>
              <a:defRPr sz="6000" b="1">
                <a:solidFill>
                  <a:srgbClr val="5A5B5C"/>
                </a:solidFill>
                <a:latin typeface="Arial" panose="020B0604020202020204" pitchFamily="34" charset="0"/>
                <a:cs typeface="Arial" panose="020B0604020202020204" pitchFamily="34" charset="0"/>
              </a:defRPr>
            </a:lvl1pPr>
          </a:lstStyle>
          <a:p>
            <a:pPr lvl="0"/>
            <a:r>
              <a:rPr lang="en-US" dirty="0"/>
              <a:t>#</a:t>
            </a:r>
          </a:p>
        </p:txBody>
      </p:sp>
      <p:sp>
        <p:nvSpPr>
          <p:cNvPr id="14" name="Picture Placeholder 13">
            <a:extLst>
              <a:ext uri="{FF2B5EF4-FFF2-40B4-BE49-F238E27FC236}">
                <a16:creationId xmlns:a16="http://schemas.microsoft.com/office/drawing/2014/main" id="{F4C97D27-EF1F-6015-41C2-84A848508C22}"/>
              </a:ext>
            </a:extLst>
          </p:cNvPr>
          <p:cNvSpPr>
            <a:spLocks noGrp="1"/>
          </p:cNvSpPr>
          <p:nvPr>
            <p:ph type="pic" sz="quarter" idx="13"/>
          </p:nvPr>
        </p:nvSpPr>
        <p:spPr>
          <a:xfrm>
            <a:off x="3011555" y="2051049"/>
            <a:ext cx="5486401" cy="2746999"/>
          </a:xfrm>
          <a:prstGeom prst="rect">
            <a:avLst/>
          </a:prstGeom>
        </p:spPr>
        <p:txBody>
          <a:bodyPr/>
          <a:lstStyle>
            <a:lvl1pPr marL="0" indent="0">
              <a:buNone/>
              <a:defRPr/>
            </a:lvl1pPr>
          </a:lstStyle>
          <a:p>
            <a:endParaRPr lang="en-US" dirty="0"/>
          </a:p>
        </p:txBody>
      </p:sp>
      <p:sp>
        <p:nvSpPr>
          <p:cNvPr id="2" name="Text Placeholder 4">
            <a:extLst>
              <a:ext uri="{FF2B5EF4-FFF2-40B4-BE49-F238E27FC236}">
                <a16:creationId xmlns:a16="http://schemas.microsoft.com/office/drawing/2014/main" id="{E144BD68-7871-CD9A-111A-4EB5F1676D52}"/>
              </a:ext>
            </a:extLst>
          </p:cNvPr>
          <p:cNvSpPr>
            <a:spLocks noGrp="1"/>
          </p:cNvSpPr>
          <p:nvPr>
            <p:ph type="body" sz="quarter" idx="14" hasCustomPrompt="1"/>
          </p:nvPr>
        </p:nvSpPr>
        <p:spPr>
          <a:xfrm>
            <a:off x="1217494" y="5373084"/>
            <a:ext cx="6709010" cy="682682"/>
          </a:xfrm>
          <a:prstGeom prst="rect">
            <a:avLst/>
          </a:prstGeom>
        </p:spPr>
        <p:txBody>
          <a:bodyPr/>
          <a:lstStyle>
            <a:lvl1pPr marL="0" indent="0" algn="ctr">
              <a:spcBef>
                <a:spcPts val="0"/>
              </a:spcBef>
              <a:buNone/>
              <a:defRPr sz="1800">
                <a:solidFill>
                  <a:srgbClr val="5A5B5C"/>
                </a:solidFill>
              </a:defRPr>
            </a:lvl1pPr>
          </a:lstStyle>
          <a:p>
            <a:pPr lvl="0"/>
            <a:r>
              <a:rPr lang="en-US" dirty="0"/>
              <a:t>Risk Scores Based on Findings and</a:t>
            </a:r>
            <a:br>
              <a:rPr lang="en-US" dirty="0"/>
            </a:br>
            <a:r>
              <a:rPr lang="en-US" dirty="0"/>
              <a:t>Number of Findings by Severity</a:t>
            </a:r>
          </a:p>
        </p:txBody>
      </p:sp>
    </p:spTree>
    <p:extLst>
      <p:ext uri="{BB962C8B-B14F-4D97-AF65-F5344CB8AC3E}">
        <p14:creationId xmlns:p14="http://schemas.microsoft.com/office/powerpoint/2010/main" val="29660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hasCustomPrompt="1"/>
          </p:nvPr>
        </p:nvSpPr>
        <p:spPr>
          <a:xfrm>
            <a:off x="0" y="-1"/>
            <a:ext cx="8740775" cy="1580323"/>
          </a:xfrm>
          <a:prstGeom prst="rect">
            <a:avLst/>
          </a:prstGeom>
          <a:noFill/>
        </p:spPr>
        <p:txBody>
          <a:bodyPr lIns="457200" tIns="274320" bIns="91440"/>
          <a:lstStyle>
            <a:lvl1pPr>
              <a:defRPr sz="3200" b="1">
                <a:solidFill>
                  <a:srgbClr val="005288"/>
                </a:solidFill>
              </a:defRPr>
            </a:lvl1pPr>
          </a:lstStyle>
          <a:p>
            <a:r>
              <a:rPr lang="en-US" dirty="0"/>
              <a:t>Finding Name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sp>
        <p:nvSpPr>
          <p:cNvPr id="5" name="Text Placeholder 4">
            <a:extLst>
              <a:ext uri="{FF2B5EF4-FFF2-40B4-BE49-F238E27FC236}">
                <a16:creationId xmlns:a16="http://schemas.microsoft.com/office/drawing/2014/main" id="{F8992DD8-1507-B0AA-1092-BE4915289086}"/>
              </a:ext>
            </a:extLst>
          </p:cNvPr>
          <p:cNvSpPr>
            <a:spLocks noGrp="1"/>
          </p:cNvSpPr>
          <p:nvPr>
            <p:ph type="body" sz="quarter" idx="12" hasCustomPrompt="1"/>
          </p:nvPr>
        </p:nvSpPr>
        <p:spPr>
          <a:xfrm>
            <a:off x="1217494" y="5373084"/>
            <a:ext cx="6709010" cy="682682"/>
          </a:xfrm>
          <a:prstGeom prst="rect">
            <a:avLst/>
          </a:prstGeom>
        </p:spPr>
        <p:txBody>
          <a:bodyPr/>
          <a:lstStyle>
            <a:lvl1pPr marL="0" indent="0" algn="ctr">
              <a:buNone/>
              <a:defRPr sz="1800">
                <a:solidFill>
                  <a:srgbClr val="5A5B5C"/>
                </a:solidFill>
              </a:defRPr>
            </a:lvl1pPr>
          </a:lstStyle>
          <a:p>
            <a:pPr lvl="0"/>
            <a:r>
              <a:rPr lang="en-US" dirty="0"/>
              <a:t>Caption</a:t>
            </a:r>
          </a:p>
        </p:txBody>
      </p:sp>
    </p:spTree>
    <p:extLst>
      <p:ext uri="{BB962C8B-B14F-4D97-AF65-F5344CB8AC3E}">
        <p14:creationId xmlns:p14="http://schemas.microsoft.com/office/powerpoint/2010/main" val="2992798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Title Only 2">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sp>
        <p:nvSpPr>
          <p:cNvPr id="5" name="Text Placeholder 4">
            <a:extLst>
              <a:ext uri="{FF2B5EF4-FFF2-40B4-BE49-F238E27FC236}">
                <a16:creationId xmlns:a16="http://schemas.microsoft.com/office/drawing/2014/main" id="{F8992DD8-1507-B0AA-1092-BE4915289086}"/>
              </a:ext>
            </a:extLst>
          </p:cNvPr>
          <p:cNvSpPr>
            <a:spLocks noGrp="1"/>
          </p:cNvSpPr>
          <p:nvPr>
            <p:ph type="body" sz="quarter" idx="12" hasCustomPrompt="1"/>
          </p:nvPr>
        </p:nvSpPr>
        <p:spPr>
          <a:xfrm>
            <a:off x="1309456" y="5762568"/>
            <a:ext cx="6525087" cy="682682"/>
          </a:xfrm>
          <a:prstGeom prst="rect">
            <a:avLst/>
          </a:prstGeom>
        </p:spPr>
        <p:txBody>
          <a:bodyPr/>
          <a:lstStyle>
            <a:lvl1pPr marL="0" indent="0" algn="ctr">
              <a:buNone/>
              <a:defRPr sz="1800">
                <a:solidFill>
                  <a:srgbClr val="5A5B5C"/>
                </a:solidFill>
              </a:defRPr>
            </a:lvl1pPr>
          </a:lstStyle>
          <a:p>
            <a:pPr lvl="0"/>
            <a:r>
              <a:rPr lang="en-US" dirty="0"/>
              <a:t>Caption</a:t>
            </a:r>
          </a:p>
        </p:txBody>
      </p:sp>
      <p:sp>
        <p:nvSpPr>
          <p:cNvPr id="2" name="Rectangle 2">
            <a:extLst>
              <a:ext uri="{FF2B5EF4-FFF2-40B4-BE49-F238E27FC236}">
                <a16:creationId xmlns:a16="http://schemas.microsoft.com/office/drawing/2014/main" id="{CB12F4D0-AED6-C798-D057-EF3D75B3073D}"/>
              </a:ext>
            </a:extLst>
          </p:cNvPr>
          <p:cNvSpPr>
            <a:spLocks noGrp="1" noChangeArrowheads="1"/>
          </p:cNvSpPr>
          <p:nvPr>
            <p:ph type="ctrTitle"/>
          </p:nvPr>
        </p:nvSpPr>
        <p:spPr>
          <a:xfrm>
            <a:off x="0" y="0"/>
            <a:ext cx="9144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70144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Seal Only White 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2B89D1-19BA-2E49-9F60-4B9DF2488B93}"/>
              </a:ext>
            </a:extLst>
          </p:cNvPr>
          <p:cNvSpPr>
            <a:spLocks noChangeArrowheads="1"/>
          </p:cNvSpPr>
          <p:nvPr userDrawn="1"/>
        </p:nvSpPr>
        <p:spPr bwMode="auto">
          <a:xfrm>
            <a:off x="0" y="0"/>
            <a:ext cx="9144000" cy="6858000"/>
          </a:xfrm>
          <a:prstGeom prst="rect">
            <a:avLst/>
          </a:prstGeom>
          <a:solidFill>
            <a:schemeClr val="tx1"/>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Tree>
    <p:extLst>
      <p:ext uri="{BB962C8B-B14F-4D97-AF65-F5344CB8AC3E}">
        <p14:creationId xmlns:p14="http://schemas.microsoft.com/office/powerpoint/2010/main" val="4120861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Seal Only Blue 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D1E3A2-0E7C-4C4C-B45A-E31D4E47DFD4}"/>
              </a:ext>
            </a:extLst>
          </p:cNvPr>
          <p:cNvSpPr>
            <a:spLocks noChangeArrowheads="1"/>
          </p:cNvSpPr>
          <p:nvPr userDrawn="1"/>
        </p:nvSpPr>
        <p:spPr bwMode="auto">
          <a:xfrm>
            <a:off x="0" y="0"/>
            <a:ext cx="9144000" cy="6858000"/>
          </a:xfrm>
          <a:prstGeom prst="rect">
            <a:avLst/>
          </a:prstGeom>
          <a:solidFill>
            <a:srgbClr val="005288"/>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Tree>
    <p:extLst>
      <p:ext uri="{BB962C8B-B14F-4D97-AF65-F5344CB8AC3E}">
        <p14:creationId xmlns:p14="http://schemas.microsoft.com/office/powerpoint/2010/main" val="8708998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LP:WHI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18B637-E12C-8D47-AB38-12081E113E11}"/>
              </a:ext>
            </a:extLst>
          </p:cNvPr>
          <p:cNvSpPr>
            <a:spLocks noChangeArrowheads="1"/>
          </p:cNvSpPr>
          <p:nvPr userDrawn="1"/>
        </p:nvSpPr>
        <p:spPr bwMode="auto">
          <a:xfrm>
            <a:off x="0" y="0"/>
            <a:ext cx="9144000" cy="6858000"/>
          </a:xfrm>
          <a:prstGeom prst="rect">
            <a:avLst/>
          </a:prstGeom>
          <a:solidFill>
            <a:srgbClr val="005288"/>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3" name="TextBox 9">
            <a:extLst>
              <a:ext uri="{FF2B5EF4-FFF2-40B4-BE49-F238E27FC236}">
                <a16:creationId xmlns:a16="http://schemas.microsoft.com/office/drawing/2014/main" id="{4A35D8F2-BEF1-3447-B959-8ED530C0F3CB}"/>
              </a:ext>
            </a:extLst>
          </p:cNvPr>
          <p:cNvSpPr txBox="1">
            <a:spLocks noChangeArrowheads="1"/>
          </p:cNvSpPr>
          <p:nvPr userDrawn="1"/>
        </p:nvSpPr>
        <p:spPr bwMode="auto">
          <a:xfrm>
            <a:off x="7878763" y="174625"/>
            <a:ext cx="1100137"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5" name="Slide Number Placeholder 6">
            <a:extLst>
              <a:ext uri="{FF2B5EF4-FFF2-40B4-BE49-F238E27FC236}">
                <a16:creationId xmlns:a16="http://schemas.microsoft.com/office/drawing/2014/main" id="{5ADB71EB-6CE9-6942-B1E7-71A301AF6894}"/>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chemeClr val="tx1"/>
                </a:solidFill>
              </a:defRPr>
            </a:lvl1pPr>
          </a:lstStyle>
          <a:p>
            <a:pPr>
              <a:defRPr/>
            </a:pPr>
            <a:fld id="{90668A3F-60F6-4B1F-8B5B-F5CF7C6AC293}" type="slidenum">
              <a:rPr lang="en-US" altLang="en-US"/>
              <a:pPr>
                <a:defRPr/>
              </a:pPr>
              <a:t>‹#›</a:t>
            </a:fld>
            <a:endParaRPr lang="en-US" altLang="en-US" dirty="0"/>
          </a:p>
        </p:txBody>
      </p:sp>
    </p:spTree>
    <p:extLst>
      <p:ext uri="{BB962C8B-B14F-4D97-AF65-F5344CB8AC3E}">
        <p14:creationId xmlns:p14="http://schemas.microsoft.com/office/powerpoint/2010/main" val="3943645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sp>
        <p:nvSpPr>
          <p:cNvPr id="4" name="TextBox 3">
            <a:extLst>
              <a:ext uri="{FF2B5EF4-FFF2-40B4-BE49-F238E27FC236}">
                <a16:creationId xmlns:a16="http://schemas.microsoft.com/office/drawing/2014/main" id="{0608A6D8-D06A-4815-DD1A-F550A41414A9}"/>
              </a:ext>
            </a:extLst>
          </p:cNvPr>
          <p:cNvSpPr txBox="1"/>
          <p:nvPr userDrawn="1"/>
        </p:nvSpPr>
        <p:spPr>
          <a:xfrm>
            <a:off x="445930" y="1600200"/>
            <a:ext cx="8305800" cy="3785652"/>
          </a:xfrm>
          <a:prstGeom prst="rect">
            <a:avLst/>
          </a:prstGeom>
          <a:noFill/>
        </p:spPr>
        <p:txBody>
          <a:bodyPr wrap="square" rtlCol="0">
            <a:spAutoFit/>
          </a:bodyPr>
          <a:lstStyle/>
          <a:p>
            <a:pPr marL="0" indent="0">
              <a:buNone/>
            </a:pPr>
            <a:r>
              <a:rPr lang="en-US" sz="2400" dirty="0">
                <a:solidFill>
                  <a:srgbClr val="5A5B5C"/>
                </a:solidFill>
              </a:rPr>
              <a:t>The information that follows in this presentation is preliminary and is not fully validated or finalized. Assessors and editors are still in the process of analyzing this information and preparing findings.  It is presented in its rough draft state and may be significantly modified prior to the publication of the final report or an official out-brief.</a:t>
            </a:r>
          </a:p>
          <a:p>
            <a:pPr marL="0" indent="0">
              <a:buNone/>
            </a:pPr>
            <a:br>
              <a:rPr lang="en-US" sz="2400" dirty="0">
                <a:solidFill>
                  <a:srgbClr val="5A5B5C"/>
                </a:solidFill>
              </a:rPr>
            </a:br>
            <a:r>
              <a:rPr lang="en-US" sz="2400" dirty="0">
                <a:solidFill>
                  <a:srgbClr val="5A5B5C"/>
                </a:solidFill>
              </a:rPr>
              <a:t>This RVA is not an audit.  The services provided only demonstrate what actions an adversary could accomplish within the timeframe of the assessment.</a:t>
            </a:r>
          </a:p>
        </p:txBody>
      </p:sp>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9144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NOTICE</a:t>
            </a:r>
          </a:p>
        </p:txBody>
      </p:sp>
    </p:spTree>
    <p:extLst>
      <p:ext uri="{BB962C8B-B14F-4D97-AF65-F5344CB8AC3E}">
        <p14:creationId xmlns:p14="http://schemas.microsoft.com/office/powerpoint/2010/main" val="292804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sp>
        <p:nvSpPr>
          <p:cNvPr id="4" name="TextBox 3">
            <a:extLst>
              <a:ext uri="{FF2B5EF4-FFF2-40B4-BE49-F238E27FC236}">
                <a16:creationId xmlns:a16="http://schemas.microsoft.com/office/drawing/2014/main" id="{0608A6D8-D06A-4815-DD1A-F550A41414A9}"/>
              </a:ext>
            </a:extLst>
          </p:cNvPr>
          <p:cNvSpPr txBox="1"/>
          <p:nvPr userDrawn="1"/>
        </p:nvSpPr>
        <p:spPr>
          <a:xfrm>
            <a:off x="445930" y="1600200"/>
            <a:ext cx="8305800" cy="3739485"/>
          </a:xfrm>
          <a:prstGeom prst="rect">
            <a:avLst/>
          </a:prstGeom>
          <a:noFill/>
        </p:spPr>
        <p:txBody>
          <a:bodyPr wrap="square" rtlCol="0">
            <a:spAutoFit/>
          </a:bodyPr>
          <a:lstStyle/>
          <a:p>
            <a:pPr marL="237744" indent="-237744">
              <a:lnSpc>
                <a:spcPct val="100000"/>
              </a:lnSpc>
              <a:spcBef>
                <a:spcPts val="1800"/>
              </a:spcBef>
              <a:buClr>
                <a:srgbClr val="5A5B5C"/>
              </a:buClr>
              <a:buFont typeface="Wingdings" pitchFamily="2" charset="2"/>
              <a:buChar char="§"/>
            </a:pPr>
            <a:r>
              <a:rPr lang="en-US" sz="2400" dirty="0">
                <a:solidFill>
                  <a:srgbClr val="5A5B5C"/>
                </a:solidFill>
              </a:rPr>
              <a:t>Identify risks within the environment</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Identify specific external and internal attack vectors that can be used to compromise assets to demonstrate impact</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Determine extent of possible compromise utilizing existing vulnerabilities and misconfigurations</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Provide an actionable report and risk score that can be used to prioritize and measure mitigation efforts to improve overall security posture</a:t>
            </a:r>
          </a:p>
        </p:txBody>
      </p:sp>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9144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GOALS</a:t>
            </a:r>
          </a:p>
        </p:txBody>
      </p:sp>
    </p:spTree>
    <p:extLst>
      <p:ext uri="{BB962C8B-B14F-4D97-AF65-F5344CB8AC3E}">
        <p14:creationId xmlns:p14="http://schemas.microsoft.com/office/powerpoint/2010/main" val="2425016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Only">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62EA95-7922-DF41-8346-CEA87F24465A}"/>
              </a:ext>
            </a:extLst>
          </p:cNvPr>
          <p:cNvSpPr txBox="1">
            <a:spLocks noChangeArrowheads="1"/>
          </p:cNvSpPr>
          <p:nvPr userDrawn="1"/>
        </p:nvSpPr>
        <p:spPr bwMode="auto">
          <a:xfrm>
            <a:off x="7878763" y="174625"/>
            <a:ext cx="1100137"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graphicFrame>
        <p:nvGraphicFramePr>
          <p:cNvPr id="2" name="Table 1">
            <a:extLst>
              <a:ext uri="{FF2B5EF4-FFF2-40B4-BE49-F238E27FC236}">
                <a16:creationId xmlns:a16="http://schemas.microsoft.com/office/drawing/2014/main" id="{ED2F8E5C-A329-B106-7CBA-E3977B261EE1}"/>
              </a:ext>
            </a:extLst>
          </p:cNvPr>
          <p:cNvGraphicFramePr>
            <a:graphicFrameLocks noGrp="1"/>
          </p:cNvGraphicFramePr>
          <p:nvPr userDrawn="1">
            <p:extLst>
              <p:ext uri="{D42A27DB-BD31-4B8C-83A1-F6EECF244321}">
                <p14:modId xmlns:p14="http://schemas.microsoft.com/office/powerpoint/2010/main" val="3832016945"/>
              </p:ext>
            </p:extLst>
          </p:nvPr>
        </p:nvGraphicFramePr>
        <p:xfrm>
          <a:off x="590550" y="1371600"/>
          <a:ext cx="7962900" cy="4343420"/>
        </p:xfrm>
        <a:graphic>
          <a:graphicData uri="http://schemas.openxmlformats.org/drawingml/2006/table">
            <a:tbl>
              <a:tblPr firstRow="1" bandRow="1">
                <a:tableStyleId>{68D230F3-CF80-4859-8CE7-A43EE81993B5}</a:tableStyleId>
              </a:tblPr>
              <a:tblGrid>
                <a:gridCol w="1619250">
                  <a:extLst>
                    <a:ext uri="{9D8B030D-6E8A-4147-A177-3AD203B41FA5}">
                      <a16:colId xmlns:a16="http://schemas.microsoft.com/office/drawing/2014/main" val="4085640628"/>
                    </a:ext>
                  </a:extLst>
                </a:gridCol>
                <a:gridCol w="6343650">
                  <a:extLst>
                    <a:ext uri="{9D8B030D-6E8A-4147-A177-3AD203B41FA5}">
                      <a16:colId xmlns:a16="http://schemas.microsoft.com/office/drawing/2014/main" val="1765905179"/>
                    </a:ext>
                  </a:extLst>
                </a:gridCol>
              </a:tblGrid>
              <a:tr h="365760">
                <a:tc>
                  <a:txBody>
                    <a:bodyPr/>
                    <a:lstStyle/>
                    <a:p>
                      <a:pPr algn="ctr">
                        <a:spcBef>
                          <a:spcPts val="600"/>
                        </a:spcBef>
                        <a:spcAft>
                          <a:spcPts val="600"/>
                        </a:spcAft>
                      </a:pPr>
                      <a:r>
                        <a:rPr lang="en-US" sz="1600" dirty="0">
                          <a:solidFill>
                            <a:schemeClr val="tx1"/>
                          </a:solidFill>
                        </a:rPr>
                        <a:t>Severity</a:t>
                      </a:r>
                    </a:p>
                  </a:txBody>
                  <a:tcPr marT="45722" marB="45722" anchor="ctr">
                    <a:lnL>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288"/>
                    </a:solidFill>
                  </a:tcPr>
                </a:tc>
                <a:tc>
                  <a:txBody>
                    <a:bodyPr/>
                    <a:lstStyle/>
                    <a:p>
                      <a:pPr algn="ctr">
                        <a:spcBef>
                          <a:spcPts val="600"/>
                        </a:spcBef>
                        <a:spcAft>
                          <a:spcPts val="600"/>
                        </a:spcAft>
                      </a:pPr>
                      <a:r>
                        <a:rPr lang="en-US" sz="1600" dirty="0">
                          <a:solidFill>
                            <a:schemeClr val="tx1"/>
                          </a:solidFill>
                        </a:rPr>
                        <a:t>Description</a:t>
                      </a:r>
                    </a:p>
                  </a:txBody>
                  <a:tcPr marT="45722" marB="45722" anchor="ctr">
                    <a:lnL w="12700" cap="flat" cmpd="sng" algn="ctr">
                      <a:noFill/>
                      <a:prstDash val="solid"/>
                      <a:round/>
                      <a:headEnd type="none" w="med" len="med"/>
                      <a:tailEnd type="none" w="med" len="med"/>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288"/>
                    </a:solidFill>
                  </a:tcPr>
                </a:tc>
                <a:extLst>
                  <a:ext uri="{0D108BD9-81ED-4DB2-BD59-A6C34878D82A}">
                    <a16:rowId xmlns:a16="http://schemas.microsoft.com/office/drawing/2014/main" val="3602312981"/>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F7471"/>
                          </a:solidFill>
                          <a:effectLst/>
                          <a:latin typeface="Arial" panose="020B0604020202020204" pitchFamily="34" charset="0"/>
                          <a:ea typeface="Calibri" panose="020F0502020204030204" pitchFamily="34" charset="0"/>
                          <a:cs typeface="Arial" panose="020B0604020202020204" pitchFamily="34" charset="0"/>
                        </a:rPr>
                        <a:t>•</a:t>
                      </a:r>
                      <a:r>
                        <a:rPr lang="en-US" sz="1200" dirty="0">
                          <a:effectLst/>
                          <a:latin typeface="Arial" panose="020B0604020202020204" pitchFamily="34" charset="0"/>
                          <a:cs typeface="Arial" panose="020B0604020202020204" pitchFamily="34" charset="0"/>
                        </a:rPr>
                        <a:t> </a:t>
                      </a:r>
                      <a:r>
                        <a:rPr lang="en-US" sz="1200" b="1" dirty="0">
                          <a:solidFill>
                            <a:srgbClr val="5A5B5C"/>
                          </a:solidFill>
                        </a:rPr>
                        <a:t>Critical</a:t>
                      </a:r>
                    </a:p>
                  </a:txBody>
                  <a:tcPr marT="45722" marB="45722"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Critical findings pose an immediate and severe threat to the environment due to ease of exploitation and significant impact. In most cases, critical findings are reported immediately, and rapid mitigation should be considered.</a:t>
                      </a:r>
                    </a:p>
                  </a:txBody>
                  <a:tcPr marT="45722" marB="45722"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679511786"/>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CBF8F"/>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High</a:t>
                      </a:r>
                    </a:p>
                  </a:txBody>
                  <a:tcPr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High findings may be leveraged by an adversary to obtain full control over a targeted asset. This includes but is not limited to: easily exploitable vulnerabilities that lead to complete compromise of an application, system, or network; significant router/firewall/server misconfigurations; weak password configurations that lead to administrator account compromise; or any vulnerability that can be exploited using readily available tools leading to significant compromise of an asset.</a:t>
                      </a:r>
                    </a:p>
                  </a:txBody>
                  <a:tcPr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3519351864"/>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FDE59"/>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Medium</a:t>
                      </a:r>
                    </a:p>
                  </a:txBody>
                  <a:tcPr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Medium findings may be leveraged by an adversary to obtain some control over a targeted asset. This includes but is not limited to: unauthorized disclosure of sensitive customer or user account information; unauthorized read access to sensitive business information; weak anti-virus implementation/configurations; and lack of segmentation between untrusted and trusted networks.</a:t>
                      </a:r>
                    </a:p>
                  </a:txBody>
                  <a:tcPr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4038290115"/>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83E08E"/>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Low</a:t>
                      </a:r>
                    </a:p>
                  </a:txBody>
                  <a:tcPr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Low findings typically encompass items of interest that are not readily exploitable and/or do not result in compromise to confidentiality, integrity, or availability of assets. The raw data and scan reports provided by the CISA team should be reviewed for additional findings that may have been deemed low severity but were not included in this report based on the minor risk they present. Due to time constraints, the CISA team prioritizes higher risk findings and may not be able to validate lower severity findings.</a:t>
                      </a:r>
                    </a:p>
                  </a:txBody>
                  <a:tcPr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307315955"/>
                  </a:ext>
                </a:extLst>
              </a:tr>
              <a:tr h="307816">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50AFE3"/>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Informational</a:t>
                      </a:r>
                    </a:p>
                  </a:txBody>
                  <a:tcPr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Informational findings are potential weaknesses within the environment that cannot be readily exploited. These findings represent areas that should be investigated further, but do not require immediate action or mitigation.</a:t>
                      </a:r>
                    </a:p>
                  </a:txBody>
                  <a:tcPr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4241970554"/>
                  </a:ext>
                </a:extLst>
              </a:tr>
            </a:tbl>
          </a:graphicData>
        </a:graphic>
      </p:graphicFrame>
      <p:sp>
        <p:nvSpPr>
          <p:cNvPr id="4" name="Rectangle 3">
            <a:extLst>
              <a:ext uri="{FF2B5EF4-FFF2-40B4-BE49-F238E27FC236}">
                <a16:creationId xmlns:a16="http://schemas.microsoft.com/office/drawing/2014/main" id="{76DFD640-6A81-4013-E8B1-9806D50F2B3F}"/>
              </a:ext>
            </a:extLst>
          </p:cNvPr>
          <p:cNvSpPr/>
          <p:nvPr userDrawn="1"/>
        </p:nvSpPr>
        <p:spPr bwMode="auto">
          <a:xfrm>
            <a:off x="0" y="0"/>
            <a:ext cx="9144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SEVERITY RATING CRITERIA</a:t>
            </a:r>
          </a:p>
        </p:txBody>
      </p:sp>
    </p:spTree>
    <p:extLst>
      <p:ext uri="{BB962C8B-B14F-4D97-AF65-F5344CB8AC3E}">
        <p14:creationId xmlns:p14="http://schemas.microsoft.com/office/powerpoint/2010/main" val="97896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1D20D-E4ED-D543-81B3-A7E86306BAFF}"/>
              </a:ext>
            </a:extLst>
          </p:cNvPr>
          <p:cNvSpPr txBox="1">
            <a:spLocks noChangeArrowheads="1"/>
          </p:cNvSpPr>
          <p:nvPr userDrawn="1"/>
        </p:nvSpPr>
        <p:spPr bwMode="auto">
          <a:xfrm>
            <a:off x="7878763" y="174625"/>
            <a:ext cx="1100137"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
        <p:nvSpPr>
          <p:cNvPr id="6" name="Content Placeholder 2">
            <a:extLst>
              <a:ext uri="{FF2B5EF4-FFF2-40B4-BE49-F238E27FC236}">
                <a16:creationId xmlns:a16="http://schemas.microsoft.com/office/drawing/2014/main" id="{6905A54B-C589-C14D-8655-4E2FBB7F6DC4}"/>
              </a:ext>
            </a:extLst>
          </p:cNvPr>
          <p:cNvSpPr>
            <a:spLocks noGrp="1"/>
          </p:cNvSpPr>
          <p:nvPr>
            <p:ph idx="1"/>
          </p:nvPr>
        </p:nvSpPr>
        <p:spPr>
          <a:xfrm>
            <a:off x="419100" y="1600201"/>
            <a:ext cx="8321670" cy="3810000"/>
          </a:xfrm>
          <a:prstGeom prst="rect">
            <a:avLst/>
          </a:prstGeom>
        </p:spPr>
        <p:txBody>
          <a:bodyPr/>
          <a:lstStyle>
            <a:lvl1pPr>
              <a:buClr>
                <a:srgbClr val="000000"/>
              </a:buClr>
              <a:buSzPct val="60000"/>
              <a:defRPr sz="2400">
                <a:solidFill>
                  <a:srgbClr val="000000"/>
                </a:solidFill>
              </a:defRPr>
            </a:lvl1pPr>
            <a:lvl2pPr>
              <a:buClr>
                <a:srgbClr val="000000"/>
              </a:buClr>
              <a:buSzPct val="60000"/>
              <a:defRPr sz="2200">
                <a:solidFill>
                  <a:srgbClr val="000000"/>
                </a:solidFill>
              </a:defRPr>
            </a:lvl2pPr>
            <a:lvl3pPr>
              <a:buClr>
                <a:srgbClr val="000000"/>
              </a:buClr>
              <a:buSzPct val="60000"/>
              <a:defRPr sz="2000">
                <a:solidFill>
                  <a:srgbClr val="000000"/>
                </a:solidFill>
              </a:defRPr>
            </a:lvl3pPr>
            <a:lvl4pPr>
              <a:buClr>
                <a:srgbClr val="000000"/>
              </a:buClr>
              <a:buSzPct val="60000"/>
              <a:defRPr sz="1800">
                <a:solidFill>
                  <a:srgbClr val="000000"/>
                </a:solidFill>
              </a:defRPr>
            </a:lvl4pPr>
            <a:lvl5pPr>
              <a:buClr>
                <a:srgbClr val="000000"/>
              </a:buClr>
              <a:buSzPct val="60000"/>
              <a:defRPr sz="160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6">
            <a:extLst>
              <a:ext uri="{FF2B5EF4-FFF2-40B4-BE49-F238E27FC236}">
                <a16:creationId xmlns:a16="http://schemas.microsoft.com/office/drawing/2014/main" id="{0513A849-1D36-A14B-8FD1-EEE177665515}"/>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3EA8C02C-D895-4FD7-9968-BBB32117BAA6}" type="slidenum">
              <a:rPr lang="en-US" altLang="en-US" smtClean="0"/>
              <a:pPr>
                <a:defRPr/>
              </a:pPr>
              <a:t>‹#›</a:t>
            </a:fld>
            <a:endParaRPr lang="en-US" altLang="en-US" dirty="0"/>
          </a:p>
        </p:txBody>
      </p:sp>
    </p:spTree>
    <p:extLst>
      <p:ext uri="{BB962C8B-B14F-4D97-AF65-F5344CB8AC3E}">
        <p14:creationId xmlns:p14="http://schemas.microsoft.com/office/powerpoint/2010/main" val="353375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62EA95-7922-DF41-8346-CEA87F24465A}"/>
              </a:ext>
            </a:extLst>
          </p:cNvPr>
          <p:cNvSpPr txBox="1">
            <a:spLocks noChangeArrowheads="1"/>
          </p:cNvSpPr>
          <p:nvPr userDrawn="1"/>
        </p:nvSpPr>
        <p:spPr bwMode="auto">
          <a:xfrm>
            <a:off x="7878763" y="174625"/>
            <a:ext cx="1100137"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spTree>
    <p:extLst>
      <p:ext uri="{BB962C8B-B14F-4D97-AF65-F5344CB8AC3E}">
        <p14:creationId xmlns:p14="http://schemas.microsoft.com/office/powerpoint/2010/main" val="315177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noFill/>
        </p:spPr>
        <p:txBody>
          <a:bodyPr lIns="457200" tIns="274320" bIns="91440"/>
          <a:lstStyle>
            <a:lvl1pPr>
              <a:defRPr sz="3200" b="1">
                <a:solidFill>
                  <a:srgbClr val="005288"/>
                </a:solidFill>
              </a:defRPr>
            </a:lvl1pPr>
          </a:lstStyle>
          <a:p>
            <a:r>
              <a:rPr lang="en-US" dirty="0"/>
              <a:t>Click to edit Master title style</a:t>
            </a:r>
          </a:p>
        </p:txBody>
      </p:sp>
      <p:sp>
        <p:nvSpPr>
          <p:cNvPr id="6" name="Content Placeholder 2">
            <a:extLst>
              <a:ext uri="{FF2B5EF4-FFF2-40B4-BE49-F238E27FC236}">
                <a16:creationId xmlns:a16="http://schemas.microsoft.com/office/drawing/2014/main" id="{6905A54B-C589-C14D-8655-4E2FBB7F6DC4}"/>
              </a:ext>
            </a:extLst>
          </p:cNvPr>
          <p:cNvSpPr>
            <a:spLocks noGrp="1"/>
          </p:cNvSpPr>
          <p:nvPr>
            <p:ph idx="1"/>
          </p:nvPr>
        </p:nvSpPr>
        <p:spPr>
          <a:xfrm>
            <a:off x="419100" y="1600201"/>
            <a:ext cx="8321670" cy="3810000"/>
          </a:xfrm>
          <a:prstGeom prst="rect">
            <a:avLst/>
          </a:prstGeom>
        </p:spPr>
        <p:txBody>
          <a:bodyPr/>
          <a:lstStyle>
            <a:lvl1pPr>
              <a:buClr>
                <a:srgbClr val="000000"/>
              </a:buClr>
              <a:buSzPct val="60000"/>
              <a:defRPr sz="2400">
                <a:solidFill>
                  <a:srgbClr val="000000"/>
                </a:solidFill>
              </a:defRPr>
            </a:lvl1pPr>
            <a:lvl2pPr>
              <a:buClr>
                <a:srgbClr val="000000"/>
              </a:buClr>
              <a:buSzPct val="60000"/>
              <a:defRPr sz="2200">
                <a:solidFill>
                  <a:srgbClr val="000000"/>
                </a:solidFill>
              </a:defRPr>
            </a:lvl2pPr>
            <a:lvl3pPr>
              <a:buClr>
                <a:srgbClr val="000000"/>
              </a:buClr>
              <a:buSzPct val="60000"/>
              <a:defRPr sz="2000">
                <a:solidFill>
                  <a:srgbClr val="000000"/>
                </a:solidFill>
              </a:defRPr>
            </a:lvl3pPr>
            <a:lvl4pPr>
              <a:buClr>
                <a:srgbClr val="000000"/>
              </a:buClr>
              <a:buSzPct val="60000"/>
              <a:defRPr sz="1800">
                <a:solidFill>
                  <a:srgbClr val="000000"/>
                </a:solidFill>
              </a:defRPr>
            </a:lvl4pPr>
            <a:lvl5pPr>
              <a:buClr>
                <a:srgbClr val="000000"/>
              </a:buClr>
              <a:buSzPct val="60000"/>
              <a:defRPr sz="160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6">
            <a:extLst>
              <a:ext uri="{FF2B5EF4-FFF2-40B4-BE49-F238E27FC236}">
                <a16:creationId xmlns:a16="http://schemas.microsoft.com/office/drawing/2014/main" id="{8F56DE63-7869-8945-BFF4-D68EAB160493}"/>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81FAD12D-CBBD-486F-B028-1298A16E6158}" type="slidenum">
              <a:rPr lang="en-US" altLang="en-US" smtClean="0"/>
              <a:pPr>
                <a:defRPr/>
              </a:pPr>
              <a:t>‹#›</a:t>
            </a:fld>
            <a:endParaRPr lang="en-US" altLang="en-US" dirty="0"/>
          </a:p>
        </p:txBody>
      </p:sp>
    </p:spTree>
    <p:extLst>
      <p:ext uri="{BB962C8B-B14F-4D97-AF65-F5344CB8AC3E}">
        <p14:creationId xmlns:p14="http://schemas.microsoft.com/office/powerpoint/2010/main" val="2005087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spTree>
    <p:extLst>
      <p:ext uri="{BB962C8B-B14F-4D97-AF65-F5344CB8AC3E}">
        <p14:creationId xmlns:p14="http://schemas.microsoft.com/office/powerpoint/2010/main" val="4127473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sp>
        <p:nvSpPr>
          <p:cNvPr id="11" name="TextBox 10">
            <a:extLst>
              <a:ext uri="{FF2B5EF4-FFF2-40B4-BE49-F238E27FC236}">
                <a16:creationId xmlns:a16="http://schemas.microsoft.com/office/drawing/2014/main" id="{329DB4EB-C17C-BF4C-831E-4DA136A5338C}"/>
              </a:ext>
            </a:extLst>
          </p:cNvPr>
          <p:cNvSpPr txBox="1"/>
          <p:nvPr userDrawn="1"/>
        </p:nvSpPr>
        <p:spPr>
          <a:xfrm>
            <a:off x="533400" y="6040438"/>
            <a:ext cx="2514600" cy="246221"/>
          </a:xfrm>
          <a:prstGeom prst="rect">
            <a:avLst/>
          </a:prstGeom>
          <a:noFill/>
        </p:spPr>
        <p:txBody>
          <a:bodyPr>
            <a:spAutoFit/>
          </a:bodyPr>
          <a:lstStyle/>
          <a:p>
            <a:pPr>
              <a:defRPr/>
            </a:pPr>
            <a:r>
              <a:rPr lang="en-US" sz="1000" spc="300" dirty="0">
                <a:solidFill>
                  <a:srgbClr val="C0C2C4"/>
                </a:solidFill>
              </a:rPr>
              <a:t>THE SECURITY TEAM</a:t>
            </a:r>
          </a:p>
        </p:txBody>
      </p:sp>
    </p:spTree>
    <p:extLst>
      <p:ext uri="{BB962C8B-B14F-4D97-AF65-F5344CB8AC3E}">
        <p14:creationId xmlns:p14="http://schemas.microsoft.com/office/powerpoint/2010/main" val="2506902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3979331"/>
      </p:ext>
    </p:extLst>
  </p:cSld>
  <p:clrMap bg1="dk2" tx1="lt1" bg2="dk1" tx2="lt2" accent1="accent1" accent2="accent2" accent3="accent3" accent4="accent4" accent5="accent5" accent6="accent6" hlink="hlink" folHlink="folHlink"/>
  <p:sldLayoutIdLst>
    <p:sldLayoutId id="2147483650" r:id="rId1"/>
    <p:sldLayoutId id="2147483652" r:id="rId2"/>
    <p:sldLayoutId id="2147483665" r:id="rId3"/>
    <p:sldLayoutId id="2147483663" r:id="rId4"/>
    <p:sldLayoutId id="2147483651" r:id="rId5"/>
    <p:sldLayoutId id="2147483660" r:id="rId6"/>
    <p:sldLayoutId id="2147483653" r:id="rId7"/>
    <p:sldLayoutId id="2147483654" r:id="rId8"/>
    <p:sldLayoutId id="2147483655" r:id="rId9"/>
    <p:sldLayoutId id="2147483656" r:id="rId10"/>
    <p:sldLayoutId id="2147483661" r:id="rId11"/>
    <p:sldLayoutId id="2147483662" r:id="rId12"/>
    <p:sldLayoutId id="2147483664" r:id="rId13"/>
    <p:sldLayoutId id="2147483666" r:id="rId14"/>
    <p:sldLayoutId id="2147483667" r:id="rId15"/>
    <p:sldLayoutId id="2147483668" r:id="rId16"/>
    <p:sldLayoutId id="2147483657" r:id="rId17"/>
    <p:sldLayoutId id="2147483658" r:id="rId18"/>
    <p:sldLayoutId id="2147483659" r:id="rId19"/>
  </p:sldLayoutIdLst>
  <p:hf hdr="0" ftr="0" dt="0"/>
  <p:txStyles>
    <p:titleStyle>
      <a:lvl1pPr algn="l" rtl="0" eaLnBrk="0" fontAlgn="base" hangingPunct="0">
        <a:spcBef>
          <a:spcPct val="0"/>
        </a:spcBef>
        <a:spcAft>
          <a:spcPct val="0"/>
        </a:spcAft>
        <a:defRPr sz="4200">
          <a:solidFill>
            <a:srgbClr val="005288"/>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5pPr>
      <a:lvl6pPr marL="457200" algn="l" rtl="0" eaLnBrk="0" fontAlgn="base" hangingPunct="0">
        <a:spcBef>
          <a:spcPct val="0"/>
        </a:spcBef>
        <a:spcAft>
          <a:spcPct val="0"/>
        </a:spcAft>
        <a:defRPr sz="4200">
          <a:solidFill>
            <a:srgbClr val="000063"/>
          </a:solidFill>
          <a:latin typeface="Times New Roman" pitchFamily="18" charset="0"/>
        </a:defRPr>
      </a:lvl6pPr>
      <a:lvl7pPr marL="914400" algn="l" rtl="0" eaLnBrk="0" fontAlgn="base" hangingPunct="0">
        <a:spcBef>
          <a:spcPct val="0"/>
        </a:spcBef>
        <a:spcAft>
          <a:spcPct val="0"/>
        </a:spcAft>
        <a:defRPr sz="4200">
          <a:solidFill>
            <a:srgbClr val="000063"/>
          </a:solidFill>
          <a:latin typeface="Times New Roman" pitchFamily="18" charset="0"/>
        </a:defRPr>
      </a:lvl7pPr>
      <a:lvl8pPr marL="1371600" algn="l" rtl="0" eaLnBrk="0" fontAlgn="base" hangingPunct="0">
        <a:spcBef>
          <a:spcPct val="0"/>
        </a:spcBef>
        <a:spcAft>
          <a:spcPct val="0"/>
        </a:spcAft>
        <a:defRPr sz="4200">
          <a:solidFill>
            <a:srgbClr val="000063"/>
          </a:solidFill>
          <a:latin typeface="Times New Roman" pitchFamily="18" charset="0"/>
        </a:defRPr>
      </a:lvl8pPr>
      <a:lvl9pPr marL="1828800" algn="l" rtl="0" eaLnBrk="0" fontAlgn="base" hangingPunct="0">
        <a:spcBef>
          <a:spcPct val="0"/>
        </a:spcBef>
        <a:spcAft>
          <a:spcPct val="0"/>
        </a:spcAft>
        <a:defRPr sz="4200">
          <a:solidFill>
            <a:srgbClr val="000063"/>
          </a:solidFill>
          <a:latin typeface="Times New Roman" pitchFamily="18" charset="0"/>
        </a:defRPr>
      </a:lvl9pPr>
    </p:titleStyle>
    <p:body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DHS_Template_White">
  <a:themeElements>
    <a:clrScheme name="Custom 2">
      <a:dk1>
        <a:srgbClr val="70BC1F"/>
      </a:dk1>
      <a:lt1>
        <a:srgbClr val="FFFFFF"/>
      </a:lt1>
      <a:dk2>
        <a:srgbClr val="000063"/>
      </a:dk2>
      <a:lt2>
        <a:srgbClr val="FF0000"/>
      </a:lt2>
      <a:accent1>
        <a:srgbClr val="FFDB00"/>
      </a:accent1>
      <a:accent2>
        <a:srgbClr val="0062C8"/>
      </a:accent2>
      <a:accent3>
        <a:srgbClr val="AAAAB7"/>
      </a:accent3>
      <a:accent4>
        <a:srgbClr val="DADADA"/>
      </a:accent4>
      <a:accent5>
        <a:srgbClr val="FFEAAA"/>
      </a:accent5>
      <a:accent6>
        <a:srgbClr val="0058B5"/>
      </a:accent6>
      <a:hlink>
        <a:srgbClr val="0E78AE"/>
      </a:hlink>
      <a:folHlink>
        <a:srgbClr val="990099"/>
      </a:folHlink>
    </a:clrScheme>
    <a:fontScheme name="DHS_Template_Whi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dirty="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HS_Template_White 1">
        <a:dk1>
          <a:srgbClr val="595959"/>
        </a:dk1>
        <a:lt1>
          <a:srgbClr val="F8D167"/>
        </a:lt1>
        <a:dk2>
          <a:srgbClr val="BF5FA7"/>
        </a:dk2>
        <a:lt2>
          <a:srgbClr val="92C9DD"/>
        </a:lt2>
        <a:accent1>
          <a:srgbClr val="9ED47C"/>
        </a:accent1>
        <a:accent2>
          <a:srgbClr val="F3728D"/>
        </a:accent2>
        <a:accent3>
          <a:srgbClr val="FBE5B8"/>
        </a:accent3>
        <a:accent4>
          <a:srgbClr val="4B4B4B"/>
        </a:accent4>
        <a:accent5>
          <a:srgbClr val="CCE6BF"/>
        </a:accent5>
        <a:accent6>
          <a:srgbClr val="DC677F"/>
        </a:accent6>
        <a:hlink>
          <a:srgbClr val="6E91BA"/>
        </a:hlink>
        <a:folHlink>
          <a:srgbClr val="BDBFD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1336</TotalTime>
  <Words>0</Words>
  <Application>Microsoft Office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Arial</vt:lpstr>
      <vt:lpstr>Times New Roman</vt:lpstr>
      <vt:lpstr>Wingdings</vt:lpstr>
      <vt:lpstr>DHS_Template_White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Miller, Karen</dc:creator>
  <cp:lastModifiedBy>Mike Hamilton</cp:lastModifiedBy>
  <cp:revision>35</cp:revision>
  <dcterms:created xsi:type="dcterms:W3CDTF">2023-04-05T18:31:20Z</dcterms:created>
  <dcterms:modified xsi:type="dcterms:W3CDTF">2024-02-26T19:45:21Z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2eef23d-2e95-4428-9a3c-2526d95b164a_Enabled">
    <vt:lpwstr>true</vt:lpwstr>
  </property>
  <property fmtid="{D5CDD505-2E9C-101B-9397-08002B2CF9AE}" pid="3" name="MSIP_Label_a2eef23d-2e95-4428-9a3c-2526d95b164a_SetDate">
    <vt:lpwstr>2023-04-05T18:47:38Z</vt:lpwstr>
  </property>
  <property fmtid="{D5CDD505-2E9C-101B-9397-08002B2CF9AE}" pid="4" name="MSIP_Label_a2eef23d-2e95-4428-9a3c-2526d95b164a_Method">
    <vt:lpwstr>Standard</vt:lpwstr>
  </property>
  <property fmtid="{D5CDD505-2E9C-101B-9397-08002B2CF9AE}" pid="5" name="MSIP_Label_a2eef23d-2e95-4428-9a3c-2526d95b164a_Name">
    <vt:lpwstr>For Official Use Only (FOUO)</vt:lpwstr>
  </property>
  <property fmtid="{D5CDD505-2E9C-101B-9397-08002B2CF9AE}" pid="6" name="MSIP_Label_a2eef23d-2e95-4428-9a3c-2526d95b164a_SiteId">
    <vt:lpwstr>3ccde76c-946d-4a12-bb7a-fc9d0842354a</vt:lpwstr>
  </property>
  <property fmtid="{D5CDD505-2E9C-101B-9397-08002B2CF9AE}" pid="7" name="MSIP_Label_a2eef23d-2e95-4428-9a3c-2526d95b164a_ActionId">
    <vt:lpwstr>fcfb1ad8-3f0d-40c9-ab06-de7e8600b5d5</vt:lpwstr>
  </property>
  <property fmtid="{D5CDD505-2E9C-101B-9397-08002B2CF9AE}" pid="8" name="MSIP_Label_a2eef23d-2e95-4428-9a3c-2526d95b164a_ContentBits">
    <vt:lpwstr>0</vt:lpwstr>
  </property>
</Properties>
</file>