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18"/>
  </p:normalViewPr>
  <p:slideViewPr>
    <p:cSldViewPr snapToGrid="0" snapToObjects="1">
      <p:cViewPr varScale="1">
        <p:scale>
          <a:sx n="156" d="100"/>
          <a:sy n="156" d="100"/>
        </p:scale>
        <p:origin x="264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3411C-504C-A043-AB94-B5E6FDB9A734}" type="datetimeFigureOut">
              <a:rPr lang="en-US" smtClean="0"/>
              <a:t>7/27/25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E8F20-A7B2-7E44-8A34-C457D6FC3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2E8F20-A7B2-7E44-8A34-C457D6FC39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3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7/27/25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C5DAC-1A13-D34F-9418-D6257772B49C}" type="datetimeFigureOut">
              <a:rPr lang="en-US"/>
              <a:pPr>
                <a:defRPr/>
              </a:pPr>
              <a:t>7/27/25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9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0D93-568E-6D41-8E6D-0963A71A503C}" type="datetimeFigureOut">
              <a:rPr lang="en-US"/>
              <a:pPr>
                <a:defRPr/>
              </a:pPr>
              <a:t>7/27/25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7/27/25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35563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F39-3D09-F149-B1A1-DC2A7DB4A435}" type="datetimeFigureOut">
              <a:rPr lang="en-US"/>
              <a:pPr>
                <a:defRPr/>
              </a:pPr>
              <a:t>7/27/25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7/27/25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50504"/>
            <a:ext cx="8229600" cy="8012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7/27/25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7/27/25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70F-F7E3-1F40-B6F3-59FE945D5A70}" type="datetimeFigureOut">
              <a:rPr lang="en-US"/>
              <a:pPr>
                <a:defRPr/>
              </a:pPr>
              <a:t>7/27/25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E9B0-C3DF-544F-BB14-A487ECCC7F43}" type="datetimeFigureOut">
              <a:rPr lang="en-US"/>
              <a:pPr>
                <a:defRPr/>
              </a:pPr>
              <a:t>7/27/25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B1CF-5E0C-5D41-A3E2-D78942339385}" type="datetimeFigureOut">
              <a:rPr lang="en-US"/>
              <a:pPr>
                <a:defRPr/>
              </a:pPr>
              <a:t>7/27/25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7/27/25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52194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Polymer Classification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</a:rPr>
              <a:t>EM/ISE 538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</a:rPr>
              <a:t>Mike Keating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38B23-386D-3993-A3BD-42EB0115D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0906"/>
            <a:ext cx="8229600" cy="801290"/>
          </a:xfrm>
        </p:spPr>
        <p:txBody>
          <a:bodyPr wrap="square" anchor="ctr">
            <a:normAutofit/>
          </a:bodyPr>
          <a:lstStyle/>
          <a:p>
            <a:pPr algn="l"/>
            <a:r>
              <a:rPr lang="en-US" dirty="0"/>
              <a:t>Background</a:t>
            </a:r>
          </a:p>
        </p:txBody>
      </p:sp>
      <p:sp>
        <p:nvSpPr>
          <p:cNvPr id="1031" name="Content Placeholder 2">
            <a:extLst>
              <a:ext uri="{FF2B5EF4-FFF2-40B4-BE49-F238E27FC236}">
                <a16:creationId xmlns:a16="http://schemas.microsoft.com/office/drawing/2014/main" id="{53E3BE6A-CA52-CDB3-CEB2-94604EE1F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58397"/>
            <a:ext cx="4040188" cy="2963466"/>
          </a:xfrm>
        </p:spPr>
        <p:txBody>
          <a:bodyPr/>
          <a:lstStyle/>
          <a:p>
            <a:r>
              <a:rPr lang="en-US" sz="1800" dirty="0"/>
              <a:t>Classification is important for material selection.</a:t>
            </a:r>
          </a:p>
          <a:p>
            <a:r>
              <a:rPr lang="en-US" sz="1800" dirty="0"/>
              <a:t>Materials can be organized into many broad classes including:</a:t>
            </a:r>
          </a:p>
          <a:p>
            <a:pPr lvl="1"/>
            <a:r>
              <a:rPr lang="en-US" sz="1400" dirty="0"/>
              <a:t>Metals</a:t>
            </a:r>
          </a:p>
          <a:p>
            <a:pPr lvl="1"/>
            <a:r>
              <a:rPr lang="en-US" sz="1400" dirty="0"/>
              <a:t>Ceramics</a:t>
            </a:r>
          </a:p>
          <a:p>
            <a:pPr lvl="1"/>
            <a:r>
              <a:rPr lang="en-US" sz="1400" b="1" dirty="0"/>
              <a:t>Polymers</a:t>
            </a:r>
          </a:p>
          <a:p>
            <a:r>
              <a:rPr lang="en-US" sz="1800" dirty="0"/>
              <a:t>Polymers are further organized into their subclasses (PP, PET, </a:t>
            </a:r>
            <a:r>
              <a:rPr lang="en-US" sz="1800" dirty="0" err="1"/>
              <a:t>etc</a:t>
            </a:r>
            <a:r>
              <a:rPr lang="en-US" sz="1800" dirty="0"/>
              <a:t>)</a:t>
            </a:r>
          </a:p>
          <a:p>
            <a:pPr marL="457200" lvl="1" indent="0">
              <a:buNone/>
            </a:pPr>
            <a:endParaRPr lang="en-US" sz="1400" dirty="0"/>
          </a:p>
        </p:txBody>
      </p:sp>
      <p:pic>
        <p:nvPicPr>
          <p:cNvPr id="1026" name="Picture 2" descr="A screen shot of a graph&#10;&#10;AI-generated content may be incorrect.">
            <a:extLst>
              <a:ext uri="{FF2B5EF4-FFF2-40B4-BE49-F238E27FC236}">
                <a16:creationId xmlns:a16="http://schemas.microsoft.com/office/drawing/2014/main" id="{5D2A3DF1-F126-718C-9C29-BAB1A5A13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5028" y="1706337"/>
            <a:ext cx="4274979" cy="2667586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41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83F40-FA05-E52A-231F-E3CBA42E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Polymer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CAE81-E1CC-79D9-288D-80D66B48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8058150" cy="2963466"/>
          </a:xfrm>
        </p:spPr>
        <p:txBody>
          <a:bodyPr/>
          <a:lstStyle/>
          <a:p>
            <a:r>
              <a:rPr lang="en-US" dirty="0"/>
              <a:t>Broad: Plastics, Elastomers, Thermosets</a:t>
            </a:r>
          </a:p>
          <a:p>
            <a:r>
              <a:rPr lang="en-US" dirty="0"/>
              <a:t>Polymer Subclass</a:t>
            </a:r>
          </a:p>
          <a:p>
            <a:pPr lvl="1"/>
            <a:r>
              <a:rPr lang="en-US" dirty="0"/>
              <a:t>Generally based on polymer composition</a:t>
            </a:r>
          </a:p>
          <a:p>
            <a:pPr lvl="1"/>
            <a:r>
              <a:rPr lang="en-US" dirty="0"/>
              <a:t>High Strength: PEEK,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6445-D0C9-D4B0-9D03-10FDB259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5226F-3D2E-829A-D324-B958F4B66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197" y="1451794"/>
            <a:ext cx="7633610" cy="2963466"/>
          </a:xfrm>
        </p:spPr>
        <p:txBody>
          <a:bodyPr/>
          <a:lstStyle/>
          <a:p>
            <a:r>
              <a:rPr lang="en-US" dirty="0"/>
              <a:t>Create a ML model that is able to predict polymer class based on mechanical data.</a:t>
            </a:r>
          </a:p>
          <a:p>
            <a:r>
              <a:rPr lang="en-US" dirty="0"/>
              <a:t>Model will be trained to predict on a small subset of polymer classes, with a target of at least 5 unique classes.</a:t>
            </a:r>
          </a:p>
          <a:p>
            <a:r>
              <a:rPr lang="en-US" dirty="0"/>
              <a:t>Achieve at least 80% classification accuracy</a:t>
            </a:r>
          </a:p>
        </p:txBody>
      </p:sp>
    </p:spTree>
    <p:extLst>
      <p:ext uri="{BB962C8B-B14F-4D97-AF65-F5344CB8AC3E}">
        <p14:creationId xmlns:p14="http://schemas.microsoft.com/office/powerpoint/2010/main" val="1024325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15BD-992E-C9A9-41CE-9C033FE1B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7" y="327595"/>
            <a:ext cx="8229600" cy="801290"/>
          </a:xfrm>
        </p:spPr>
        <p:txBody>
          <a:bodyPr/>
          <a:lstStyle/>
          <a:p>
            <a:pPr algn="l"/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068AD-F9E3-586B-21D9-50D3CFDF5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197" y="1128885"/>
            <a:ext cx="7519307" cy="2963466"/>
          </a:xfrm>
        </p:spPr>
        <p:txBody>
          <a:bodyPr/>
          <a:lstStyle/>
          <a:p>
            <a:r>
              <a:rPr lang="en-US" sz="1400" dirty="0"/>
              <a:t>UL Prospector</a:t>
            </a:r>
          </a:p>
          <a:p>
            <a:pPr lvl="1"/>
            <a:r>
              <a:rPr lang="en-US" sz="1400" dirty="0"/>
              <a:t>Database containing technical data of over 100,000 polymeric materials.</a:t>
            </a:r>
          </a:p>
          <a:p>
            <a:pPr lvl="1"/>
            <a:r>
              <a:rPr lang="en-US" sz="1400" dirty="0"/>
              <a:t>Data is primarily provided by the material supplier.</a:t>
            </a:r>
          </a:p>
          <a:p>
            <a:pPr lvl="1"/>
            <a:r>
              <a:rPr lang="en-US" sz="1400" dirty="0"/>
              <a:t>Access is free with registration.</a:t>
            </a:r>
          </a:p>
          <a:p>
            <a:pPr lvl="1"/>
            <a:endParaRPr lang="en-US" sz="1400" dirty="0"/>
          </a:p>
        </p:txBody>
      </p:sp>
      <p:pic>
        <p:nvPicPr>
          <p:cNvPr id="6" name="Picture 5" descr="A close-up of a card&#10;&#10;AI-generated content may be incorrect.">
            <a:extLst>
              <a:ext uri="{FF2B5EF4-FFF2-40B4-BE49-F238E27FC236}">
                <a16:creationId xmlns:a16="http://schemas.microsoft.com/office/drawing/2014/main" id="{B85E6134-B412-20A9-B76C-7A8FA4ADB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629" y="2453645"/>
            <a:ext cx="7000877" cy="243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15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31DB1-1F7D-770E-DD5B-AFEC3A674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5085"/>
            <a:ext cx="8229600" cy="801290"/>
          </a:xfrm>
        </p:spPr>
        <p:txBody>
          <a:bodyPr wrap="square" anchor="ctr">
            <a:normAutofit/>
          </a:bodyPr>
          <a:lstStyle/>
          <a:p>
            <a:pPr algn="l"/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F1410-2FC5-559F-3CB6-FE7D0EDE5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76377"/>
            <a:ext cx="4038600" cy="3118247"/>
          </a:xfrm>
        </p:spPr>
        <p:txBody>
          <a:bodyPr wrap="square" anchor="t">
            <a:normAutofit/>
          </a:bodyPr>
          <a:lstStyle/>
          <a:p>
            <a:r>
              <a:rPr lang="en-US" sz="1400" dirty="0"/>
              <a:t>Database was queried with a handful of polymer symbols (PP, ABS, </a:t>
            </a:r>
            <a:r>
              <a:rPr lang="en-US" sz="1400" dirty="0" err="1"/>
              <a:t>etc</a:t>
            </a:r>
            <a:r>
              <a:rPr lang="en-US" sz="1400" dirty="0"/>
              <a:t>) and a .csv file was generated for each</a:t>
            </a:r>
          </a:p>
          <a:p>
            <a:r>
              <a:rPr lang="en-US" sz="1400" dirty="0"/>
              <a:t>Raw data included blends, alloys, and composites and required extensive cleaning.</a:t>
            </a:r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93E934D-6ED7-F1F9-9CF2-BEECEB5C2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2" y="1476375"/>
            <a:ext cx="4358675" cy="2735068"/>
          </a:xfrm>
          <a:prstGeom prst="rect">
            <a:avLst/>
          </a:prstGeom>
          <a:noFill/>
        </p:spPr>
      </p:pic>
      <p:pic>
        <p:nvPicPr>
          <p:cNvPr id="8" name="Picture 7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7257E293-8420-376D-BDAF-DFB0D6021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938931"/>
            <a:ext cx="3695700" cy="191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01A7A-BC43-8FBB-8B63-BD8CCCA09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BBD71-5683-0D8A-BB94-FCF51669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5085"/>
            <a:ext cx="8229600" cy="801290"/>
          </a:xfrm>
        </p:spPr>
        <p:txBody>
          <a:bodyPr wrap="square" anchor="ctr">
            <a:normAutofit/>
          </a:bodyPr>
          <a:lstStyle/>
          <a:p>
            <a:pPr algn="l"/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2C80A-9991-C8CC-3B52-29CB1CF34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76377"/>
            <a:ext cx="4038600" cy="3118247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Many entries missing one or more feature values.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Large potential for class imbalance if simply discarding </a:t>
            </a:r>
            <a:r>
              <a:rPr lang="en-US" sz="1400" dirty="0" err="1"/>
              <a:t>NaN</a:t>
            </a:r>
            <a:r>
              <a:rPr lang="en-US" sz="1400" dirty="0"/>
              <a:t> values.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Subsets with complete feature data were created from several hand selected polymer classes.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Only features with sufficient available data were selected.</a:t>
            </a: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32EA1DB-F370-43E5-73FB-8AE2D7B51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784342"/>
            <a:ext cx="4487165" cy="2075312"/>
          </a:xfrm>
          <a:prstGeom prst="rect">
            <a:avLst/>
          </a:prstGeom>
          <a:noFill/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DF8DE0-F6A0-D1D7-E72D-37472E841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999" y="3624436"/>
            <a:ext cx="3827236" cy="12873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8532AF-B179-4F37-E7F7-584C14444E62}"/>
              </a:ext>
            </a:extLst>
          </p:cNvPr>
          <p:cNvSpPr txBox="1"/>
          <p:nvPr/>
        </p:nvSpPr>
        <p:spPr>
          <a:xfrm>
            <a:off x="4854793" y="3255104"/>
            <a:ext cx="376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Dataset Response and Features</a:t>
            </a:r>
          </a:p>
        </p:txBody>
      </p:sp>
    </p:spTree>
    <p:extLst>
      <p:ext uri="{BB962C8B-B14F-4D97-AF65-F5344CB8AC3E}">
        <p14:creationId xmlns:p14="http://schemas.microsoft.com/office/powerpoint/2010/main" val="97304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C62A-267A-11D1-B4A2-15EF516B6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Model Results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5622-2E6C-DA3A-860F-43DC46284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476377"/>
            <a:ext cx="8417379" cy="311824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A screenshot of a graph&#10;&#10;AI-generated content may be incorrect.">
            <a:extLst>
              <a:ext uri="{FF2B5EF4-FFF2-40B4-BE49-F238E27FC236}">
                <a16:creationId xmlns:a16="http://schemas.microsoft.com/office/drawing/2014/main" id="{0E9A98D3-DA9D-111C-E86A-27D7DCA3F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85433"/>
            <a:ext cx="7772400" cy="230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25742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NCStateU-horizontal-left-logo</Template>
  <TotalTime>582</TotalTime>
  <Words>239</Words>
  <Application>Microsoft Macintosh PowerPoint</Application>
  <PresentationFormat>On-screen Show (16:9)</PresentationFormat>
  <Paragraphs>35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Calibri</vt:lpstr>
      <vt:lpstr>NCStateU-horizontal-left-logo</vt:lpstr>
      <vt:lpstr>Polymer Classification Using Machine Learning</vt:lpstr>
      <vt:lpstr>Background</vt:lpstr>
      <vt:lpstr>Polymer Classification</vt:lpstr>
      <vt:lpstr>Goals</vt:lpstr>
      <vt:lpstr>Data Source</vt:lpstr>
      <vt:lpstr>Data Preparation</vt:lpstr>
      <vt:lpstr>Data Preparation</vt:lpstr>
      <vt:lpstr>Model Results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 Keating</dc:creator>
  <cp:lastModifiedBy>Mike Keating</cp:lastModifiedBy>
  <cp:revision>12</cp:revision>
  <dcterms:created xsi:type="dcterms:W3CDTF">2025-07-27T16:03:25Z</dcterms:created>
  <dcterms:modified xsi:type="dcterms:W3CDTF">2025-07-28T01:45:38Z</dcterms:modified>
</cp:coreProperties>
</file>