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lang="en-CA"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lang="en-CA"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lang="en-CA"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lang="en-CA"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CA" sz="4400" spc="-1" strike="noStrike">
                <a:solidFill>
                  <a:srgbClr val="000000"/>
                </a:solidFill>
                <a:uFill>
                  <a:solidFill>
                    <a:srgbClr val="ffffff"/>
                  </a:solidFill>
                </a:uFill>
                <a:latin typeface="Arial"/>
              </a:rPr>
              <a:t>Click to edit the title text format</a:t>
            </a:r>
            <a:endParaRPr lang="en-CA"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Click to edit the outline text format</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Second Outline Level</a:t>
            </a:r>
            <a:endParaRPr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Third Outline Level</a:t>
            </a:r>
            <a:endParaRPr lang="en-CA"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CA" sz="2000" spc="-1" strike="noStrike">
                <a:solidFill>
                  <a:srgbClr val="000000"/>
                </a:solidFill>
                <a:uFill>
                  <a:solidFill>
                    <a:srgbClr val="ffffff"/>
                  </a:solidFill>
                </a:uFill>
                <a:latin typeface="Arial"/>
              </a:rPr>
              <a:t>Fourth Outline Level</a:t>
            </a:r>
            <a:endParaRPr lang="en-CA"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CA" sz="2000" spc="-1" strike="noStrike">
                <a:solidFill>
                  <a:srgbClr val="000000"/>
                </a:solidFill>
                <a:uFill>
                  <a:solidFill>
                    <a:srgbClr val="ffffff"/>
                  </a:solidFill>
                </a:uFill>
                <a:latin typeface="Arial"/>
              </a:rPr>
              <a:t>Fifth Outline Level</a:t>
            </a:r>
            <a:endParaRPr lang="en-CA"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CA" sz="2000" spc="-1" strike="noStrike">
                <a:solidFill>
                  <a:srgbClr val="000000"/>
                </a:solidFill>
                <a:uFill>
                  <a:solidFill>
                    <a:srgbClr val="ffffff"/>
                  </a:solidFill>
                </a:uFill>
                <a:latin typeface="Arial"/>
              </a:rPr>
              <a:t>Sixth Outline Level</a:t>
            </a:r>
            <a:endParaRPr lang="en-CA"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CA" sz="2000" spc="-1" strike="noStrike">
                <a:solidFill>
                  <a:srgbClr val="000000"/>
                </a:solidFill>
                <a:uFill>
                  <a:solidFill>
                    <a:srgbClr val="ffffff"/>
                  </a:solidFill>
                </a:uFill>
                <a:latin typeface="Arial"/>
              </a:rPr>
              <a:t>Seventh Outline Level</a:t>
            </a:r>
            <a:endParaRPr lang="en-CA"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CA" sz="1400" spc="-1" strike="noStrike">
                <a:solidFill>
                  <a:srgbClr val="000000"/>
                </a:solidFill>
                <a:uFill>
                  <a:solidFill>
                    <a:srgbClr val="ffffff"/>
                  </a:solidFill>
                </a:uFill>
                <a:latin typeface="Times New Roman"/>
              </a:rPr>
              <a:t>&lt;date/time&gt;</a:t>
            </a:r>
            <a:endParaRPr lang="en-CA"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CA" sz="1400" spc="-1" strike="noStrike">
                <a:solidFill>
                  <a:srgbClr val="000000"/>
                </a:solidFill>
                <a:uFill>
                  <a:solidFill>
                    <a:srgbClr val="ffffff"/>
                  </a:solidFill>
                </a:uFill>
                <a:latin typeface="Times New Roman"/>
              </a:rPr>
              <a:t>&lt;footer&gt;</a:t>
            </a:r>
            <a:endParaRPr lang="en-CA"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77E81D9B-3F1E-455C-8566-0FC380DEBDE3}" type="slidenum">
              <a:rPr lang="en-CA" sz="1400" spc="-1" strike="noStrike">
                <a:solidFill>
                  <a:srgbClr val="000000"/>
                </a:solidFill>
                <a:uFill>
                  <a:solidFill>
                    <a:srgbClr val="ffffff"/>
                  </a:solidFill>
                </a:uFill>
                <a:latin typeface="Times New Roman"/>
              </a:rPr>
              <a:t>&lt;number&gt;</a:t>
            </a:fld>
            <a:endParaRPr lang="en-CA"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Getting Started with Amazon EC2 Linux Instances</a:t>
            </a:r>
            <a:endParaRPr lang="en-CA"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453600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An instance is a virtual server in the AWS cloud</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When you launch your instance</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secure it by specifying a key-pair and security group</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network it by specify a virtual private cloud and an elastic IP </a:t>
            </a:r>
            <a:endParaRPr lang="en-CA" sz="2800" spc="-1" strike="noStrike">
              <a:solidFill>
                <a:srgbClr val="000000"/>
              </a:solidFill>
              <a:uFill>
                <a:solidFill>
                  <a:srgbClr val="ffffff"/>
                </a:solidFill>
              </a:uFill>
              <a:latin typeface="Arial"/>
            </a:endParaRPr>
          </a:p>
        </p:txBody>
      </p:sp>
      <p:pic>
        <p:nvPicPr>
          <p:cNvPr id="41" name="" descr=""/>
          <p:cNvPicPr/>
          <p:nvPr/>
        </p:nvPicPr>
        <p:blipFill>
          <a:blip r:embed="rId1"/>
          <a:stretch/>
        </p:blipFill>
        <p:spPr>
          <a:xfrm>
            <a:off x="5680440" y="1769040"/>
            <a:ext cx="3895200" cy="32191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Overview</a:t>
            </a:r>
            <a:endParaRPr lang="en-CA" sz="4400" spc="-1" strike="noStrike">
              <a:solidFill>
                <a:srgbClr val="000000"/>
              </a:solidFill>
              <a:uFill>
                <a:solidFill>
                  <a:srgbClr val="ffffff"/>
                </a:solidFill>
              </a:uFill>
              <a:latin typeface="Arial"/>
            </a:endParaRPr>
          </a:p>
        </p:txBody>
      </p:sp>
      <p:sp>
        <p:nvSpPr>
          <p:cNvPr id="4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Create Key Pair</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Create Virtual Private Cloud</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Create Security Group</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Create Elastic IP</a:t>
            </a:r>
            <a:endParaRPr lang="en-CA"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Launch Instance</a:t>
            </a:r>
            <a:endParaRPr lang="en-CA"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Create Key Pair</a:t>
            </a:r>
            <a:endParaRPr lang="en-CA" sz="4400" spc="-1" strike="noStrike">
              <a:solidFill>
                <a:srgbClr val="000000"/>
              </a:solidFill>
              <a:uFill>
                <a:solidFill>
                  <a:srgbClr val="ffffff"/>
                </a:solidFill>
              </a:uFill>
              <a:latin typeface="Arial"/>
            </a:endParaRPr>
          </a:p>
        </p:txBody>
      </p:sp>
      <p:sp>
        <p:nvSpPr>
          <p:cNvPr id="4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Amazon EC2 uses public–key cryptography to encrypt and decrypt login information. </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Public–key cryptography uses a public key to encrypt a piece of data, such as a password, then the recipient uses the private key to decrypt the data. </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The public and private keys are known as a key pair.</a:t>
            </a:r>
            <a:endParaRPr lang="en-CA"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Amazon EC2 stores the public key only, and you store the private key. </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Anyone who possesses your private key can decrypt your login information, so it's important that you store your private keys in a secure place.</a:t>
            </a:r>
            <a:endParaRPr lang="en-CA" sz="2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Create Virtual Private Cloud (VPC)</a:t>
            </a:r>
            <a:endParaRPr lang="en-CA" sz="4400" spc="-1" strike="noStrike">
              <a:solidFill>
                <a:srgbClr val="000000"/>
              </a:solidFill>
              <a:uFill>
                <a:solidFill>
                  <a:srgbClr val="ffffff"/>
                </a:solidFill>
              </a:uFill>
              <a:latin typeface="Arial"/>
            </a:endParaRPr>
          </a:p>
        </p:txBody>
      </p:sp>
      <p:sp>
        <p:nvSpPr>
          <p:cNvPr id="4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2200" spc="-1" strike="noStrike">
                <a:solidFill>
                  <a:srgbClr val="000000"/>
                </a:solidFill>
                <a:uFill>
                  <a:solidFill>
                    <a:srgbClr val="ffffff"/>
                  </a:solidFill>
                </a:uFill>
                <a:latin typeface="Arial"/>
              </a:rPr>
              <a:t>A virtual private cloud (VPC) is a virtual network dedicated to your AWS account. </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000" spc="-1" strike="noStrike">
                <a:solidFill>
                  <a:srgbClr val="000000"/>
                </a:solidFill>
                <a:uFill>
                  <a:solidFill>
                    <a:srgbClr val="ffffff"/>
                  </a:solidFill>
                </a:uFill>
                <a:latin typeface="Arial"/>
              </a:rPr>
              <a:t>It is logically isolated from other virtual networks in the AWS cloud. </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000" spc="-1" strike="noStrike">
                <a:solidFill>
                  <a:srgbClr val="000000"/>
                </a:solidFill>
                <a:uFill>
                  <a:solidFill>
                    <a:srgbClr val="ffffff"/>
                  </a:solidFill>
                </a:uFill>
                <a:latin typeface="Arial"/>
              </a:rPr>
              <a:t>You can launch your AWS resources, such as Amazon EC2 instances, into your VPC. </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000" spc="-1" strike="noStrike">
                <a:solidFill>
                  <a:srgbClr val="000000"/>
                </a:solidFill>
                <a:uFill>
                  <a:solidFill>
                    <a:srgbClr val="ffffff"/>
                  </a:solidFill>
                </a:uFill>
                <a:latin typeface="Arial"/>
              </a:rPr>
              <a:t>You can configure your VPC; you can select its IP address range, create subnets, and configure route tables, network gateways, and security settings.</a:t>
            </a:r>
            <a:endParaRPr lang="en-CA"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2200" spc="-1" strike="noStrike">
                <a:solidFill>
                  <a:srgbClr val="000000"/>
                </a:solidFill>
                <a:uFill>
                  <a:solidFill>
                    <a:srgbClr val="ffffff"/>
                  </a:solidFill>
                </a:uFill>
                <a:latin typeface="Arial"/>
              </a:rPr>
              <a:t>A subnet is a range of IP addresses in your VPC. </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000" spc="-1" strike="noStrike">
                <a:solidFill>
                  <a:srgbClr val="000000"/>
                </a:solidFill>
                <a:uFill>
                  <a:solidFill>
                    <a:srgbClr val="ffffff"/>
                  </a:solidFill>
                </a:uFill>
                <a:latin typeface="Arial"/>
              </a:rPr>
              <a:t>You can launch AWS resources into a subnet that you select. </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000" spc="-1" strike="noStrike">
                <a:solidFill>
                  <a:srgbClr val="000000"/>
                </a:solidFill>
                <a:uFill>
                  <a:solidFill>
                    <a:srgbClr val="ffffff"/>
                  </a:solidFill>
                </a:uFill>
                <a:latin typeface="Arial"/>
              </a:rPr>
              <a:t>Use a public subnet for resources that must be connected to the Internet, and a private subnet for resources that won't be connected to the Internet. </a:t>
            </a:r>
            <a:endParaRPr lang="en-CA" sz="28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CA" sz="2200" spc="-1" strike="noStrike">
                <a:solidFill>
                  <a:srgbClr val="000000"/>
                </a:solidFill>
                <a:uFill>
                  <a:solidFill>
                    <a:srgbClr val="ffffff"/>
                  </a:solidFill>
                </a:uFill>
                <a:latin typeface="Arial"/>
              </a:rPr>
              <a:t>An Internet gateway enables your instances to connect to the Internet through the Amazon EC2 network edge.</a:t>
            </a:r>
            <a:endParaRPr lang="en-CA"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Create a Security Group</a:t>
            </a:r>
            <a:endParaRPr lang="en-CA" sz="4400" spc="-1" strike="noStrike">
              <a:solidFill>
                <a:srgbClr val="000000"/>
              </a:solidFill>
              <a:uFill>
                <a:solidFill>
                  <a:srgbClr val="ffffff"/>
                </a:solidFill>
              </a:uFill>
              <a:latin typeface="Arial"/>
            </a:endParaRPr>
          </a:p>
        </p:txBody>
      </p:sp>
      <p:sp>
        <p:nvSpPr>
          <p:cNvPr id="49"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Security groups act as a firewall for associated instances, controlling both inbound and outbound traffic at the instance level. </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The rules of a security group control the inbound traffic that's allowed to reach the instances that are associated with the security group and the outbound traffic that's allowed to leave them.</a:t>
            </a:r>
            <a:endParaRPr lang="en-CA" sz="2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Create Elastic IP</a:t>
            </a:r>
            <a:endParaRPr lang="en-CA" sz="4400" spc="-1" strike="noStrike">
              <a:solidFill>
                <a:srgbClr val="000000"/>
              </a:solidFill>
              <a:uFill>
                <a:solidFill>
                  <a:srgbClr val="ffffff"/>
                </a:solidFill>
              </a:uFill>
              <a:latin typeface="Arial"/>
            </a:endParaRPr>
          </a:p>
        </p:txBody>
      </p:sp>
      <p:sp>
        <p:nvSpPr>
          <p:cNvPr id="5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An Elastic IP address is a static, public IP address designed for dynamic cloud computing. </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You can associate an Elastic IP address with any instance or network interface for your VPC. </a:t>
            </a:r>
            <a:endParaRPr lang="en-CA"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CA" sz="2400" spc="-1" strike="noStrike">
                <a:solidFill>
                  <a:srgbClr val="000000"/>
                </a:solidFill>
                <a:uFill>
                  <a:solidFill>
                    <a:srgbClr val="ffffff"/>
                  </a:solidFill>
                </a:uFill>
                <a:latin typeface="Arial"/>
              </a:rPr>
              <a:t>With an Elastic IP address, you can mask the failure of an instance by rapidly remapping the address to another instance in your VPC. </a:t>
            </a:r>
            <a:endParaRPr lang="en-CA"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Note that the advantage of associating the Elastic IP address with the network interface instead of directly with the instance is that you can move all the attributes of the network interface from one instance to another in a single step.</a:t>
            </a:r>
            <a:endParaRPr lang="en-CA" sz="2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rIns="0" tIns="0" bIns="0" anchor="ctr"/>
          <a:p>
            <a:pPr algn="ctr"/>
            <a:r>
              <a:rPr lang="en-CA" sz="4400" spc="-1" strike="noStrike">
                <a:solidFill>
                  <a:srgbClr val="000000"/>
                </a:solidFill>
                <a:uFill>
                  <a:solidFill>
                    <a:srgbClr val="ffffff"/>
                  </a:solidFill>
                </a:uFill>
                <a:latin typeface="Arial"/>
              </a:rPr>
              <a:t>Launch an Instance</a:t>
            </a:r>
            <a:endParaRPr lang="en-CA" sz="4400" spc="-1" strike="noStrike">
              <a:solidFill>
                <a:srgbClr val="000000"/>
              </a:solidFill>
              <a:uFill>
                <a:solidFill>
                  <a:srgbClr val="ffffff"/>
                </a:solidFill>
              </a:uFill>
              <a:latin typeface="Arial"/>
            </a:endParaRPr>
          </a:p>
        </p:txBody>
      </p:sp>
      <p:sp>
        <p:nvSpPr>
          <p:cNvPr id="5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lang="en-CA" sz="3200" spc="-1" strike="noStrike">
                <a:solidFill>
                  <a:srgbClr val="000000"/>
                </a:solidFill>
                <a:uFill>
                  <a:solidFill>
                    <a:srgbClr val="ffffff"/>
                  </a:solidFill>
                </a:uFill>
                <a:latin typeface="Arial"/>
              </a:rPr>
              <a:t>Assign</a:t>
            </a:r>
            <a:endParaRPr lang="en-CA"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Key Pair</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Virtual Private Cloud</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Security Group</a:t>
            </a:r>
            <a:endParaRPr lang="en-CA"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CA" sz="2800" spc="-1" strike="noStrike">
                <a:solidFill>
                  <a:srgbClr val="000000"/>
                </a:solidFill>
                <a:uFill>
                  <a:solidFill>
                    <a:srgbClr val="ffffff"/>
                  </a:solidFill>
                </a:uFill>
                <a:latin typeface="Arial"/>
              </a:rPr>
              <a:t>Elastic IP</a:t>
            </a:r>
            <a:endParaRPr lang="en-CA" sz="2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25</TotalTime>
  <Application>LibreOffice/5.0.5.2$Linux_X86_64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2016-01-25T19:38:51Z</dcterms:created>
  <dc:language>en-CA</dc:language>
  <dcterms:modified xsi:type="dcterms:W3CDTF">2016-01-25T21:35:17Z</dcterms:modified>
  <cp:revision>2</cp:revision>
</cp:coreProperties>
</file>