
<file path=[Content_Types].xml><?xml version="1.0" encoding="utf-8"?>
<Types xmlns="http://schemas.openxmlformats.org/package/2006/content-types">
  <Override PartName="/_rels/.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lang="en-CA"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lang="en-CA"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lang="en-CA"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lang="en-CA"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lang="en-CA"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lang="en-CA"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lang="en-CA"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lang="en-CA"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lang="en-CA"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lang="en-CA"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lang="en-CA"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lang="en-CA"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CA" sz="4400" spc="-1" strike="noStrike">
                <a:solidFill>
                  <a:srgbClr val="000000"/>
                </a:solidFill>
                <a:uFill>
                  <a:solidFill>
                    <a:srgbClr val="ffffff"/>
                  </a:solidFill>
                </a:uFill>
                <a:latin typeface="Arial"/>
              </a:rPr>
              <a:t>Click to edit the title text format</a:t>
            </a:r>
            <a:endParaRPr lang="en-CA"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Click to edit the outline text format</a:t>
            </a:r>
            <a:endParaRPr lang="en-CA"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Second Outline Level</a:t>
            </a:r>
            <a:endParaRPr lang="en-CA"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CA" sz="2400" spc="-1" strike="noStrike">
                <a:solidFill>
                  <a:srgbClr val="000000"/>
                </a:solidFill>
                <a:uFill>
                  <a:solidFill>
                    <a:srgbClr val="ffffff"/>
                  </a:solidFill>
                </a:uFill>
                <a:latin typeface="Arial"/>
              </a:rPr>
              <a:t>Third Outline Level</a:t>
            </a:r>
            <a:endParaRPr lang="en-CA"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CA" sz="2000" spc="-1" strike="noStrike">
                <a:solidFill>
                  <a:srgbClr val="000000"/>
                </a:solidFill>
                <a:uFill>
                  <a:solidFill>
                    <a:srgbClr val="ffffff"/>
                  </a:solidFill>
                </a:uFill>
                <a:latin typeface="Arial"/>
              </a:rPr>
              <a:t>Fourth Outline Level</a:t>
            </a:r>
            <a:endParaRPr lang="en-CA"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CA" sz="2000" spc="-1" strike="noStrike">
                <a:solidFill>
                  <a:srgbClr val="000000"/>
                </a:solidFill>
                <a:uFill>
                  <a:solidFill>
                    <a:srgbClr val="ffffff"/>
                  </a:solidFill>
                </a:uFill>
                <a:latin typeface="Arial"/>
              </a:rPr>
              <a:t>Fifth Outline Level</a:t>
            </a:r>
            <a:endParaRPr lang="en-CA"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CA" sz="2000" spc="-1" strike="noStrike">
                <a:solidFill>
                  <a:srgbClr val="000000"/>
                </a:solidFill>
                <a:uFill>
                  <a:solidFill>
                    <a:srgbClr val="ffffff"/>
                  </a:solidFill>
                </a:uFill>
                <a:latin typeface="Arial"/>
              </a:rPr>
              <a:t>Sixth Outline Level</a:t>
            </a:r>
            <a:endParaRPr lang="en-CA"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CA" sz="2000" spc="-1" strike="noStrike">
                <a:solidFill>
                  <a:srgbClr val="000000"/>
                </a:solidFill>
                <a:uFill>
                  <a:solidFill>
                    <a:srgbClr val="ffffff"/>
                  </a:solidFill>
                </a:uFill>
                <a:latin typeface="Arial"/>
              </a:rPr>
              <a:t>Seventh Outline Level</a:t>
            </a:r>
            <a:endParaRPr lang="en-CA"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CA" sz="1400" spc="-1" strike="noStrike">
                <a:solidFill>
                  <a:srgbClr val="000000"/>
                </a:solidFill>
                <a:uFill>
                  <a:solidFill>
                    <a:srgbClr val="ffffff"/>
                  </a:solidFill>
                </a:uFill>
                <a:latin typeface="Times New Roman"/>
              </a:rPr>
              <a:t>&lt;date/time&gt;</a:t>
            </a:r>
            <a:endParaRPr lang="en-CA"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CA" sz="1400" spc="-1" strike="noStrike">
                <a:solidFill>
                  <a:srgbClr val="000000"/>
                </a:solidFill>
                <a:uFill>
                  <a:solidFill>
                    <a:srgbClr val="ffffff"/>
                  </a:solidFill>
                </a:uFill>
                <a:latin typeface="Times New Roman"/>
              </a:rPr>
              <a:t>&lt;footer&gt;</a:t>
            </a:r>
            <a:endParaRPr lang="en-CA"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EBCFCFF1-FD95-427C-AE77-F0C49E03D656}" type="slidenum">
              <a:rPr lang="en-CA" sz="1400" spc="-1" strike="noStrike">
                <a:solidFill>
                  <a:srgbClr val="000000"/>
                </a:solidFill>
                <a:uFill>
                  <a:solidFill>
                    <a:srgbClr val="ffffff"/>
                  </a:solidFill>
                </a:uFill>
                <a:latin typeface="Times New Roman"/>
              </a:rPr>
              <a:t>&lt;number&gt;</a:t>
            </a:fld>
            <a:endParaRPr lang="en-CA"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rIns="0" tIns="0" bIns="0" anchor="ctr"/>
          <a:p>
            <a:pPr algn="ctr"/>
            <a:r>
              <a:rPr lang="en-CA" sz="4400" spc="-1" strike="noStrike">
                <a:solidFill>
                  <a:srgbClr val="000000"/>
                </a:solidFill>
                <a:uFill>
                  <a:solidFill>
                    <a:srgbClr val="ffffff"/>
                  </a:solidFill>
                </a:uFill>
                <a:latin typeface="Arial"/>
              </a:rPr>
              <a:t>Getting Started with OpsWorks</a:t>
            </a:r>
            <a:endParaRPr lang="en-CA" sz="4400" spc="-1" strike="noStrike">
              <a:solidFill>
                <a:srgbClr val="000000"/>
              </a:solidFill>
              <a:uFill>
                <a:solidFill>
                  <a:srgbClr val="ffffff"/>
                </a:solidFill>
              </a:uFill>
              <a:latin typeface="Arial"/>
            </a:endParaRPr>
          </a:p>
        </p:txBody>
      </p:sp>
      <p:sp>
        <p:nvSpPr>
          <p:cNvPr id="40" name="TextShape 2"/>
          <p:cNvSpPr txBox="1"/>
          <p:nvPr/>
        </p:nvSpPr>
        <p:spPr>
          <a:xfrm>
            <a:off x="504000" y="1769040"/>
            <a:ext cx="9071640" cy="4384440"/>
          </a:xfrm>
          <a:prstGeom prst="rect">
            <a:avLst/>
          </a:prstGeom>
          <a:noFill/>
          <a:ln>
            <a:noFill/>
          </a:ln>
        </p:spPr>
        <p:txBody>
          <a:bodyPr lIns="0" rIns="0" tIns="0" bIns="0"/>
          <a:p>
            <a:endParaRPr lang="en-CA" sz="3200" spc="-1" strike="noStrike">
              <a:solidFill>
                <a:srgbClr val="000000"/>
              </a:solidFill>
              <a:uFill>
                <a:solidFill>
                  <a:srgbClr val="ffffff"/>
                </a:solidFill>
              </a:u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 name="TextShape 1"/>
          <p:cNvSpPr txBox="1"/>
          <p:nvPr/>
        </p:nvSpPr>
        <p:spPr>
          <a:xfrm>
            <a:off x="504000" y="301320"/>
            <a:ext cx="9071640" cy="1262160"/>
          </a:xfrm>
          <a:prstGeom prst="rect">
            <a:avLst/>
          </a:prstGeom>
          <a:noFill/>
          <a:ln>
            <a:noFill/>
          </a:ln>
        </p:spPr>
        <p:txBody>
          <a:bodyPr lIns="0" rIns="0" tIns="0" bIns="0" anchor="ctr"/>
          <a:p>
            <a:pPr algn="ctr"/>
            <a:r>
              <a:rPr lang="en-CA" sz="4400" spc="-1" strike="noStrike">
                <a:solidFill>
                  <a:srgbClr val="000000"/>
                </a:solidFill>
                <a:uFill>
                  <a:solidFill>
                    <a:srgbClr val="ffffff"/>
                  </a:solidFill>
                </a:uFill>
                <a:latin typeface="Arial"/>
              </a:rPr>
              <a:t>Resources</a:t>
            </a:r>
            <a:endParaRPr lang="en-CA" sz="4400" spc="-1" strike="noStrike">
              <a:solidFill>
                <a:srgbClr val="000000"/>
              </a:solidFill>
              <a:uFill>
                <a:solidFill>
                  <a:srgbClr val="ffffff"/>
                </a:solidFill>
              </a:uFill>
              <a:latin typeface="Arial"/>
            </a:endParaRPr>
          </a:p>
        </p:txBody>
      </p:sp>
      <p:sp>
        <p:nvSpPr>
          <p:cNvPr id="60"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A resource, as used in Chef, is a statement of configuration policy.</a:t>
            </a:r>
            <a:endParaRPr lang="en-CA" sz="32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a:noFill/>
          <a:ln>
            <a:noFill/>
          </a:ln>
        </p:spPr>
        <p:txBody>
          <a:bodyPr lIns="0" rIns="0" tIns="0" bIns="0" anchor="ctr"/>
          <a:p>
            <a:pPr algn="ctr"/>
            <a:r>
              <a:rPr lang="en-CA" sz="4400" spc="-1" strike="noStrike">
                <a:solidFill>
                  <a:srgbClr val="000000"/>
                </a:solidFill>
                <a:uFill>
                  <a:solidFill>
                    <a:srgbClr val="ffffff"/>
                  </a:solidFill>
                </a:uFill>
                <a:latin typeface="Arial"/>
              </a:rPr>
              <a:t>Data Bags</a:t>
            </a:r>
            <a:endParaRPr lang="en-CA" sz="4400" spc="-1" strike="noStrike">
              <a:solidFill>
                <a:srgbClr val="000000"/>
              </a:solidFill>
              <a:uFill>
                <a:solidFill>
                  <a:srgbClr val="ffffff"/>
                </a:solidFill>
              </a:uFill>
              <a:latin typeface="Arial"/>
            </a:endParaRPr>
          </a:p>
        </p:txBody>
      </p:sp>
      <p:sp>
        <p:nvSpPr>
          <p:cNvPr id="62"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A data bag is also a Chef concept.</a:t>
            </a:r>
            <a:endParaRPr lang="en-CA"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A data bag is a global variable that is stored as JSON data on an instance; the JSON data is accessible from Chef. </a:t>
            </a:r>
            <a:endParaRPr lang="en-CA"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CA" sz="2400" spc="-1" strike="noStrike">
                <a:solidFill>
                  <a:srgbClr val="000000"/>
                </a:solidFill>
                <a:uFill>
                  <a:solidFill>
                    <a:srgbClr val="ffffff"/>
                  </a:solidFill>
                </a:uFill>
                <a:latin typeface="Arial"/>
              </a:rPr>
              <a:t>AWS OpsWorks stores its data bags on each stack's instances. </a:t>
            </a:r>
            <a:endParaRPr lang="en-CA" sz="2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Data bag content can include any of the following:</a:t>
            </a:r>
            <a:endParaRPr lang="en-CA"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CA" sz="2400" spc="-1" strike="noStrike">
                <a:solidFill>
                  <a:srgbClr val="000000"/>
                </a:solidFill>
                <a:uFill>
                  <a:solidFill>
                    <a:srgbClr val="ffffff"/>
                  </a:solidFill>
                </a:uFill>
                <a:latin typeface="Arial"/>
              </a:rPr>
              <a:t>String content that follows standard Ruby syntax and can use single or double quotes, although strings containing certain special characters must have double quotes. For more information, go to the Ruby documentation site.</a:t>
            </a:r>
            <a:endParaRPr lang="en-CA" sz="2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CA" sz="2400" spc="-1" strike="noStrike">
                <a:solidFill>
                  <a:srgbClr val="000000"/>
                </a:solidFill>
                <a:uFill>
                  <a:solidFill>
                    <a:srgbClr val="ffffff"/>
                  </a:solidFill>
                </a:uFill>
                <a:latin typeface="Arial"/>
              </a:rPr>
              <a:t>Boolean content, which is either true or false (no quotes).</a:t>
            </a:r>
            <a:endParaRPr lang="en-CA" sz="2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CA" sz="2400" spc="-1" strike="noStrike">
                <a:solidFill>
                  <a:srgbClr val="000000"/>
                </a:solidFill>
                <a:uFill>
                  <a:solidFill>
                    <a:srgbClr val="ffffff"/>
                  </a:solidFill>
                </a:uFill>
                <a:latin typeface="Arial"/>
              </a:rPr>
              <a:t>Number content, which is either integer or decimal numbers, such as 4 or 2.5 (no quotes).</a:t>
            </a:r>
            <a:endParaRPr lang="en-CA" sz="2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CA" sz="2400" spc="-1" strike="noStrike">
                <a:solidFill>
                  <a:srgbClr val="000000"/>
                </a:solidFill>
                <a:uFill>
                  <a:solidFill>
                    <a:srgbClr val="ffffff"/>
                  </a:solidFill>
                </a:uFill>
                <a:latin typeface="Arial"/>
              </a:rPr>
              <a:t>List content, which takes the form of comma-separated values enclosed in square brackets (no quotes), such as [ '80', '443' ]</a:t>
            </a:r>
            <a:endParaRPr lang="en-CA" sz="2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CA" sz="2400" spc="-1" strike="noStrike">
                <a:solidFill>
                  <a:srgbClr val="000000"/>
                </a:solidFill>
                <a:uFill>
                  <a:solidFill>
                    <a:srgbClr val="ffffff"/>
                  </a:solidFill>
                </a:uFill>
                <a:latin typeface="Arial"/>
              </a:rPr>
              <a:t>JSON objects, which contain additional data bag content, such as "my-app": {"elastic_ip": null,...}.</a:t>
            </a:r>
            <a:endParaRPr lang="en-CA" sz="2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AWS OpsWorks provides the following search indexes:</a:t>
            </a:r>
            <a:endParaRPr lang="en-CA"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aws_opsworks_app, which represents a set of deployed apps for a stack.</a:t>
            </a:r>
            <a:endParaRPr lang="en-CA"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aws_opsworks_command, which represents a set of commands that were run on a stack.</a:t>
            </a:r>
            <a:endParaRPr lang="en-CA"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aws_opsworks_ecs_cluster, which represents a set of Amazon EC2 Container Service (Amazon ECS) cluster instances for a stack.</a:t>
            </a:r>
            <a:endParaRPr lang="en-CA"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aws_opsworks_elastic_load_balancer, which represents a set of Elastic Load Balancing load balancers for a stack.</a:t>
            </a:r>
            <a:endParaRPr lang="en-CA"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aws_opsworks_instance, which represents a set of instances for a stack.</a:t>
            </a:r>
            <a:endParaRPr lang="en-CA"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aws_opsworks_layer, which represents a set of layers for a stack.</a:t>
            </a:r>
            <a:endParaRPr lang="en-CA"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aws_opsworks_rds_db_instance, which represents a set of Amazon Relational Database Service (Amazon RDS) instances for a stack.</a:t>
            </a:r>
            <a:endParaRPr lang="en-CA"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aws_opsworks_stack, which represents a stack.</a:t>
            </a:r>
            <a:endParaRPr lang="en-CA"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aws_opsworks_user, which represents a set of users for a stack.</a:t>
            </a:r>
            <a:endParaRPr lang="en-CA" sz="2800" spc="-1" strike="noStrike">
              <a:solidFill>
                <a:srgbClr val="000000"/>
              </a:solidFill>
              <a:uFill>
                <a:solidFill>
                  <a:srgbClr val="ffffff"/>
                </a:solidFill>
              </a:uFill>
              <a:latin typeface="Arial"/>
            </a:endParaRPr>
          </a:p>
        </p:txBody>
      </p:sp>
      <p:sp>
        <p:nvSpPr>
          <p:cNvPr id="63" name="TextShape 3"/>
          <p:cNvSpPr txBox="1"/>
          <p:nvPr/>
        </p:nvSpPr>
        <p:spPr>
          <a:xfrm>
            <a:off x="529200" y="6096960"/>
            <a:ext cx="8841600" cy="1025640"/>
          </a:xfrm>
          <a:prstGeom prst="rect">
            <a:avLst/>
          </a:prstGeom>
          <a:noFill/>
          <a:ln>
            <a:noFill/>
          </a:ln>
        </p:spPr>
        <p:txBody>
          <a:bodyPr lIns="90000" rIns="90000" tIns="45000" bIns="45000"/>
          <a:p>
            <a:r>
              <a:rPr lang="en-CA" sz="1000" spc="-1" strike="noStrike">
                <a:solidFill>
                  <a:srgbClr val="000000"/>
                </a:solidFill>
                <a:uFill>
                  <a:solidFill>
                    <a:srgbClr val="ffffff"/>
                  </a:solidFill>
                </a:uFill>
                <a:latin typeface="Courier New"/>
                <a:ea typeface="Courier New"/>
              </a:rPr>
              <a:t>app = search("aws_opsworks_app").first</a:t>
            </a:r>
            <a:endParaRPr lang="en-CA" sz="1800" spc="-1" strike="noStrike">
              <a:solidFill>
                <a:srgbClr val="000000"/>
              </a:solidFill>
              <a:uFill>
                <a:solidFill>
                  <a:srgbClr val="ffffff"/>
                </a:solidFill>
              </a:uFill>
              <a:latin typeface="Arial"/>
            </a:endParaRPr>
          </a:p>
          <a:p>
            <a:r>
              <a:rPr lang="en-CA" sz="1000" spc="-1" strike="noStrike">
                <a:solidFill>
                  <a:srgbClr val="000000"/>
                </a:solidFill>
                <a:uFill>
                  <a:solidFill>
                    <a:srgbClr val="ffffff"/>
                  </a:solidFill>
                </a:uFill>
                <a:latin typeface="Courier New"/>
                <a:ea typeface="Courier New"/>
              </a:rPr>
              <a:t>Chef::Log.info("********** The app's short name is '#{app['shortname']}' **********")</a:t>
            </a:r>
            <a:endParaRPr lang="en-CA" sz="1800" spc="-1" strike="noStrike">
              <a:solidFill>
                <a:srgbClr val="000000"/>
              </a:solidFill>
              <a:uFill>
                <a:solidFill>
                  <a:srgbClr val="ffffff"/>
                </a:solidFill>
              </a:uFill>
              <a:latin typeface="Arial"/>
            </a:endParaRPr>
          </a:p>
          <a:p>
            <a:r>
              <a:rPr lang="en-CA" sz="1000" spc="-1" strike="noStrike">
                <a:solidFill>
                  <a:srgbClr val="000000"/>
                </a:solidFill>
                <a:uFill>
                  <a:solidFill>
                    <a:srgbClr val="ffffff"/>
                  </a:solidFill>
                </a:uFill>
                <a:latin typeface="Courier New"/>
                <a:ea typeface="Courier New"/>
              </a:rPr>
              <a:t>Chef::Log.info("********** The app's URL is '#{app['app_source']['url']}' **********")</a:t>
            </a:r>
            <a:endParaRPr lang="en-CA"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rIns="0" tIns="0" bIns="0" anchor="ctr"/>
          <a:p>
            <a:pPr algn="ctr"/>
            <a:r>
              <a:rPr lang="en-CA" sz="4400" spc="-1" strike="noStrike">
                <a:solidFill>
                  <a:srgbClr val="000000"/>
                </a:solidFill>
                <a:uFill>
                  <a:solidFill>
                    <a:srgbClr val="ffffff"/>
                  </a:solidFill>
                </a:uFill>
                <a:latin typeface="Arial"/>
              </a:rPr>
              <a:t>Create a Stack</a:t>
            </a:r>
            <a:endParaRPr lang="en-CA" sz="4400" spc="-1" strike="noStrike">
              <a:solidFill>
                <a:srgbClr val="000000"/>
              </a:solidFill>
              <a:uFill>
                <a:solidFill>
                  <a:srgbClr val="ffffff"/>
                </a:solidFill>
              </a:uFill>
              <a:latin typeface="Arial"/>
            </a:endParaRPr>
          </a:p>
        </p:txBody>
      </p:sp>
      <p:sp>
        <p:nvSpPr>
          <p:cNvPr id="42" name="TextShape 2"/>
          <p:cNvSpPr txBox="1"/>
          <p:nvPr/>
        </p:nvSpPr>
        <p:spPr>
          <a:xfrm>
            <a:off x="504000" y="1355040"/>
            <a:ext cx="4536000" cy="5556960"/>
          </a:xfrm>
          <a:prstGeom prst="rect">
            <a:avLst/>
          </a:prstGeom>
          <a:noFill/>
          <a:ln>
            <a:noFill/>
          </a:ln>
        </p:spPr>
        <p:txBody>
          <a:bodyPr lIns="0" rIns="0" tIns="0" bIns="0" anchor="ctr"/>
          <a:p>
            <a:pPr marL="216000" indent="-216000">
              <a:buClr>
                <a:srgbClr val="000000"/>
              </a:buClr>
              <a:buSzPct val="45000"/>
              <a:buFont typeface="Symbol" charset="2"/>
              <a:buChar char=""/>
            </a:pPr>
            <a:r>
              <a:rPr lang="en-CA" sz="2600" spc="-1" strike="noStrike">
                <a:solidFill>
                  <a:srgbClr val="000000"/>
                </a:solidFill>
                <a:uFill>
                  <a:solidFill>
                    <a:srgbClr val="ffffff"/>
                  </a:solidFill>
                </a:uFill>
                <a:latin typeface="Arial"/>
              </a:rPr>
              <a:t>A stack is a collection of instances and related resources that that have a common purpose and you want to manage them together</a:t>
            </a:r>
            <a:endParaRPr lang="en-CA" sz="3200" spc="-1" strike="noStrike">
              <a:solidFill>
                <a:srgbClr val="000000"/>
              </a:solidFill>
              <a:uFill>
                <a:solidFill>
                  <a:srgbClr val="ffffff"/>
                </a:solidFill>
              </a:uFill>
              <a:latin typeface="Arial"/>
            </a:endParaRPr>
          </a:p>
          <a:p>
            <a:pPr marL="216000" indent="-216000">
              <a:buClr>
                <a:srgbClr val="000000"/>
              </a:buClr>
              <a:buSzPct val="45000"/>
              <a:buFont typeface="Symbol" charset="2"/>
              <a:buChar char=""/>
            </a:pPr>
            <a:r>
              <a:rPr lang="en-CA" sz="2600" spc="-1" strike="noStrike">
                <a:solidFill>
                  <a:srgbClr val="000000"/>
                </a:solidFill>
                <a:uFill>
                  <a:solidFill>
                    <a:srgbClr val="ffffff"/>
                  </a:solidFill>
                </a:uFill>
                <a:latin typeface="Arial"/>
              </a:rPr>
              <a:t>In addition to creating the instances and installing the necessary packages, you typically need a way to distribute applications to the application servers, monitor the stack's performance, manage security and permissions, and so on.</a:t>
            </a:r>
            <a:endParaRPr lang="en-CA" sz="3200" spc="-1" strike="noStrike">
              <a:solidFill>
                <a:srgbClr val="000000"/>
              </a:solidFill>
              <a:uFill>
                <a:solidFill>
                  <a:srgbClr val="ffffff"/>
                </a:solidFill>
              </a:uFill>
              <a:latin typeface="Arial"/>
            </a:endParaRPr>
          </a:p>
        </p:txBody>
      </p:sp>
      <p:pic>
        <p:nvPicPr>
          <p:cNvPr id="43" name="" descr=""/>
          <p:cNvPicPr/>
          <p:nvPr/>
        </p:nvPicPr>
        <p:blipFill>
          <a:blip r:embed="rId1"/>
          <a:stretch/>
        </p:blipFill>
        <p:spPr>
          <a:xfrm>
            <a:off x="5975640" y="1440000"/>
            <a:ext cx="3600000" cy="440028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 name="TextShape 1"/>
          <p:cNvSpPr txBox="1"/>
          <p:nvPr/>
        </p:nvSpPr>
        <p:spPr>
          <a:xfrm>
            <a:off x="504000" y="301320"/>
            <a:ext cx="9071640" cy="1262160"/>
          </a:xfrm>
          <a:prstGeom prst="rect">
            <a:avLst/>
          </a:prstGeom>
          <a:noFill/>
          <a:ln>
            <a:noFill/>
          </a:ln>
        </p:spPr>
        <p:txBody>
          <a:bodyPr lIns="0" rIns="0" tIns="0" bIns="0" anchor="ctr"/>
          <a:p>
            <a:pPr algn="ctr"/>
            <a:r>
              <a:rPr lang="en-CA" sz="4400" spc="-1" strike="noStrike">
                <a:solidFill>
                  <a:srgbClr val="000000"/>
                </a:solidFill>
                <a:uFill>
                  <a:solidFill>
                    <a:srgbClr val="ffffff"/>
                  </a:solidFill>
                </a:uFill>
                <a:latin typeface="Arial"/>
              </a:rPr>
              <a:t>AWS Opsworks</a:t>
            </a:r>
            <a:endParaRPr lang="en-CA" sz="4400" spc="-1" strike="noStrike">
              <a:solidFill>
                <a:srgbClr val="000000"/>
              </a:solidFill>
              <a:uFill>
                <a:solidFill>
                  <a:srgbClr val="ffffff"/>
                </a:solidFill>
              </a:uFill>
              <a:latin typeface="Arial"/>
            </a:endParaRPr>
          </a:p>
        </p:txBody>
      </p:sp>
      <p:sp>
        <p:nvSpPr>
          <p:cNvPr id="45" name="TextShape 2"/>
          <p:cNvSpPr txBox="1"/>
          <p:nvPr/>
        </p:nvSpPr>
        <p:spPr>
          <a:xfrm>
            <a:off x="504000" y="1769040"/>
            <a:ext cx="4536000" cy="4384440"/>
          </a:xfrm>
          <a:prstGeom prst="rect">
            <a:avLst/>
          </a:prstGeom>
          <a:noFill/>
          <a:ln>
            <a:noFill/>
          </a:ln>
        </p:spPr>
        <p:txBody>
          <a:bodyPr lIns="0" rIns="0" tIns="0" bIns="0"/>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AWS OpsWorks provides a simple and flexible way to create and manage stacks and applications.</a:t>
            </a:r>
            <a:endParaRPr lang="en-CA"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You define the stack's constituents by adding one or more layers. </a:t>
            </a:r>
            <a:endParaRPr lang="en-CA" sz="3200" spc="-1" strike="noStrike">
              <a:solidFill>
                <a:srgbClr val="000000"/>
              </a:solidFill>
              <a:uFill>
                <a:solidFill>
                  <a:srgbClr val="ffffff"/>
                </a:solidFill>
              </a:uFill>
              <a:latin typeface="Arial"/>
            </a:endParaRPr>
          </a:p>
        </p:txBody>
      </p:sp>
      <p:pic>
        <p:nvPicPr>
          <p:cNvPr id="46" name="" descr=""/>
          <p:cNvPicPr/>
          <p:nvPr/>
        </p:nvPicPr>
        <p:blipFill>
          <a:blip r:embed="rId1"/>
          <a:stretch/>
        </p:blipFill>
        <p:spPr>
          <a:xfrm>
            <a:off x="5105520" y="1769040"/>
            <a:ext cx="4450320" cy="4062960"/>
          </a:xfrm>
          <a:prstGeom prst="rect">
            <a:avLst/>
          </a:prstGeom>
          <a:ln>
            <a:noFill/>
          </a:ln>
        </p:spPr>
      </p:pic>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a:noFill/>
          <a:ln>
            <a:noFill/>
          </a:ln>
        </p:spPr>
        <p:txBody>
          <a:bodyPr lIns="0" rIns="0" tIns="0" bIns="0" anchor="ctr"/>
          <a:p>
            <a:pPr algn="ctr"/>
            <a:r>
              <a:rPr lang="en-CA" sz="4400" spc="-1" strike="noStrike">
                <a:solidFill>
                  <a:srgbClr val="000000"/>
                </a:solidFill>
                <a:uFill>
                  <a:solidFill>
                    <a:srgbClr val="ffffff"/>
                  </a:solidFill>
                </a:uFill>
                <a:latin typeface="Arial"/>
              </a:rPr>
              <a:t>Layers</a:t>
            </a:r>
            <a:endParaRPr lang="en-CA" sz="4400" spc="-1" strike="noStrike">
              <a:solidFill>
                <a:srgbClr val="000000"/>
              </a:solidFill>
              <a:uFill>
                <a:solidFill>
                  <a:srgbClr val="ffffff"/>
                </a:solidFill>
              </a:uFill>
              <a:latin typeface="Arial"/>
            </a:endParaRPr>
          </a:p>
        </p:txBody>
      </p:sp>
      <p:sp>
        <p:nvSpPr>
          <p:cNvPr id="48"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A layer is a blueprint for a set of Amazon EC2 instances. It specifies the instance's settings, associated resources, installed packages, profiles, and security groups. </a:t>
            </a:r>
            <a:endParaRPr lang="en-CA"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You can customize or extend layers by modifying packages' default configurations, adding Chef recipes to perform tasks such as installing additional packages, and more.</a:t>
            </a:r>
            <a:endParaRPr lang="en-CA"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Layers give you complete control over which packages are installed, how they are configured, how applications are deployed, and more.</a:t>
            </a:r>
            <a:endParaRPr lang="en-CA"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You can also add recipes to lifecycle events of your instances, for example: to set up, deploy, configure your instances, or discover your resources.</a:t>
            </a:r>
            <a:endParaRPr lang="en-CA" sz="3200" spc="-1" strike="noStrike">
              <a:solidFill>
                <a:srgbClr val="000000"/>
              </a:solidFill>
              <a:uFill>
                <a:solidFill>
                  <a:srgbClr val="ffffff"/>
                </a:solidFill>
              </a:u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a:noFill/>
          <a:ln>
            <a:noFill/>
          </a:ln>
        </p:spPr>
        <p:txBody>
          <a:bodyPr lIns="0" rIns="0" tIns="0" bIns="0" anchor="ctr"/>
          <a:p>
            <a:pPr algn="ctr"/>
            <a:r>
              <a:rPr lang="en-CA" sz="4400" spc="-1" strike="noStrike">
                <a:solidFill>
                  <a:srgbClr val="000000"/>
                </a:solidFill>
                <a:uFill>
                  <a:solidFill>
                    <a:srgbClr val="ffffff"/>
                  </a:solidFill>
                </a:uFill>
                <a:latin typeface="Arial"/>
              </a:rPr>
              <a:t>Recipes and Lifecycle Events</a:t>
            </a:r>
            <a:endParaRPr lang="en-CA" sz="4400" spc="-1" strike="noStrike">
              <a:solidFill>
                <a:srgbClr val="000000"/>
              </a:solidFill>
              <a:uFill>
                <a:solidFill>
                  <a:srgbClr val="ffffff"/>
                </a:solidFill>
              </a:uFill>
              <a:latin typeface="Arial"/>
            </a:endParaRPr>
          </a:p>
        </p:txBody>
      </p:sp>
      <p:sp>
        <p:nvSpPr>
          <p:cNvPr id="50"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Layers depend on Chef recipes to handle tasks such as installing packages on instances, deploying apps, running scripts, and so on. </a:t>
            </a:r>
            <a:endParaRPr lang="en-CA"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One of the key AWS OpsWorks features is a set of lifecycle events:</a:t>
            </a:r>
            <a:endParaRPr lang="en-CA"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Setup</a:t>
            </a:r>
            <a:endParaRPr lang="en-CA"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Configure</a:t>
            </a:r>
            <a:endParaRPr lang="en-CA"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Deploy</a:t>
            </a:r>
            <a:endParaRPr lang="en-CA"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Undeploy</a:t>
            </a:r>
            <a:endParaRPr lang="en-CA"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Shutdown</a:t>
            </a:r>
            <a:endParaRPr lang="en-CA" sz="28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Each lifecycle event automatically runs a specified set of recipes at the appropriate time on each instance.</a:t>
            </a:r>
            <a:endParaRPr lang="en-CA"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Each layer can have a set of recipes assigned to each lifecycle event, which handle a variety of tasks for that event and layer. </a:t>
            </a:r>
            <a:endParaRPr lang="en-CA" sz="3200" spc="-1" strike="noStrike">
              <a:solidFill>
                <a:srgbClr val="000000"/>
              </a:solidFill>
              <a:uFill>
                <a:solidFill>
                  <a:srgbClr val="ffffff"/>
                </a:solidFill>
              </a:uFill>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 name="TextShape 1"/>
          <p:cNvSpPr txBox="1"/>
          <p:nvPr/>
        </p:nvSpPr>
        <p:spPr>
          <a:xfrm>
            <a:off x="504000" y="301320"/>
            <a:ext cx="9071640" cy="1262160"/>
          </a:xfrm>
          <a:prstGeom prst="rect">
            <a:avLst/>
          </a:prstGeom>
          <a:noFill/>
          <a:ln>
            <a:noFill/>
          </a:ln>
        </p:spPr>
        <p:txBody>
          <a:bodyPr lIns="0" rIns="0" tIns="0" bIns="0" anchor="ctr"/>
          <a:p>
            <a:pPr algn="ctr"/>
            <a:r>
              <a:rPr lang="en-CA" sz="4400" spc="-1" strike="noStrike">
                <a:solidFill>
                  <a:srgbClr val="000000"/>
                </a:solidFill>
                <a:uFill>
                  <a:solidFill>
                    <a:srgbClr val="ffffff"/>
                  </a:solidFill>
                </a:uFill>
                <a:latin typeface="Arial"/>
              </a:rPr>
              <a:t>Instances</a:t>
            </a:r>
            <a:endParaRPr lang="en-CA" sz="4400" spc="-1" strike="noStrike">
              <a:solidFill>
                <a:srgbClr val="000000"/>
              </a:solidFill>
              <a:uFill>
                <a:solidFill>
                  <a:srgbClr val="ffffff"/>
                </a:solidFill>
              </a:uFill>
              <a:latin typeface="Arial"/>
            </a:endParaRPr>
          </a:p>
        </p:txBody>
      </p:sp>
      <p:sp>
        <p:nvSpPr>
          <p:cNvPr id="52"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An instance represents a single computing resource, such as an Amazon EC2 instance. </a:t>
            </a:r>
            <a:endParaRPr lang="en-CA"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It defines the resource's basic configuration, such as operating system and size. </a:t>
            </a:r>
            <a:endParaRPr lang="en-CA"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Other configuration settings, such as Elastic IP addresses or Amazon EBS volumes, are defined by the instance's layers. </a:t>
            </a:r>
            <a:endParaRPr lang="en-CA" sz="28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The layer's recipes complete the configuration by performing tasks such as installing and configuring packages and deploying apps.</a:t>
            </a:r>
            <a:endParaRPr lang="en-CA"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You can use AWS OpsWorks to create instances and add them to a layer.</a:t>
            </a:r>
            <a:endParaRPr lang="en-CA"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When you start the instance, AWS OpsWorks launches an Amazon EC2 instance using the configuration settings specified by the instance and its layer.</a:t>
            </a:r>
            <a:endParaRPr lang="en-CA"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After the Amazon EC2 instance has finished booting, AWS OpsWorks installs an agent that handles communication between the instance and the service and runs the appropriate recipes in response to lifecycle events.</a:t>
            </a:r>
            <a:endParaRPr lang="en-CA"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AWS OpsWorks supports the following instance types, which are characterized by how they are started and stopped.</a:t>
            </a:r>
            <a:endParaRPr lang="en-CA"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24/7 instances are started manually and run until you stop them.</a:t>
            </a:r>
            <a:endParaRPr lang="en-CA"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Time-based instances are run by AWS OpsWorks on a specified daily and weekly schedule.</a:t>
            </a:r>
            <a:endParaRPr lang="en-CA"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CA" sz="2400" spc="-1" strike="noStrike">
                <a:solidFill>
                  <a:srgbClr val="000000"/>
                </a:solidFill>
                <a:uFill>
                  <a:solidFill>
                    <a:srgbClr val="ffffff"/>
                  </a:solidFill>
                </a:uFill>
                <a:latin typeface="Arial"/>
              </a:rPr>
              <a:t>They allow your stack to automatically adjust the number of instances to accommodate predictable usage patterns.</a:t>
            </a:r>
            <a:endParaRPr lang="en-CA" sz="2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Load-based instances are automatically started and stopped by AWS OpsWorks, based on specified load metrics, such as CPU utilization.</a:t>
            </a:r>
            <a:endParaRPr lang="en-CA"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CA" sz="2400" spc="-1" strike="noStrike">
                <a:solidFill>
                  <a:srgbClr val="000000"/>
                </a:solidFill>
                <a:uFill>
                  <a:solidFill>
                    <a:srgbClr val="ffffff"/>
                  </a:solidFill>
                </a:uFill>
                <a:latin typeface="Arial"/>
              </a:rPr>
              <a:t>They allow your stack to automatically adjust the number of instances to accommodate variations in incoming traffic. Load-based instances are available only for Linux-based stacks.</a:t>
            </a:r>
            <a:endParaRPr lang="en-CA" sz="2400" spc="-1" strike="noStrike">
              <a:solidFill>
                <a:srgbClr val="000000"/>
              </a:solidFill>
              <a:uFill>
                <a:solidFill>
                  <a:srgbClr val="ffffff"/>
                </a:solidFill>
              </a:uFill>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a:noFill/>
          <a:ln>
            <a:noFill/>
          </a:ln>
        </p:spPr>
        <p:txBody>
          <a:bodyPr lIns="0" rIns="0" tIns="0" bIns="0" anchor="ctr"/>
          <a:p>
            <a:pPr algn="ctr"/>
            <a:r>
              <a:rPr lang="en-CA" sz="4400" spc="-1" strike="noStrike">
                <a:solidFill>
                  <a:srgbClr val="000000"/>
                </a:solidFill>
                <a:uFill>
                  <a:solidFill>
                    <a:srgbClr val="ffffff"/>
                  </a:solidFill>
                </a:uFill>
                <a:latin typeface="Arial"/>
              </a:rPr>
              <a:t>Applications</a:t>
            </a:r>
            <a:endParaRPr lang="en-CA" sz="4400" spc="-1" strike="noStrike">
              <a:solidFill>
                <a:srgbClr val="000000"/>
              </a:solidFill>
              <a:uFill>
                <a:solidFill>
                  <a:srgbClr val="ffffff"/>
                </a:solidFill>
              </a:uFill>
              <a:latin typeface="Arial"/>
            </a:endParaRPr>
          </a:p>
        </p:txBody>
      </p:sp>
      <p:sp>
        <p:nvSpPr>
          <p:cNvPr id="54"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You store applications and related files in a repository, such as an Amazon S3 bucket. </a:t>
            </a:r>
            <a:endParaRPr lang="en-CA"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Each application is represented by an app, which specifies the application type and contains the information that is needed to deploy the application from the repository to your instances, such as the repository URL and password. </a:t>
            </a:r>
            <a:endParaRPr lang="en-CA"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When you deploy an app, AWS OpsWorks triggers a Deploy event, which runs the Deploy recipes on the stack's instances.</a:t>
            </a:r>
            <a:endParaRPr lang="en-CA"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You can deploy apps in the following ways:</a:t>
            </a:r>
            <a:endParaRPr lang="en-CA"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Automatically</a:t>
            </a:r>
            <a:endParaRPr lang="en-CA"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CA" sz="2400" spc="-1" strike="noStrike">
                <a:solidFill>
                  <a:srgbClr val="000000"/>
                </a:solidFill>
                <a:uFill>
                  <a:solidFill>
                    <a:srgbClr val="ffffff"/>
                  </a:solidFill>
                </a:uFill>
                <a:latin typeface="Arial"/>
              </a:rPr>
              <a:t>When you start instances, AWS OpsWorks automatically runs the instance's Deploy recipes.</a:t>
            </a:r>
            <a:endParaRPr lang="en-CA" sz="2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Manually</a:t>
            </a:r>
            <a:endParaRPr lang="en-CA"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CA" sz="2400" spc="-1" strike="noStrike">
                <a:solidFill>
                  <a:srgbClr val="000000"/>
                </a:solidFill>
                <a:uFill>
                  <a:solidFill>
                    <a:srgbClr val="ffffff"/>
                  </a:solidFill>
                </a:uFill>
                <a:latin typeface="Arial"/>
              </a:rPr>
              <a:t>If you have a new app or want to update an existing one, you can manually run the online instances' Deploy recipes.</a:t>
            </a:r>
            <a:endParaRPr lang="en-CA" sz="2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You typically have AWS OpsWorks run the Deploy recipes on the entire stack, which allows the other layers' instances to modify their configuration appropriately. </a:t>
            </a:r>
            <a:endParaRPr lang="en-CA"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However, you can limit deployment to a subset of instances if, for example, you want to test a new app before deploying it to every app server instance.</a:t>
            </a:r>
            <a:endParaRPr lang="en-CA" sz="2800" spc="-1" strike="noStrike">
              <a:solidFill>
                <a:srgbClr val="000000"/>
              </a:solidFill>
              <a:uFill>
                <a:solidFill>
                  <a:srgbClr val="ffffff"/>
                </a:solidFill>
              </a:u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a:noFill/>
          <a:ln>
            <a:noFill/>
          </a:ln>
        </p:spPr>
        <p:txBody>
          <a:bodyPr lIns="0" rIns="0" tIns="0" bIns="0" anchor="ctr"/>
          <a:p>
            <a:pPr algn="ctr"/>
            <a:r>
              <a:rPr lang="en-CA" sz="4400" spc="-1" strike="noStrike">
                <a:solidFill>
                  <a:srgbClr val="000000"/>
                </a:solidFill>
                <a:uFill>
                  <a:solidFill>
                    <a:srgbClr val="ffffff"/>
                  </a:solidFill>
                </a:uFill>
                <a:latin typeface="Arial"/>
              </a:rPr>
              <a:t>Cookbooks</a:t>
            </a:r>
            <a:endParaRPr lang="en-CA" sz="4400" spc="-1" strike="noStrike">
              <a:solidFill>
                <a:srgbClr val="000000"/>
              </a:solidFill>
              <a:uFill>
                <a:solidFill>
                  <a:srgbClr val="ffffff"/>
                </a:solidFill>
              </a:uFill>
              <a:latin typeface="Arial"/>
            </a:endParaRPr>
          </a:p>
        </p:txBody>
      </p:sp>
      <p:sp>
        <p:nvSpPr>
          <p:cNvPr id="56"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A cookbook is a Chef concept.</a:t>
            </a:r>
            <a:endParaRPr lang="en-CA"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Cookbooks are archive files that contain configuration information, such as recipes, attribute values, files, templates, libraries, definitions, and custom resources. </a:t>
            </a:r>
            <a:endParaRPr lang="en-CA" sz="28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 name="TextShape 1"/>
          <p:cNvSpPr txBox="1"/>
          <p:nvPr/>
        </p:nvSpPr>
        <p:spPr>
          <a:xfrm>
            <a:off x="504000" y="301320"/>
            <a:ext cx="9071640" cy="1262160"/>
          </a:xfrm>
          <a:prstGeom prst="rect">
            <a:avLst/>
          </a:prstGeom>
          <a:noFill/>
          <a:ln>
            <a:noFill/>
          </a:ln>
        </p:spPr>
        <p:txBody>
          <a:bodyPr lIns="0" rIns="0" tIns="0" bIns="0" anchor="ctr"/>
          <a:p>
            <a:pPr algn="ctr"/>
            <a:r>
              <a:rPr lang="en-CA" sz="4400" spc="-1" strike="noStrike">
                <a:solidFill>
                  <a:srgbClr val="000000"/>
                </a:solidFill>
                <a:uFill>
                  <a:solidFill>
                    <a:srgbClr val="ffffff"/>
                  </a:solidFill>
                </a:uFill>
                <a:latin typeface="Arial"/>
              </a:rPr>
              <a:t>Recipes</a:t>
            </a:r>
            <a:endParaRPr lang="en-CA" sz="4400" spc="-1" strike="noStrike">
              <a:solidFill>
                <a:srgbClr val="000000"/>
              </a:solidFill>
              <a:uFill>
                <a:solidFill>
                  <a:srgbClr val="ffffff"/>
                </a:solidFill>
              </a:uFill>
              <a:latin typeface="Arial"/>
            </a:endParaRPr>
          </a:p>
        </p:txBody>
      </p:sp>
      <p:sp>
        <p:nvSpPr>
          <p:cNvPr id="58"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A recipe is also a Chef concept. </a:t>
            </a:r>
            <a:endParaRPr lang="en-CA"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Recipes are instructions, written with Ruby language syntax, that specify the resources to use and the order in which those resources are applied.</a:t>
            </a:r>
            <a:endParaRPr lang="en-CA" sz="2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1023</TotalTime>
  <Application>LibreOffice/5.0.5.2$Linux_X86_64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2016-01-17T13:04:29Z</dcterms:created>
  <dc:language>en-CA</dc:language>
  <dcterms:modified xsi:type="dcterms:W3CDTF">2016-03-01T08:59:34Z</dcterms:modified>
  <cp:revision>3</cp:revision>
</cp:coreProperties>
</file>