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360f319281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360f319281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360f319281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360f319281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360f319281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360f319281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360f319281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360f319281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360f319281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360f319281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360f319281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360f319281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360f319281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360f319281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360f319281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360f319281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360f319281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360f319281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360f31928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360f31928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04e81ac9b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04e81ac9b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59c78048f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59c78048f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360f31928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360f31928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360f319281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360f31928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360f319281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360f31928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360f319281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360f319281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360f319281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360f319281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ML Final</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Michael Strohmeier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Multicollinearity handling</a:t>
            </a:r>
            <a:endParaRPr/>
          </a:p>
        </p:txBody>
      </p:sp>
      <p:sp>
        <p:nvSpPr>
          <p:cNvPr id="113" name="Google Shape;113;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Used Variance Inflation Factor (VIF) analysis to remove highly correlated features</a:t>
            </a:r>
            <a:endParaRPr/>
          </a:p>
          <a:p>
            <a:pPr indent="-342900" lvl="0" marL="457200" rtl="0" algn="l">
              <a:spcBef>
                <a:spcPts val="0"/>
              </a:spcBef>
              <a:spcAft>
                <a:spcPts val="0"/>
              </a:spcAft>
              <a:buSzPts val="1800"/>
              <a:buChar char="●"/>
            </a:pPr>
            <a:r>
              <a:rPr lang="en"/>
              <a:t>Final feature set: 7 features selected for modeling</a:t>
            </a:r>
            <a:endParaRPr/>
          </a:p>
        </p:txBody>
      </p:sp>
      <p:pic>
        <p:nvPicPr>
          <p:cNvPr id="114" name="Google Shape;114;p22" title="feature_definitions_table.png"/>
          <p:cNvPicPr preferRelativeResize="0"/>
          <p:nvPr/>
        </p:nvPicPr>
        <p:blipFill rotWithShape="1">
          <a:blip r:embed="rId3">
            <a:alphaModFix/>
          </a:blip>
          <a:srcRect b="17855" l="1408" r="33677" t="19362"/>
          <a:stretch/>
        </p:blipFill>
        <p:spPr>
          <a:xfrm>
            <a:off x="728513" y="2571750"/>
            <a:ext cx="7686975" cy="1858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Correlation Analysis</a:t>
            </a:r>
            <a:endParaRPr/>
          </a:p>
        </p:txBody>
      </p:sp>
      <p:sp>
        <p:nvSpPr>
          <p:cNvPr id="120" name="Google Shape;120;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Scoring and playing time are most strongly associated with higher salaries, but efficiency and advanced stats also matter</a:t>
            </a:r>
            <a:endParaRPr/>
          </a:p>
        </p:txBody>
      </p:sp>
      <p:pic>
        <p:nvPicPr>
          <p:cNvPr id="121" name="Google Shape;121;p23" title="correlation_matrix.png"/>
          <p:cNvPicPr preferRelativeResize="0"/>
          <p:nvPr/>
        </p:nvPicPr>
        <p:blipFill>
          <a:blip r:embed="rId3">
            <a:alphaModFix/>
          </a:blip>
          <a:stretch>
            <a:fillRect/>
          </a:stretch>
        </p:blipFill>
        <p:spPr>
          <a:xfrm>
            <a:off x="2352863" y="2032150"/>
            <a:ext cx="4438275" cy="2958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Preprocessing</a:t>
            </a:r>
            <a:endParaRPr/>
          </a:p>
        </p:txBody>
      </p:sp>
      <p:sp>
        <p:nvSpPr>
          <p:cNvPr id="127" name="Google Shape;127;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Outlier handling: 0 salary outliers removed (after inflation adjustment)</a:t>
            </a:r>
            <a:endParaRPr/>
          </a:p>
          <a:p>
            <a:pPr indent="-342900" lvl="0" marL="457200" rtl="0" algn="l">
              <a:spcBef>
                <a:spcPts val="0"/>
              </a:spcBef>
              <a:spcAft>
                <a:spcPts val="0"/>
              </a:spcAft>
              <a:buSzPts val="1800"/>
              <a:buChar char="●"/>
            </a:pPr>
            <a:r>
              <a:rPr lang="en"/>
              <a:t>Missing values: 34 rows dropped (final: 10,016 rows)</a:t>
            </a:r>
            <a:endParaRPr/>
          </a:p>
          <a:p>
            <a:pPr indent="-342900" lvl="0" marL="457200" rtl="0" algn="l">
              <a:spcBef>
                <a:spcPts val="0"/>
              </a:spcBef>
              <a:spcAft>
                <a:spcPts val="0"/>
              </a:spcAft>
              <a:buSzPts val="1800"/>
              <a:buChar char="●"/>
            </a:pPr>
            <a:r>
              <a:rPr lang="en"/>
              <a:t>Standardization: All features scaled using StandardScaler</a:t>
            </a:r>
            <a:endParaRPr/>
          </a:p>
          <a:p>
            <a:pPr indent="-342900" lvl="0" marL="457200" rtl="0" algn="l">
              <a:spcBef>
                <a:spcPts val="0"/>
              </a:spcBef>
              <a:spcAft>
                <a:spcPts val="0"/>
              </a:spcAft>
              <a:buSzPts val="1800"/>
              <a:buChar char="●"/>
            </a:pPr>
            <a:r>
              <a:rPr lang="en"/>
              <a:t>Train/test split: 8,012 training, 2,004 test samples (80/20 split)</a:t>
            </a:r>
            <a:endParaRPr/>
          </a:p>
          <a:p>
            <a:pPr indent="-317500" lvl="1" marL="914400" rtl="0" algn="l">
              <a:spcBef>
                <a:spcPts val="0"/>
              </a:spcBef>
              <a:spcAft>
                <a:spcPts val="0"/>
              </a:spcAft>
              <a:buSzPts val="1400"/>
              <a:buChar char="○"/>
            </a:pPr>
            <a:r>
              <a:rPr b="1" lang="en"/>
              <a:t>Cross-validation is done on the training set</a:t>
            </a:r>
            <a:endParaRPr b="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Selection &amp; Training</a:t>
            </a:r>
            <a:endParaRPr/>
          </a:p>
        </p:txBody>
      </p:sp>
      <p:sp>
        <p:nvSpPr>
          <p:cNvPr id="133" name="Google Shape;133;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Models evaluated:</a:t>
            </a:r>
            <a:endParaRPr/>
          </a:p>
          <a:p>
            <a:pPr indent="-317500" lvl="1" marL="914400" rtl="0" algn="l">
              <a:spcBef>
                <a:spcPts val="0"/>
              </a:spcBef>
              <a:spcAft>
                <a:spcPts val="0"/>
              </a:spcAft>
              <a:buSzPts val="1400"/>
              <a:buChar char="○"/>
            </a:pPr>
            <a:r>
              <a:rPr lang="en"/>
              <a:t>Linear Regression</a:t>
            </a:r>
            <a:endParaRPr/>
          </a:p>
          <a:p>
            <a:pPr indent="-317500" lvl="1" marL="914400" rtl="0" algn="l">
              <a:spcBef>
                <a:spcPts val="0"/>
              </a:spcBef>
              <a:spcAft>
                <a:spcPts val="0"/>
              </a:spcAft>
              <a:buSzPts val="1400"/>
              <a:buChar char="○"/>
            </a:pPr>
            <a:r>
              <a:rPr lang="en"/>
              <a:t>Random Forest Regressor</a:t>
            </a:r>
            <a:endParaRPr/>
          </a:p>
          <a:p>
            <a:pPr indent="-317500" lvl="1" marL="914400" rtl="0" algn="l">
              <a:spcBef>
                <a:spcPts val="0"/>
              </a:spcBef>
              <a:spcAft>
                <a:spcPts val="0"/>
              </a:spcAft>
              <a:buSzPts val="1400"/>
              <a:buChar char="○"/>
            </a:pPr>
            <a:r>
              <a:rPr lang="en"/>
              <a:t>XGBoost Regressor</a:t>
            </a:r>
            <a:endParaRPr/>
          </a:p>
          <a:p>
            <a:pPr indent="-317500" lvl="1" marL="914400" rtl="0" algn="l">
              <a:spcBef>
                <a:spcPts val="0"/>
              </a:spcBef>
              <a:spcAft>
                <a:spcPts val="0"/>
              </a:spcAft>
              <a:buSzPts val="1400"/>
              <a:buChar char="○"/>
            </a:pPr>
            <a:r>
              <a:rPr lang="en"/>
              <a:t>Support Vector Regression (SVR)</a:t>
            </a:r>
            <a:endParaRPr/>
          </a:p>
          <a:p>
            <a:pPr indent="-342900" lvl="0" marL="457200" rtl="0" algn="l">
              <a:spcBef>
                <a:spcPts val="0"/>
              </a:spcBef>
              <a:spcAft>
                <a:spcPts val="0"/>
              </a:spcAft>
              <a:buSzPts val="1800"/>
              <a:buChar char="●"/>
            </a:pPr>
            <a:r>
              <a:rPr lang="en"/>
              <a:t>Cross-validation: 4-fold</a:t>
            </a:r>
            <a:endParaRPr/>
          </a:p>
          <a:p>
            <a:pPr indent="-342900" lvl="0" marL="457200" rtl="0" algn="l">
              <a:spcBef>
                <a:spcPts val="0"/>
              </a:spcBef>
              <a:spcAft>
                <a:spcPts val="0"/>
              </a:spcAft>
              <a:buSzPts val="1800"/>
              <a:buChar char="●"/>
            </a:pPr>
            <a:r>
              <a:rPr lang="en"/>
              <a:t>Target transformation: log applied to salary to address skewness in response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Selection &amp; Training</a:t>
            </a:r>
            <a:endParaRPr/>
          </a:p>
        </p:txBody>
      </p:sp>
      <p:pic>
        <p:nvPicPr>
          <p:cNvPr id="139" name="Google Shape;139;p26" title="model_comparison_mae.png"/>
          <p:cNvPicPr preferRelativeResize="0"/>
          <p:nvPr/>
        </p:nvPicPr>
        <p:blipFill>
          <a:blip r:embed="rId3">
            <a:alphaModFix/>
          </a:blip>
          <a:stretch>
            <a:fillRect/>
          </a:stretch>
        </p:blipFill>
        <p:spPr>
          <a:xfrm>
            <a:off x="1155600" y="1267275"/>
            <a:ext cx="6832800" cy="3416400"/>
          </a:xfrm>
          <a:prstGeom prst="rect">
            <a:avLst/>
          </a:prstGeom>
          <a:noFill/>
          <a:ln>
            <a:noFill/>
          </a:ln>
        </p:spPr>
      </p:pic>
      <p:pic>
        <p:nvPicPr>
          <p:cNvPr id="140" name="Google Shape;140;p26"/>
          <p:cNvPicPr preferRelativeResize="0"/>
          <p:nvPr/>
        </p:nvPicPr>
        <p:blipFill>
          <a:blip r:embed="rId4">
            <a:alphaModFix/>
          </a:blip>
          <a:stretch>
            <a:fillRect/>
          </a:stretch>
        </p:blipFill>
        <p:spPr>
          <a:xfrm>
            <a:off x="5170788" y="364650"/>
            <a:ext cx="2085975" cy="7334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Selection &amp; Training</a:t>
            </a:r>
            <a:endParaRPr/>
          </a:p>
        </p:txBody>
      </p:sp>
      <p:pic>
        <p:nvPicPr>
          <p:cNvPr id="146" name="Google Shape;146;p27" title="model_comparison_rmse.png"/>
          <p:cNvPicPr preferRelativeResize="0"/>
          <p:nvPr/>
        </p:nvPicPr>
        <p:blipFill>
          <a:blip r:embed="rId3">
            <a:alphaModFix/>
          </a:blip>
          <a:stretch>
            <a:fillRect/>
          </a:stretch>
        </p:blipFill>
        <p:spPr>
          <a:xfrm>
            <a:off x="1224000" y="1244100"/>
            <a:ext cx="6811500" cy="3405725"/>
          </a:xfrm>
          <a:prstGeom prst="rect">
            <a:avLst/>
          </a:prstGeom>
          <a:noFill/>
          <a:ln>
            <a:noFill/>
          </a:ln>
        </p:spPr>
      </p:pic>
      <p:pic>
        <p:nvPicPr>
          <p:cNvPr id="147" name="Google Shape;147;p27"/>
          <p:cNvPicPr preferRelativeResize="0"/>
          <p:nvPr/>
        </p:nvPicPr>
        <p:blipFill>
          <a:blip r:embed="rId4">
            <a:alphaModFix/>
          </a:blip>
          <a:stretch>
            <a:fillRect/>
          </a:stretch>
        </p:blipFill>
        <p:spPr>
          <a:xfrm>
            <a:off x="5297975" y="445025"/>
            <a:ext cx="2737517" cy="572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Best Model – SVR</a:t>
            </a:r>
            <a:endParaRPr/>
          </a:p>
        </p:txBody>
      </p:sp>
      <p:sp>
        <p:nvSpPr>
          <p:cNvPr id="153" name="Google Shape;153;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Why SVR?</a:t>
            </a:r>
            <a:endParaRPr/>
          </a:p>
          <a:p>
            <a:pPr indent="-317500" lvl="1" marL="914400" rtl="0" algn="l">
              <a:spcBef>
                <a:spcPts val="0"/>
              </a:spcBef>
              <a:spcAft>
                <a:spcPts val="0"/>
              </a:spcAft>
              <a:buSzPts val="1400"/>
              <a:buChar char="○"/>
            </a:pPr>
            <a:r>
              <a:rPr lang="en"/>
              <a:t>Effectively captures non-linear relationships between features and salary</a:t>
            </a:r>
            <a:endParaRPr/>
          </a:p>
          <a:p>
            <a:pPr indent="-317500" lvl="1" marL="914400" rtl="0" algn="l">
              <a:spcBef>
                <a:spcPts val="0"/>
              </a:spcBef>
              <a:spcAft>
                <a:spcPts val="0"/>
              </a:spcAft>
              <a:buSzPts val="1400"/>
              <a:buChar char="○"/>
            </a:pPr>
            <a:r>
              <a:rPr lang="en"/>
              <a:t>Handles outliers well and performs consistently with standardized data</a:t>
            </a:r>
            <a:endParaRPr/>
          </a:p>
          <a:p>
            <a:pPr indent="-317500" lvl="1" marL="914400" rtl="0" algn="l">
              <a:spcBef>
                <a:spcPts val="0"/>
              </a:spcBef>
              <a:spcAft>
                <a:spcPts val="0"/>
              </a:spcAft>
              <a:buSzPts val="1400"/>
              <a:buChar char="○"/>
            </a:pPr>
            <a:r>
              <a:rPr lang="en"/>
              <a:t>Achieved better performance than tree-based models in this analysis</a:t>
            </a:r>
            <a:endParaRPr/>
          </a:p>
          <a:p>
            <a:pPr indent="-342900" lvl="0" marL="457200" rtl="0" algn="l">
              <a:spcBef>
                <a:spcPts val="0"/>
              </a:spcBef>
              <a:spcAft>
                <a:spcPts val="0"/>
              </a:spcAft>
              <a:buSzPts val="1800"/>
              <a:buChar char="●"/>
            </a:pPr>
            <a:r>
              <a:rPr lang="en"/>
              <a:t>SVR demonstrated better generalization, particularly for mid-range salaries, outperforming other models in capturing complex patterns.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Residual Analysis</a:t>
            </a:r>
            <a:endParaRPr/>
          </a:p>
        </p:txBody>
      </p:sp>
      <p:sp>
        <p:nvSpPr>
          <p:cNvPr id="159" name="Google Shape;159;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Model is accurate for most players, but less so for outliers (superstars)</a:t>
            </a:r>
            <a:endParaRPr/>
          </a:p>
        </p:txBody>
      </p:sp>
      <p:pic>
        <p:nvPicPr>
          <p:cNvPr id="160" name="Google Shape;160;p29" title="svr_test_residuals.png"/>
          <p:cNvPicPr preferRelativeResize="0"/>
          <p:nvPr/>
        </p:nvPicPr>
        <p:blipFill>
          <a:blip r:embed="rId3">
            <a:alphaModFix/>
          </a:blip>
          <a:stretch>
            <a:fillRect/>
          </a:stretch>
        </p:blipFill>
        <p:spPr>
          <a:xfrm>
            <a:off x="1873675" y="1699000"/>
            <a:ext cx="5396625" cy="32379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66" name="Google Shape;166;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Overall Performance: SVR accurately predicts most player salaries, effectively capturing non-linear patterns.</a:t>
            </a:r>
            <a:endParaRPr/>
          </a:p>
          <a:p>
            <a:pPr indent="-342900" lvl="0" marL="457200" rtl="0" algn="l">
              <a:spcBef>
                <a:spcPts val="0"/>
              </a:spcBef>
              <a:spcAft>
                <a:spcPts val="0"/>
              </a:spcAft>
              <a:buSzPts val="1800"/>
              <a:buChar char="●"/>
            </a:pPr>
            <a:r>
              <a:rPr lang="en"/>
              <a:t>Limitations: Less accurate for outliers, especially high-salary superstars.</a:t>
            </a:r>
            <a:endParaRPr/>
          </a:p>
          <a:p>
            <a:pPr indent="-342900" lvl="0" marL="457200" rtl="0" algn="l">
              <a:spcBef>
                <a:spcPts val="0"/>
              </a:spcBef>
              <a:spcAft>
                <a:spcPts val="0"/>
              </a:spcAft>
              <a:buSzPts val="1800"/>
              <a:buChar char="●"/>
            </a:pPr>
            <a:r>
              <a:rPr lang="en"/>
              <a:t>Recommendation: Avoid using SVR for superstars; consider specialized models for extreme salaries.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NBA salaries are a function of player performance, market trends, and negotiation. Understanding these drivers can help teams, agents, and players make better decisions.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Literature Review</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Kaggle project titled "NBA Salary Predictor - Data Science Final 2024" by Dillon Timmer focuses on predicting NBA player salaries using machine learning techniques.</a:t>
            </a:r>
            <a:endParaRPr/>
          </a:p>
          <a:p>
            <a:pPr indent="-342900" lvl="0" marL="457200" rtl="0" algn="l">
              <a:spcBef>
                <a:spcPts val="1200"/>
              </a:spcBef>
              <a:spcAft>
                <a:spcPts val="0"/>
              </a:spcAft>
              <a:buSzPts val="1800"/>
              <a:buChar char="●"/>
            </a:pPr>
            <a:r>
              <a:rPr lang="en"/>
              <a:t>Feature Importance: Certain player statistics, such as points per game, assists, and player efficiency ratings, were found to be significant predictors of salary.</a:t>
            </a:r>
            <a:endParaRPr/>
          </a:p>
          <a:p>
            <a:pPr indent="-342900" lvl="0" marL="457200" rtl="0" algn="l">
              <a:spcBef>
                <a:spcPts val="0"/>
              </a:spcBef>
              <a:spcAft>
                <a:spcPts val="0"/>
              </a:spcAft>
              <a:buSzPts val="1800"/>
              <a:buChar char="●"/>
            </a:pPr>
            <a:r>
              <a:rPr lang="en"/>
              <a:t>Model Performance: Among the models tested, </a:t>
            </a:r>
            <a:r>
              <a:rPr b="1" lang="en"/>
              <a:t>ensemble methods</a:t>
            </a:r>
            <a:r>
              <a:rPr lang="en"/>
              <a:t> like Random Forest and Gradient Boosting provided better predictive accuracy compared to simple linear regression.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Literature Review</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project demonstrated that machine learning models could effectively predict NBA player salaries based on performance statistics. The insights gained could be valuable for teams and analysts in assessing player value and making informed contract decisions.</a:t>
            </a:r>
            <a:endParaRPr/>
          </a:p>
        </p:txBody>
      </p:sp>
      <p:pic>
        <p:nvPicPr>
          <p:cNvPr id="74" name="Google Shape;74;p16"/>
          <p:cNvPicPr preferRelativeResize="0"/>
          <p:nvPr/>
        </p:nvPicPr>
        <p:blipFill rotWithShape="1">
          <a:blip r:embed="rId3">
            <a:alphaModFix/>
          </a:blip>
          <a:srcRect b="0" l="1820" r="-1819" t="0"/>
          <a:stretch/>
        </p:blipFill>
        <p:spPr>
          <a:xfrm>
            <a:off x="3268025" y="2473103"/>
            <a:ext cx="2730496" cy="2095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Overview</a:t>
            </a:r>
            <a:endParaRPr/>
          </a:p>
        </p:txBody>
      </p:sp>
      <p:sp>
        <p:nvSpPr>
          <p:cNvPr id="80" name="Google Shape;80;p17"/>
          <p:cNvSpPr txBox="1"/>
          <p:nvPr>
            <p:ph idx="1" type="body"/>
          </p:nvPr>
        </p:nvSpPr>
        <p:spPr>
          <a:xfrm>
            <a:off x="311700" y="1152475"/>
            <a:ext cx="37869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10,932 player-seasons (rows)</a:t>
            </a:r>
            <a:endParaRPr/>
          </a:p>
          <a:p>
            <a:pPr indent="0" lvl="0" marL="0" rtl="0" algn="l">
              <a:spcBef>
                <a:spcPts val="1200"/>
              </a:spcBef>
              <a:spcAft>
                <a:spcPts val="0"/>
              </a:spcAft>
              <a:buNone/>
            </a:pPr>
            <a:r>
              <a:rPr lang="en"/>
              <a:t>Key Features:</a:t>
            </a:r>
            <a:endParaRPr/>
          </a:p>
          <a:p>
            <a:pPr indent="-342900" lvl="0" marL="457200" rtl="0" algn="l">
              <a:spcBef>
                <a:spcPts val="1200"/>
              </a:spcBef>
              <a:spcAft>
                <a:spcPts val="0"/>
              </a:spcAft>
              <a:buSzPts val="1800"/>
              <a:buChar char="●"/>
            </a:pPr>
            <a:r>
              <a:rPr lang="en"/>
              <a:t>Player Overview</a:t>
            </a:r>
            <a:endParaRPr/>
          </a:p>
          <a:p>
            <a:pPr indent="-317500" lvl="1" marL="914400" rtl="0" algn="l">
              <a:spcBef>
                <a:spcPts val="0"/>
              </a:spcBef>
              <a:spcAft>
                <a:spcPts val="0"/>
              </a:spcAft>
              <a:buSzPts val="1400"/>
              <a:buChar char="○"/>
            </a:pPr>
            <a:r>
              <a:rPr lang="en"/>
              <a:t>Player</a:t>
            </a:r>
            <a:endParaRPr/>
          </a:p>
          <a:p>
            <a:pPr indent="-317500" lvl="1" marL="914400" rtl="0" algn="l">
              <a:spcBef>
                <a:spcPts val="0"/>
              </a:spcBef>
              <a:spcAft>
                <a:spcPts val="0"/>
              </a:spcAft>
              <a:buSzPts val="1400"/>
              <a:buChar char="○"/>
            </a:pPr>
            <a:r>
              <a:rPr lang="en"/>
              <a:t>Season</a:t>
            </a:r>
            <a:endParaRPr/>
          </a:p>
          <a:p>
            <a:pPr indent="-317500" lvl="1" marL="914400" rtl="0" algn="l">
              <a:spcBef>
                <a:spcPts val="0"/>
              </a:spcBef>
              <a:spcAft>
                <a:spcPts val="0"/>
              </a:spcAft>
              <a:buSzPts val="1400"/>
              <a:buChar char="○"/>
            </a:pPr>
            <a:r>
              <a:rPr lang="en"/>
              <a:t>Team</a:t>
            </a:r>
            <a:endParaRPr/>
          </a:p>
          <a:p>
            <a:pPr indent="-317500" lvl="1" marL="914400" rtl="0" algn="l">
              <a:spcBef>
                <a:spcPts val="0"/>
              </a:spcBef>
              <a:spcAft>
                <a:spcPts val="0"/>
              </a:spcAft>
              <a:buSzPts val="1400"/>
              <a:buChar char="○"/>
            </a:pPr>
            <a:r>
              <a:rPr lang="en"/>
              <a:t>Position</a:t>
            </a:r>
            <a:endParaRPr/>
          </a:p>
          <a:p>
            <a:pPr indent="-317500" lvl="1" marL="914400" rtl="0" algn="l">
              <a:spcBef>
                <a:spcPts val="0"/>
              </a:spcBef>
              <a:spcAft>
                <a:spcPts val="0"/>
              </a:spcAft>
              <a:buSzPts val="1400"/>
              <a:buChar char="○"/>
            </a:pPr>
            <a:r>
              <a:rPr lang="en"/>
              <a:t>Age</a:t>
            </a:r>
            <a:endParaRPr/>
          </a:p>
          <a:p>
            <a:pPr indent="-342900" lvl="0" marL="457200" rtl="0" algn="l">
              <a:spcBef>
                <a:spcPts val="0"/>
              </a:spcBef>
              <a:spcAft>
                <a:spcPts val="0"/>
              </a:spcAft>
              <a:buSzPts val="1800"/>
              <a:buChar char="●"/>
            </a:pPr>
            <a:r>
              <a:rPr lang="en"/>
              <a:t>Salary Info:</a:t>
            </a:r>
            <a:endParaRPr/>
          </a:p>
          <a:p>
            <a:pPr indent="-317500" lvl="1" marL="914400" rtl="0" algn="l">
              <a:spcBef>
                <a:spcPts val="0"/>
              </a:spcBef>
              <a:spcAft>
                <a:spcPts val="0"/>
              </a:spcAft>
              <a:buSzPts val="1400"/>
              <a:buChar char="○"/>
            </a:pPr>
            <a:r>
              <a:rPr lang="en"/>
              <a:t>Salary (raw)</a:t>
            </a:r>
            <a:endParaRPr/>
          </a:p>
          <a:p>
            <a:pPr indent="-317500" lvl="1" marL="914400" rtl="0" algn="l">
              <a:spcBef>
                <a:spcPts val="0"/>
              </a:spcBef>
              <a:spcAft>
                <a:spcPts val="0"/>
              </a:spcAft>
              <a:buSzPts val="1400"/>
              <a:buChar char="○"/>
            </a:pPr>
            <a:r>
              <a:rPr lang="en"/>
              <a:t>Inflation Adjusted Salary (target)</a:t>
            </a:r>
            <a:endParaRPr/>
          </a:p>
          <a:p>
            <a:pPr indent="0" lvl="0" marL="0" rtl="0" algn="l">
              <a:spcBef>
                <a:spcPts val="1200"/>
              </a:spcBef>
              <a:spcAft>
                <a:spcPts val="1200"/>
              </a:spcAft>
              <a:buNone/>
            </a:pPr>
            <a:r>
              <a:t/>
            </a:r>
            <a:endParaRPr/>
          </a:p>
        </p:txBody>
      </p:sp>
      <p:sp>
        <p:nvSpPr>
          <p:cNvPr id="81" name="Google Shape;81;p17"/>
          <p:cNvSpPr txBox="1"/>
          <p:nvPr>
            <p:ph idx="1" type="body"/>
          </p:nvPr>
        </p:nvSpPr>
        <p:spPr>
          <a:xfrm>
            <a:off x="4572000" y="1125925"/>
            <a:ext cx="3786900" cy="34695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Shooting: </a:t>
            </a:r>
            <a:endParaRPr/>
          </a:p>
          <a:p>
            <a:pPr indent="-317500" lvl="1" marL="914400" rtl="0" algn="l">
              <a:spcBef>
                <a:spcPts val="0"/>
              </a:spcBef>
              <a:spcAft>
                <a:spcPts val="0"/>
              </a:spcAft>
              <a:buSzPts val="1400"/>
              <a:buChar char="○"/>
            </a:pPr>
            <a:r>
              <a:rPr lang="en"/>
              <a:t>FG, FGA, FG%</a:t>
            </a:r>
            <a:endParaRPr/>
          </a:p>
          <a:p>
            <a:pPr indent="-317500" lvl="1" marL="914400" rtl="0" algn="l">
              <a:spcBef>
                <a:spcPts val="0"/>
              </a:spcBef>
              <a:spcAft>
                <a:spcPts val="0"/>
              </a:spcAft>
              <a:buSzPts val="1400"/>
              <a:buChar char="○"/>
            </a:pPr>
            <a:r>
              <a:rPr lang="en"/>
              <a:t>3P, 3PA, 3P%</a:t>
            </a:r>
            <a:endParaRPr/>
          </a:p>
          <a:p>
            <a:pPr indent="-317500" lvl="1" marL="914400" rtl="0" algn="l">
              <a:spcBef>
                <a:spcPts val="0"/>
              </a:spcBef>
              <a:spcAft>
                <a:spcPts val="0"/>
              </a:spcAft>
              <a:buSzPts val="1400"/>
              <a:buChar char="○"/>
            </a:pPr>
            <a:r>
              <a:rPr lang="en"/>
              <a:t>2P, 2PA, 2P%</a:t>
            </a:r>
            <a:endParaRPr/>
          </a:p>
          <a:p>
            <a:pPr indent="-317500" lvl="1" marL="914400" rtl="0" algn="l">
              <a:spcBef>
                <a:spcPts val="0"/>
              </a:spcBef>
              <a:spcAft>
                <a:spcPts val="0"/>
              </a:spcAft>
              <a:buSzPts val="1400"/>
              <a:buChar char="○"/>
            </a:pPr>
            <a:r>
              <a:rPr lang="en"/>
              <a:t>FT, FTA, FT%</a:t>
            </a:r>
            <a:endParaRPr/>
          </a:p>
          <a:p>
            <a:pPr indent="-342900" lvl="0" marL="457200" rtl="0" algn="l">
              <a:spcBef>
                <a:spcPts val="0"/>
              </a:spcBef>
              <a:spcAft>
                <a:spcPts val="0"/>
              </a:spcAft>
              <a:buSzPts val="1800"/>
              <a:buChar char="●"/>
            </a:pPr>
            <a:r>
              <a:rPr lang="en"/>
              <a:t>Game stats: </a:t>
            </a:r>
            <a:endParaRPr/>
          </a:p>
          <a:p>
            <a:pPr indent="-317500" lvl="1" marL="914400" rtl="0" algn="l">
              <a:spcBef>
                <a:spcPts val="0"/>
              </a:spcBef>
              <a:spcAft>
                <a:spcPts val="0"/>
              </a:spcAft>
              <a:buSzPts val="1400"/>
              <a:buChar char="○"/>
            </a:pPr>
            <a:r>
              <a:rPr lang="en"/>
              <a:t>Games, Games Started, </a:t>
            </a:r>
            <a:endParaRPr/>
          </a:p>
          <a:p>
            <a:pPr indent="-317500" lvl="1" marL="914400" rtl="0" algn="l">
              <a:spcBef>
                <a:spcPts val="0"/>
              </a:spcBef>
              <a:spcAft>
                <a:spcPts val="0"/>
              </a:spcAft>
              <a:buSzPts val="1400"/>
              <a:buChar char="○"/>
            </a:pPr>
            <a:r>
              <a:rPr lang="en"/>
              <a:t>Minutes Played, </a:t>
            </a:r>
            <a:endParaRPr/>
          </a:p>
          <a:p>
            <a:pPr indent="-317500" lvl="1" marL="914400" rtl="0" algn="l">
              <a:spcBef>
                <a:spcPts val="0"/>
              </a:spcBef>
              <a:spcAft>
                <a:spcPts val="0"/>
              </a:spcAft>
              <a:buSzPts val="1400"/>
              <a:buChar char="○"/>
            </a:pPr>
            <a:r>
              <a:rPr lang="en"/>
              <a:t>Points</a:t>
            </a:r>
            <a:endParaRPr/>
          </a:p>
          <a:p>
            <a:pPr indent="-317500" lvl="1" marL="914400" rtl="0" algn="l">
              <a:spcBef>
                <a:spcPts val="0"/>
              </a:spcBef>
              <a:spcAft>
                <a:spcPts val="0"/>
              </a:spcAft>
              <a:buSzPts val="1400"/>
              <a:buChar char="○"/>
            </a:pPr>
            <a:r>
              <a:rPr lang="en"/>
              <a:t>Rebounds, Assists</a:t>
            </a:r>
            <a:endParaRPr/>
          </a:p>
          <a:p>
            <a:pPr indent="-317500" lvl="1" marL="914400" rtl="0" algn="l">
              <a:spcBef>
                <a:spcPts val="0"/>
              </a:spcBef>
              <a:spcAft>
                <a:spcPts val="0"/>
              </a:spcAft>
              <a:buSzPts val="1400"/>
              <a:buChar char="○"/>
            </a:pPr>
            <a:r>
              <a:rPr lang="en"/>
              <a:t>Steals, Blocks</a:t>
            </a:r>
            <a:endParaRPr/>
          </a:p>
          <a:p>
            <a:pPr indent="-317500" lvl="1" marL="914400" rtl="0" algn="l">
              <a:spcBef>
                <a:spcPts val="0"/>
              </a:spcBef>
              <a:spcAft>
                <a:spcPts val="0"/>
              </a:spcAft>
              <a:buSzPts val="1400"/>
              <a:buChar char="○"/>
            </a:pPr>
            <a:r>
              <a:rPr lang="en"/>
              <a:t>Turnovers, Personal Fouls</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Overview</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34 </a:t>
            </a:r>
            <a:r>
              <a:rPr lang="en" sz="2000"/>
              <a:t>player-seasons (rows) contained missing values and were dropped from the dataset</a:t>
            </a:r>
            <a:endParaRPr sz="2000"/>
          </a:p>
          <a:p>
            <a:pPr indent="-355600" lvl="0" marL="457200" rtl="0" algn="l">
              <a:spcBef>
                <a:spcPts val="0"/>
              </a:spcBef>
              <a:spcAft>
                <a:spcPts val="0"/>
              </a:spcAft>
              <a:buSzPts val="2000"/>
              <a:buChar char="●"/>
            </a:pPr>
            <a:r>
              <a:rPr lang="en" sz="2000"/>
              <a:t>Salary Summary</a:t>
            </a:r>
            <a:endParaRPr sz="2000"/>
          </a:p>
          <a:p>
            <a:pPr indent="-342900" lvl="1" marL="914400" rtl="0" algn="l">
              <a:spcBef>
                <a:spcPts val="0"/>
              </a:spcBef>
              <a:spcAft>
                <a:spcPts val="0"/>
              </a:spcAft>
              <a:buSzPts val="1800"/>
              <a:buChar char="○"/>
            </a:pPr>
            <a:r>
              <a:rPr lang="en" sz="1800"/>
              <a:t>Min Salary : $21,899</a:t>
            </a:r>
            <a:endParaRPr sz="1800"/>
          </a:p>
          <a:p>
            <a:pPr indent="-342900" lvl="1" marL="914400" rtl="0" algn="l">
              <a:spcBef>
                <a:spcPts val="0"/>
              </a:spcBef>
              <a:spcAft>
                <a:spcPts val="0"/>
              </a:spcAft>
              <a:buSzPts val="1800"/>
              <a:buChar char="○"/>
            </a:pPr>
            <a:r>
              <a:rPr lang="en" sz="1800"/>
              <a:t>Max Salary: $61,258,556</a:t>
            </a:r>
            <a:endParaRPr sz="1800"/>
          </a:p>
          <a:p>
            <a:pPr indent="-342900" lvl="1" marL="914400" rtl="0" algn="l">
              <a:spcBef>
                <a:spcPts val="0"/>
              </a:spcBef>
              <a:spcAft>
                <a:spcPts val="0"/>
              </a:spcAft>
              <a:buSzPts val="1800"/>
              <a:buChar char="○"/>
            </a:pPr>
            <a:r>
              <a:rPr lang="en" sz="1800"/>
              <a:t>Med Salary  : $3,893,046</a:t>
            </a:r>
            <a:endParaRPr sz="1800"/>
          </a:p>
          <a:p>
            <a:pPr indent="-342900" lvl="1" marL="914400" rtl="0" algn="l">
              <a:spcBef>
                <a:spcPts val="0"/>
              </a:spcBef>
              <a:spcAft>
                <a:spcPts val="0"/>
              </a:spcAft>
              <a:buSzPts val="1800"/>
              <a:buChar char="○"/>
            </a:pPr>
            <a:r>
              <a:rPr lang="en" sz="1800"/>
              <a:t>Mean Salary: $6,501,424</a:t>
            </a:r>
            <a:endParaRPr sz="1800"/>
          </a:p>
          <a:p>
            <a:pPr indent="-342900" lvl="1" marL="914400" rtl="0" algn="l">
              <a:spcBef>
                <a:spcPts val="0"/>
              </a:spcBef>
              <a:spcAft>
                <a:spcPts val="0"/>
              </a:spcAft>
              <a:buSzPts val="1800"/>
              <a:buChar char="○"/>
            </a:pPr>
            <a:r>
              <a:rPr lang="en" sz="1800"/>
              <a:t>Std Salary: $7,077,486</a:t>
            </a:r>
            <a:endParaRPr sz="1800"/>
          </a:p>
        </p:txBody>
      </p:sp>
      <p:pic>
        <p:nvPicPr>
          <p:cNvPr id="88" name="Google Shape;88;p18" title="salary_distributions.png"/>
          <p:cNvPicPr preferRelativeResize="0"/>
          <p:nvPr/>
        </p:nvPicPr>
        <p:blipFill>
          <a:blip r:embed="rId3">
            <a:alphaModFix/>
          </a:blip>
          <a:stretch>
            <a:fillRect/>
          </a:stretch>
        </p:blipFill>
        <p:spPr>
          <a:xfrm>
            <a:off x="4416975" y="2330675"/>
            <a:ext cx="4010100" cy="15037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Salary Distribution</a:t>
            </a:r>
            <a:endParaRPr/>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left plot shows the real-world distribution of NBA salaries, highlighting the right-skewed nature and the prevalence of lower salaries.</a:t>
            </a:r>
            <a:endParaRPr/>
          </a:p>
          <a:p>
            <a:pPr indent="0" lvl="0" marL="0" rtl="0" algn="l">
              <a:spcBef>
                <a:spcPts val="1200"/>
              </a:spcBef>
              <a:spcAft>
                <a:spcPts val="0"/>
              </a:spcAft>
              <a:buNone/>
            </a:pPr>
            <a:r>
              <a:rPr lang="en"/>
              <a:t>The right plot (log-transformed) reveals the underlying distribution more clearly for modeling purposes.</a:t>
            </a:r>
            <a:endParaRPr/>
          </a:p>
          <a:p>
            <a:pPr indent="0" lvl="0" marL="0" rtl="0" algn="l">
              <a:spcBef>
                <a:spcPts val="1200"/>
              </a:spcBef>
              <a:spcAft>
                <a:spcPts val="0"/>
              </a:spcAft>
              <a:buNone/>
            </a:pPr>
            <a:r>
              <a:rPr lang="en"/>
              <a:t>Log transformation is used in modeling to address skewness and improve regression performance.</a:t>
            </a:r>
            <a:endParaRPr/>
          </a:p>
          <a:p>
            <a:pPr indent="0" lvl="0" marL="0" rtl="0" algn="l">
              <a:spcBef>
                <a:spcPts val="1200"/>
              </a:spcBef>
              <a:spcAft>
                <a:spcPts val="1200"/>
              </a:spcAft>
              <a:buNone/>
            </a:pPr>
            <a:r>
              <a:t/>
            </a:r>
            <a:endParaRPr/>
          </a:p>
        </p:txBody>
      </p:sp>
      <p:pic>
        <p:nvPicPr>
          <p:cNvPr id="95" name="Google Shape;95;p19" title="salary_distributions.png"/>
          <p:cNvPicPr preferRelativeResize="0"/>
          <p:nvPr/>
        </p:nvPicPr>
        <p:blipFill>
          <a:blip r:embed="rId3">
            <a:alphaModFix/>
          </a:blip>
          <a:stretch>
            <a:fillRect/>
          </a:stretch>
        </p:blipFill>
        <p:spPr>
          <a:xfrm>
            <a:off x="3777226" y="3226772"/>
            <a:ext cx="4497376" cy="1686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Salary Distribution</a:t>
            </a:r>
            <a:endParaRPr/>
          </a:p>
        </p:txBody>
      </p:sp>
      <p:pic>
        <p:nvPicPr>
          <p:cNvPr id="101" name="Google Shape;101;p20" title="salary_distributions.png"/>
          <p:cNvPicPr preferRelativeResize="0"/>
          <p:nvPr/>
        </p:nvPicPr>
        <p:blipFill>
          <a:blip r:embed="rId3">
            <a:alphaModFix/>
          </a:blip>
          <a:stretch>
            <a:fillRect/>
          </a:stretch>
        </p:blipFill>
        <p:spPr>
          <a:xfrm>
            <a:off x="311699" y="1320428"/>
            <a:ext cx="8520600" cy="319524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 Engineering</a:t>
            </a:r>
            <a:endParaRPr/>
          </a:p>
        </p:txBody>
      </p:sp>
      <p:sp>
        <p:nvSpPr>
          <p:cNvPr id="107" name="Google Shape;107;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Clr>
                <a:schemeClr val="dk1"/>
              </a:buClr>
              <a:buSzPct val="61111"/>
              <a:buFont typeface="Arial"/>
              <a:buNone/>
            </a:pPr>
            <a:r>
              <a:rPr lang="en"/>
              <a:t>Raw features:	All box score stats, shooting percentages, and demographic info.</a:t>
            </a:r>
            <a:endParaRPr/>
          </a:p>
          <a:p>
            <a:pPr indent="0" lvl="0" marL="0" rtl="0" algn="l">
              <a:spcBef>
                <a:spcPts val="1200"/>
              </a:spcBef>
              <a:spcAft>
                <a:spcPts val="0"/>
              </a:spcAft>
              <a:buClr>
                <a:schemeClr val="dk1"/>
              </a:buClr>
              <a:buSzPct val="61111"/>
              <a:buFont typeface="Arial"/>
              <a:buNone/>
            </a:pPr>
            <a:r>
              <a:rPr lang="en"/>
              <a:t>Created features:</a:t>
            </a:r>
            <a:endParaRPr/>
          </a:p>
          <a:p>
            <a:pPr indent="-293211" lvl="0" marL="457200" rtl="0" algn="l">
              <a:spcBef>
                <a:spcPts val="1200"/>
              </a:spcBef>
              <a:spcAft>
                <a:spcPts val="0"/>
              </a:spcAft>
              <a:buClr>
                <a:schemeClr val="dk1"/>
              </a:buClr>
              <a:buSzPct val="61111"/>
              <a:buChar char="●"/>
            </a:pPr>
            <a:r>
              <a:rPr lang="en"/>
              <a:t>Per-game stats:</a:t>
            </a:r>
            <a:endParaRPr/>
          </a:p>
          <a:p>
            <a:pPr indent="-293211" lvl="1" marL="914400" rtl="0" algn="l">
              <a:spcBef>
                <a:spcPts val="0"/>
              </a:spcBef>
              <a:spcAft>
                <a:spcPts val="0"/>
              </a:spcAft>
              <a:buClr>
                <a:schemeClr val="dk1"/>
              </a:buClr>
              <a:buSzPct val="78571"/>
              <a:buChar char="○"/>
            </a:pPr>
            <a:r>
              <a:rPr lang="en"/>
              <a:t>Points per Game</a:t>
            </a:r>
            <a:endParaRPr/>
          </a:p>
          <a:p>
            <a:pPr indent="-293211" lvl="1" marL="914400" rtl="0" algn="l">
              <a:spcBef>
                <a:spcPts val="0"/>
              </a:spcBef>
              <a:spcAft>
                <a:spcPts val="0"/>
              </a:spcAft>
              <a:buClr>
                <a:schemeClr val="dk1"/>
              </a:buClr>
              <a:buSzPct val="78571"/>
              <a:buChar char="○"/>
            </a:pPr>
            <a:r>
              <a:rPr lang="en"/>
              <a:t>Assists per Game</a:t>
            </a:r>
            <a:endParaRPr/>
          </a:p>
          <a:p>
            <a:pPr indent="-293211" lvl="1" marL="914400" rtl="0" algn="l">
              <a:spcBef>
                <a:spcPts val="0"/>
              </a:spcBef>
              <a:spcAft>
                <a:spcPts val="0"/>
              </a:spcAft>
              <a:buClr>
                <a:schemeClr val="dk1"/>
              </a:buClr>
              <a:buSzPct val="78571"/>
              <a:buChar char="○"/>
            </a:pPr>
            <a:r>
              <a:rPr lang="en"/>
              <a:t>Rebounds per Game, etc</a:t>
            </a:r>
            <a:r>
              <a:rPr lang="en"/>
              <a:t>.</a:t>
            </a:r>
            <a:endParaRPr/>
          </a:p>
          <a:p>
            <a:pPr indent="-293211" lvl="0" marL="457200" rtl="0" algn="l">
              <a:spcBef>
                <a:spcPts val="0"/>
              </a:spcBef>
              <a:spcAft>
                <a:spcPts val="0"/>
              </a:spcAft>
              <a:buClr>
                <a:schemeClr val="dk1"/>
              </a:buClr>
              <a:buSzPct val="61111"/>
              <a:buChar char="●"/>
            </a:pPr>
            <a:r>
              <a:rPr lang="en"/>
              <a:t>Per-36-minutes stats:</a:t>
            </a:r>
            <a:endParaRPr/>
          </a:p>
          <a:p>
            <a:pPr indent="-293211" lvl="1" marL="914400" rtl="0" algn="l">
              <a:spcBef>
                <a:spcPts val="0"/>
              </a:spcBef>
              <a:spcAft>
                <a:spcPts val="0"/>
              </a:spcAft>
              <a:buClr>
                <a:schemeClr val="dk1"/>
              </a:buClr>
              <a:buSzPct val="78571"/>
              <a:buChar char="○"/>
            </a:pPr>
            <a:r>
              <a:rPr lang="en"/>
              <a:t>Points per 36</a:t>
            </a:r>
            <a:endParaRPr/>
          </a:p>
          <a:p>
            <a:pPr indent="-293211" lvl="1" marL="914400" rtl="0" algn="l">
              <a:spcBef>
                <a:spcPts val="0"/>
              </a:spcBef>
              <a:spcAft>
                <a:spcPts val="0"/>
              </a:spcAft>
              <a:buClr>
                <a:schemeClr val="dk1"/>
              </a:buClr>
              <a:buSzPct val="78571"/>
              <a:buChar char="○"/>
            </a:pPr>
            <a:r>
              <a:rPr lang="en"/>
              <a:t>Rebounds per 36</a:t>
            </a:r>
            <a:endParaRPr/>
          </a:p>
          <a:p>
            <a:pPr indent="-293211" lvl="1" marL="914400" rtl="0" algn="l">
              <a:spcBef>
                <a:spcPts val="0"/>
              </a:spcBef>
              <a:spcAft>
                <a:spcPts val="0"/>
              </a:spcAft>
              <a:buClr>
                <a:schemeClr val="dk1"/>
              </a:buClr>
              <a:buSzPct val="78571"/>
              <a:buChar char="○"/>
            </a:pPr>
            <a:r>
              <a:rPr lang="en"/>
              <a:t>etc. (normalizes for playing time)</a:t>
            </a:r>
            <a:endParaRPr/>
          </a:p>
          <a:p>
            <a:pPr indent="-293211" lvl="0" marL="457200" rtl="0" algn="l">
              <a:spcBef>
                <a:spcPts val="0"/>
              </a:spcBef>
              <a:spcAft>
                <a:spcPts val="0"/>
              </a:spcAft>
              <a:buClr>
                <a:schemeClr val="dk1"/>
              </a:buClr>
              <a:buSzPct val="61111"/>
              <a:buChar char="●"/>
            </a:pPr>
            <a:r>
              <a:rPr lang="en"/>
              <a:t>Efficiency ratios:</a:t>
            </a:r>
            <a:endParaRPr/>
          </a:p>
          <a:p>
            <a:pPr indent="-293211" lvl="1" marL="914400" rtl="0" algn="l">
              <a:spcBef>
                <a:spcPts val="0"/>
              </a:spcBef>
              <a:spcAft>
                <a:spcPts val="0"/>
              </a:spcAft>
              <a:buClr>
                <a:schemeClr val="dk1"/>
              </a:buClr>
              <a:buSzPct val="78571"/>
              <a:buChar char="○"/>
            </a:pPr>
            <a:r>
              <a:rPr lang="en"/>
              <a:t>Assist to Turnover Ratio</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