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tif" ContentType="image/tif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31"/>
  </p:notesMasterIdLst>
  <p:sldIdLst>
    <p:sldId id="265" r:id="rId2"/>
    <p:sldId id="266" r:id="rId3"/>
    <p:sldId id="298" r:id="rId4"/>
    <p:sldId id="270" r:id="rId5"/>
    <p:sldId id="295" r:id="rId6"/>
    <p:sldId id="297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E82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5" autoAdjust="0"/>
    <p:restoredTop sz="95337"/>
  </p:normalViewPr>
  <p:slideViewPr>
    <p:cSldViewPr snapToGrid="0">
      <p:cViewPr>
        <p:scale>
          <a:sx n="94" d="100"/>
          <a:sy n="94" d="100"/>
        </p:scale>
        <p:origin x="9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06895-E411-444E-92F0-E1F43C5B9AD4}" type="datetimeFigureOut">
              <a:rPr lang="el-GR" smtClean="0"/>
              <a:t>28/9/18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B0DF-8290-49D6-AD4A-66FEFED85A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288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BA07D9-028A-46A2-A868-F92B898D14B8}" type="slidenum">
              <a:rPr lang="el-GR" altLang="en-US"/>
              <a:pPr eaLnBrk="1" hangingPunct="1"/>
              <a:t>1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26877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10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291902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11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59264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12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66419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13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969815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14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51350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15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30832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16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007947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17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759669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18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45456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19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39272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903184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20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035513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21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092951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22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5258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23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091936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24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193898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25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121831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26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47370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27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379535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28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623549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29</a:t>
            </a:fld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69659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CCCB-B623-4E8A-8215-FAA1D631E376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328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CCCB-B623-4E8A-8215-FAA1D631E376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88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CCCB-B623-4E8A-8215-FAA1D631E376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605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CCCB-B623-4E8A-8215-FAA1D631E376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262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7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1718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8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93043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424D2E-F929-4F9A-AC30-621B0D7F1E9B}" type="slidenum">
              <a:rPr lang="el-GR" altLang="en-US"/>
              <a:pPr eaLnBrk="1" hangingPunct="1"/>
              <a:t>9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0365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24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6243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168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635164"/>
            <a:ext cx="6858000" cy="1874801"/>
          </a:xfrm>
        </p:spPr>
        <p:txBody>
          <a:bodyPr anchor="b">
            <a:noAutofit/>
          </a:bodyPr>
          <a:lstStyle>
            <a:lvl1pPr algn="ctr">
              <a:defRPr sz="4000" baseline="0">
                <a:solidFill>
                  <a:srgbClr val="CE1E82"/>
                </a:solidFill>
              </a:defRPr>
            </a:lvl1pPr>
          </a:lstStyle>
          <a:p>
            <a:r>
              <a:rPr lang="el-GR" dirty="0"/>
              <a:t>Τίτλος Πτυχιακής / Διπλωματικής Εργασίας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744916"/>
            <a:ext cx="6858000" cy="6365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72F3D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l-GR" dirty="0"/>
              <a:t>Ονοματεπώνυμο Φοιτητή/Φοιτήτριας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7" y="285092"/>
            <a:ext cx="2160925" cy="1110241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114676" y="400051"/>
            <a:ext cx="4886325" cy="995363"/>
          </a:xfrm>
        </p:spPr>
        <p:txBody>
          <a:bodyPr>
            <a:normAutofit/>
          </a:bodyPr>
          <a:lstStyle>
            <a:lvl1pPr marL="0" indent="0" algn="ctr">
              <a:buNone/>
              <a:defRPr sz="3200" cap="small" baseline="0">
                <a:solidFill>
                  <a:srgbClr val="272F3D"/>
                </a:solidFill>
              </a:defRPr>
            </a:lvl1pPr>
          </a:lstStyle>
          <a:p>
            <a:pPr lvl="0"/>
            <a:r>
              <a:rPr lang="el-GR" dirty="0"/>
              <a:t>Τίτλος Προγράμματος Σπουδών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4626000" y="4929943"/>
            <a:ext cx="3375000" cy="370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/>
            </a:lvl1pPr>
            <a:lvl2pPr marL="457189" indent="0">
              <a:buNone/>
              <a:defRPr/>
            </a:lvl2pPr>
          </a:lstStyle>
          <a:p>
            <a:pPr lvl="0"/>
            <a:r>
              <a:rPr lang="el-GR" dirty="0"/>
              <a:t>Ονοματεπώνυμο Επιβλέποντος Καθηγητή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626000" y="5360036"/>
            <a:ext cx="3375000" cy="370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/>
            </a:lvl1pPr>
            <a:lvl2pPr marL="457189" indent="0">
              <a:buNone/>
              <a:defRPr/>
            </a:lvl2pPr>
          </a:lstStyle>
          <a:p>
            <a:pPr lvl="0"/>
            <a:r>
              <a:rPr lang="el-GR" dirty="0"/>
              <a:t>Ονοματεπώνυμο Συν-Επιβλέποντος Καθηγητή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218557" y="4916411"/>
            <a:ext cx="240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800" dirty="0"/>
              <a:t>Επιβλέπων</a:t>
            </a:r>
            <a:r>
              <a:rPr lang="el-GR" sz="1800" baseline="0" dirty="0"/>
              <a:t> καθηγητής:</a:t>
            </a:r>
            <a:endParaRPr lang="el-GR" sz="1800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2218557" y="5345037"/>
            <a:ext cx="240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800" dirty="0" err="1"/>
              <a:t>Συνεπιβλέπων</a:t>
            </a:r>
            <a:r>
              <a:rPr lang="el-GR" sz="1800" dirty="0"/>
              <a:t> καθηγητής: </a:t>
            </a:r>
          </a:p>
        </p:txBody>
      </p:sp>
    </p:spTree>
    <p:extLst>
      <p:ext uri="{BB962C8B-B14F-4D97-AF65-F5344CB8AC3E}">
        <p14:creationId xmlns:p14="http://schemas.microsoft.com/office/powerpoint/2010/main" val="178004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l-G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1424763"/>
            <a:ext cx="2949178" cy="10313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83712"/>
            <a:ext cx="2949178" cy="327733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4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448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89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8351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348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986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2243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18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dirty="0" err="1" smtClean="0"/>
              <a:t>Drag</a:t>
            </a:r>
            <a:r>
              <a:rPr lang="el-GR" smtClean="0"/>
              <a:t>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7420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tif"/><Relationship Id="rId16" Type="http://schemas.openxmlformats.org/officeDocument/2006/relationships/image" Target="../media/image2.tif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B9FD-BBCD-4D20-BE68-D5FD8F544B57}" type="slidenum">
              <a:rPr lang="el-GR" smtClean="0"/>
              <a:t>‹#›</a:t>
            </a:fld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715" y="1"/>
            <a:ext cx="564286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2" y="0"/>
            <a:ext cx="571429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7" y="285092"/>
            <a:ext cx="2160925" cy="11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65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0606" y="2241895"/>
            <a:ext cx="7609667" cy="1633578"/>
          </a:xfrm>
        </p:spPr>
        <p:txBody>
          <a:bodyPr/>
          <a:lstStyle/>
          <a:p>
            <a:r>
              <a:rPr lang="el-GR" sz="3600" dirty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Μελέτη και Αξιολόγηση Τεχνικών </a:t>
            </a:r>
            <a:r>
              <a:rPr lang="el-GR" sz="3600" dirty="0" err="1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Ιδιωτικότητας</a:t>
            </a:r>
            <a:r>
              <a:rPr lang="el-GR" sz="3600" dirty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 στην Ανάλυση Δεδομένων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292881"/>
            <a:ext cx="6858000" cy="413937"/>
          </a:xfrm>
        </p:spPr>
        <p:txBody>
          <a:bodyPr>
            <a:noAutofit/>
          </a:bodyPr>
          <a:lstStyle/>
          <a:p>
            <a:r>
              <a:rPr lang="el-GR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Γεράσιμος </a:t>
            </a:r>
            <a:r>
              <a:rPr lang="el-GR" sz="2000" dirty="0" err="1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Βαρδακαστάνης</a:t>
            </a:r>
            <a:r>
              <a:rPr lang="el-GR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l-GR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l-GR" altLang="en-US" sz="20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01518" y="941294"/>
            <a:ext cx="3599483" cy="454120"/>
          </a:xfrm>
        </p:spPr>
        <p:txBody>
          <a:bodyPr>
            <a:normAutofit/>
          </a:bodyPr>
          <a:lstStyle/>
          <a:p>
            <a:r>
              <a:rPr lang="el-GR" altLang="en-US" sz="2000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ΠΛΣ </a:t>
            </a:r>
            <a:r>
              <a:rPr lang="el-GR" altLang="en-US" sz="2000" dirty="0" err="1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Διπλωματικη</a:t>
            </a:r>
            <a:r>
              <a:rPr lang="el-GR" altLang="en-US" sz="2000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altLang="en-US" sz="2000" dirty="0" err="1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Εργασια</a:t>
            </a:r>
            <a:endParaRPr lang="el-GR" altLang="en-US" sz="2000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50105" y="4929943"/>
            <a:ext cx="4470168" cy="370800"/>
          </a:xfrm>
        </p:spPr>
        <p:txBody>
          <a:bodyPr>
            <a:noAutofit/>
          </a:bodyPr>
          <a:lstStyle/>
          <a:p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Α’ Επιβλέπων: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Καραπιπέρης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Δημήτριος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50105" y="5300743"/>
            <a:ext cx="4150895" cy="430093"/>
          </a:xfrm>
        </p:spPr>
        <p:txBody>
          <a:bodyPr/>
          <a:lstStyle/>
          <a:p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Β’ Επιβλέπων: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Ζορκάδης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Βασίλειος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606" y="400051"/>
            <a:ext cx="3183345" cy="123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ate Placeholder 3"/>
          <p:cNvSpPr txBox="1">
            <a:spLocks/>
          </p:cNvSpPr>
          <p:nvPr/>
        </p:nvSpPr>
        <p:spPr>
          <a:xfrm>
            <a:off x="3936165" y="6400800"/>
            <a:ext cx="1158548" cy="2902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0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small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32" indent="-285744" algn="l" defTabSz="914400" rtl="0" eaLnBrk="0" latin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2971" indent="-228594" algn="l" defTabSz="914400" rtl="0" eaLnBrk="0" latin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160" indent="-228594" algn="l" defTabSz="914400" rtl="0" eaLnBrk="0" latin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349" indent="-228594" algn="l" defTabSz="914400" rtl="0" eaLnBrk="0" latin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726" indent="-228594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8914" indent="-228594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103" indent="-228594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l-GR" altLang="en-US" sz="1400" dirty="0" smtClean="0"/>
              <a:t>ΠΑΤΡΑ 2018</a:t>
            </a:r>
            <a:endParaRPr lang="el-G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95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Μηχανισμοί Γενίκευσης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7886700" cy="5087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k – </a:t>
            </a:r>
            <a:r>
              <a:rPr lang="el-GR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ανωνυμία</a:t>
            </a:r>
          </a:p>
          <a:p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κλάση ισοδυναμίας</a:t>
            </a: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Επίτευξη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 –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ανωνυμοποίησης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l-GR" sz="1800" dirty="0" smtClean="0">
                <a:latin typeface="Times New Roman" charset="0"/>
                <a:ea typeface="Times New Roman" charset="0"/>
                <a:cs typeface="Times New Roman" charset="0"/>
              </a:rPr>
              <a:t>Γενίκευση –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Generalization</a:t>
            </a:r>
          </a:p>
          <a:p>
            <a:pPr lvl="1"/>
            <a:r>
              <a:rPr lang="el-GR" sz="1800" dirty="0" smtClean="0">
                <a:latin typeface="Times New Roman" charset="0"/>
                <a:ea typeface="Times New Roman" charset="0"/>
                <a:cs typeface="Times New Roman" charset="0"/>
              </a:rPr>
              <a:t>Αφαίρεση -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Supression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Επιθέσεις (ομοιογένειας, πρότερης γνώσης)</a:t>
            </a:r>
          </a:p>
          <a:p>
            <a:pPr marL="457200" lvl="1" indent="0">
              <a:buNone/>
            </a:pP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10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18" y="1556772"/>
            <a:ext cx="4560732" cy="3141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7285" y="4635536"/>
            <a:ext cx="36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charset="0"/>
                <a:ea typeface="Times New Roman" charset="0"/>
                <a:cs typeface="Times New Roman" charset="0"/>
              </a:rPr>
              <a:t>Παράδειγμα 4-ανωνυμοποίησης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59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uiExpand="1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Μηχανισμοί Γενίκευσης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3364630" cy="5087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 – </a:t>
            </a:r>
            <a:r>
              <a:rPr lang="el-GR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διαφορετικότητα</a:t>
            </a:r>
          </a:p>
          <a:p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Κάθε κλάση ισοδυναμίας θα πρέπει να έχει τουλάχιστον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l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διαφορετικές τιμές για το ευαίσθητο γνώρισμα.</a:t>
            </a:r>
          </a:p>
          <a:p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Επιθέσεις (Ασύμμετρη, επίθεση Ομοιότητας)</a:t>
            </a:r>
          </a:p>
          <a:p>
            <a:pPr marL="457200" lvl="1" indent="0">
              <a:buNone/>
            </a:pP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11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57285" y="4635536"/>
            <a:ext cx="36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charset="0"/>
                <a:ea typeface="Times New Roman" charset="0"/>
                <a:cs typeface="Times New Roman" charset="0"/>
              </a:rPr>
              <a:t>Παράδειγμα 3-διαφορετικότητας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80" y="1533186"/>
            <a:ext cx="4522070" cy="31023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936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Μηχανισμοί Γενίκευσης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7886700" cy="5087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 – </a:t>
            </a:r>
            <a:r>
              <a:rPr lang="el-GR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εγγύτητα</a:t>
            </a:r>
          </a:p>
          <a:p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Μέτρο Απόστασης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Επίθεση Τομής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(Intersection Attack)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ια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ιδιαίτερη περίπτωση επίθεσης σύνθεσης, όπου συνδυάζονται δύο ή περισσότερες κοινοποιήσεις της βάσης δεδομένων ή επικαλυπτόμενες βάσεις, δημοσιευμένες από διαφορετικές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οντότητες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και που 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δεν μπορεί να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αντιμετοπιστεί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από 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καμία από τις προαναφερθείσες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τεχνικές.</a:t>
            </a:r>
          </a:p>
          <a:p>
            <a:pPr>
              <a:buFont typeface="Wingdings" charset="2"/>
              <a:buChar char="Ø"/>
            </a:pPr>
            <a:endParaRPr lang="el-GR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12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753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Διαφορική </a:t>
            </a:r>
            <a:r>
              <a:rPr lang="el-GR" altLang="en-US" sz="4000" dirty="0" err="1" smtClean="0">
                <a:latin typeface="Times New Roman" charset="0"/>
                <a:ea typeface="Times New Roman" charset="0"/>
                <a:cs typeface="Times New Roman" charset="0"/>
              </a:rPr>
              <a:t>Ιδιωτικότητα</a:t>
            </a:r>
            <a:endParaRPr lang="el-GR" alt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7886700" cy="100562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Μέθοδος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Τυχαιοποίησης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–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Διαδραστική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μέθοδος </a:t>
            </a:r>
          </a:p>
          <a:p>
            <a:pPr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Λειτουργία:</a:t>
            </a:r>
            <a:endParaRPr lang="el-GR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13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28650" y="4649568"/>
            <a:ext cx="6009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Ανθεκτικότητα 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σε πρότερη γνώση</a:t>
            </a:r>
          </a:p>
          <a:p>
            <a:pPr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Ανθεκτικότητα 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σε πολλαπλές εφαρμογές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Θεώρημα σύνθεσης 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1" y="2267672"/>
            <a:ext cx="7882359" cy="23818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8954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Διαφορική </a:t>
            </a:r>
            <a:r>
              <a:rPr lang="el-GR" altLang="en-US" sz="4000" dirty="0" err="1" smtClean="0">
                <a:latin typeface="Times New Roman" charset="0"/>
                <a:ea typeface="Times New Roman" charset="0"/>
                <a:cs typeface="Times New Roman" charset="0"/>
              </a:rPr>
              <a:t>Ιδιωτικότητα</a:t>
            </a:r>
            <a:endParaRPr lang="el-GR" alt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7886700" cy="58893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 Ορισμός:</a:t>
            </a:r>
          </a:p>
          <a:p>
            <a:pPr>
              <a:buFont typeface="Wingdings" charset="2"/>
              <a:buChar char="Ø"/>
            </a:pPr>
            <a:endParaRPr lang="el-GR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14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31" y="1942960"/>
            <a:ext cx="8013221" cy="16359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3760013"/>
            <a:ext cx="514711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Ø"/>
            </a:pP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Κανόνες σύνθεσης</a:t>
            </a:r>
          </a:p>
          <a:p>
            <a:pPr marL="800100" lvl="1" indent="-342900">
              <a:buFont typeface="Arial" charset="0"/>
              <a:buChar char="•"/>
            </a:pP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Ακολουθιακή</a:t>
            </a: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Προσαρμοστική</a:t>
            </a:r>
          </a:p>
          <a:p>
            <a:pPr marL="800100" lvl="1" indent="-342900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Ανώτερη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Κατασκευή σύνθετων μηχανισμών ΔΙ</a:t>
            </a:r>
            <a:endParaRPr lang="el-GR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169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Διαφορική </a:t>
            </a:r>
            <a:r>
              <a:rPr lang="el-GR" altLang="en-US" sz="4000" dirty="0" err="1" smtClean="0">
                <a:latin typeface="Times New Roman" charset="0"/>
                <a:ea typeface="Times New Roman" charset="0"/>
                <a:cs typeface="Times New Roman" charset="0"/>
              </a:rPr>
              <a:t>Ιδιωτικότητα</a:t>
            </a:r>
            <a:endParaRPr lang="el-GR" alt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7886700" cy="1873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Βασικοί Μηχανισμοί ΔΙ</a:t>
            </a:r>
          </a:p>
          <a:p>
            <a:pPr>
              <a:buFont typeface="Wingdings" charset="2"/>
              <a:buChar char="Ø"/>
            </a:pPr>
            <a:r>
              <a:rPr lang="el-GR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Εκθετικός Μηχανισμός</a:t>
            </a:r>
          </a:p>
          <a:p>
            <a:pPr>
              <a:buFont typeface="Wingdings" charset="2"/>
              <a:buChar char="Ø"/>
            </a:pPr>
            <a:r>
              <a:rPr lang="el-GR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Μηχανισμός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Gauss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Μηχανισμός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Laplace</a:t>
            </a:r>
            <a:endParaRPr lang="el-GR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l-GR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15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56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ΔΙ - Μηχανισμός </a:t>
            </a:r>
            <a:r>
              <a:rPr lang="en-US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Laplace</a:t>
            </a:r>
            <a:endParaRPr lang="el-GR" alt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9"/>
            <a:ext cx="7886700" cy="3312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Ευαισθησία: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l-GR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l-GR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16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55" y="1520577"/>
            <a:ext cx="6025507" cy="11321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8649" y="2794704"/>
            <a:ext cx="328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Ø"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Κατανομή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Laplace: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8" y="3127934"/>
            <a:ext cx="8114095" cy="141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4510618"/>
            <a:ext cx="2692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2"/>
              <a:buChar char="Ø"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ηχανισμός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Laplace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8" y="4871767"/>
            <a:ext cx="7890537" cy="154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Υλοποίηση Μηχανισμών ΔΙ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17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8406"/>
            <a:ext cx="8179602" cy="43348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 Γεννήτρια τυχαίων μεταβλητών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κατά την κατανομή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Laplace</a:t>
            </a: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56212"/>
            <a:ext cx="4781550" cy="61866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2913790"/>
            <a:ext cx="7886700" cy="4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 Σχέση της παραμέτρου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 </a:t>
            </a: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με το ε: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25" y="3355275"/>
            <a:ext cx="1206500" cy="64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49" y="4248632"/>
            <a:ext cx="7197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Ø"/>
            </a:pP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 Κατασκευή συνάρτησης </a:t>
            </a:r>
            <a:r>
              <a:rPr lang="el-GR" sz="2400" dirty="0" err="1" smtClean="0">
                <a:latin typeface="Times New Roman" charset="0"/>
                <a:ea typeface="Times New Roman" charset="0"/>
                <a:cs typeface="Times New Roman" charset="0"/>
              </a:rPr>
              <a:t>τυχαιοποίησης</a:t>
            </a: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, δεδομένου ε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04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Εφαρμογή Μηχανισμών ΔΙ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18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0338"/>
            <a:ext cx="8179602" cy="43348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Σύνολο δεδομένων: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Πίνακας αναπληρωτών καθηγητών ΠΕ19 του Υπουργείου Παιδείας.</a:t>
            </a:r>
          </a:p>
          <a:p>
            <a:pPr marL="457200" lvl="1" indent="0">
              <a:buNone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Μετατροπή ελληνικών σε λατινικά</a:t>
            </a:r>
          </a:p>
          <a:p>
            <a:pPr marL="457200" lvl="1" indent="0">
              <a:buNone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Αφαίρεση γνωρισμάτων ταυτοποίησης</a:t>
            </a:r>
          </a:p>
          <a:p>
            <a:pPr marL="457200" lvl="1" indent="0">
              <a:buNone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Τελική μορφή: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08" y="3250073"/>
            <a:ext cx="5700784" cy="267279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46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Εφαρμογή Μηχανισμών ΔΙ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19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0338"/>
            <a:ext cx="8179602" cy="2422008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l-G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b="1" dirty="0" smtClean="0">
                <a:latin typeface="Times New Roman" charset="0"/>
                <a:ea typeface="Times New Roman" charset="0"/>
                <a:cs typeface="Times New Roman" charset="0"/>
              </a:rPr>
              <a:t>Πρόβλημα 1 : Δημοφιλή ονόματα</a:t>
            </a:r>
            <a:endParaRPr lang="el-GR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Η ευαισθησία της επερώτησης είναι Δ=1, οπότε η παράμετρος κλίμακας θα είναι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b=1/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Αποτέλεσμα χωρίς θόρυβο: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GEORGIOS</a:t>
            </a:r>
          </a:p>
          <a:p>
            <a:pPr marL="457200" lvl="1" indent="0">
              <a:buNone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Αποτέλεσμα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με ε = 1: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GEORGIOS</a:t>
            </a: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Αποτέλεσμα με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 = 0.4: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MARIA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3626554"/>
            <a:ext cx="8179602" cy="2422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l-GR" sz="2000" b="1" dirty="0" smtClean="0">
                <a:latin typeface="Times New Roman" charset="0"/>
                <a:ea typeface="Times New Roman" charset="0"/>
                <a:cs typeface="Times New Roman" charset="0"/>
              </a:rPr>
              <a:t>Αναζήτηση των 12 δημοφιλέστερων ονομάτων</a:t>
            </a:r>
            <a:endParaRPr lang="en-US" sz="20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Η ευαισθησία της επερώτησης είναι Δ=1, οπότε η παράμετρος κλίμακας θα είναι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b=1/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993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3602387" cy="92207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Επισκόπηση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7886700" cy="42052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Εισαγωγικά </a:t>
            </a: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Παραδείγματα αποκάλυψης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Ανεπαρκείς 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Προσεγγίσεις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 Τεχνικές Γενίκευσης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k - anonymity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l - diversity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 - closeness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l-GR" sz="2000" dirty="0" err="1">
                <a:latin typeface="Times New Roman" charset="0"/>
                <a:ea typeface="Times New Roman" charset="0"/>
                <a:cs typeface="Times New Roman" charset="0"/>
              </a:rPr>
              <a:t>εχνικές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err="1">
                <a:latin typeface="Times New Roman" charset="0"/>
                <a:ea typeface="Times New Roman" charset="0"/>
                <a:cs typeface="Times New Roman" charset="0"/>
              </a:rPr>
              <a:t>Τυχαιοποίησης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 Διαφορική </a:t>
            </a:r>
            <a:r>
              <a:rPr lang="el-GR" sz="2000" dirty="0" err="1">
                <a:latin typeface="Times New Roman" charset="0"/>
                <a:ea typeface="Times New Roman" charset="0"/>
                <a:cs typeface="Times New Roman" charset="0"/>
              </a:rPr>
              <a:t>Ιδιωτικότητα</a:t>
            </a: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Εφαρμογές 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αλγορίθμων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ΔΙ</a:t>
            </a: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Συμπεράσματα –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Future work</a:t>
            </a:r>
            <a:endParaRPr lang="el-GR" altLang="en-US" sz="2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36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20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3495" cy="5799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88787" y="574763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charset="0"/>
                <a:ea typeface="Times New Roman" charset="0"/>
                <a:cs typeface="Times New Roman" charset="0"/>
              </a:rPr>
              <a:t>Δημοφιλέστερα ονόματα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415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21</a:t>
            </a:fld>
            <a:endParaRPr lang="el-GR" altLang="en-US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1622" y="5814132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charset="0"/>
                <a:ea typeface="Times New Roman" charset="0"/>
                <a:cs typeface="Times New Roman" charset="0"/>
              </a:rPr>
              <a:t>Δημοφιλέστερα ονόματα με θόρυβο (ε=1)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" y="254580"/>
            <a:ext cx="8457161" cy="55595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226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Εφαρμογή Μηχανισμών ΔΙ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22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63990"/>
            <a:ext cx="2087656" cy="50569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Μηχανισμός: 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64319"/>
            <a:ext cx="7574429" cy="347853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3476" y="1367706"/>
            <a:ext cx="8179602" cy="505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b="1" dirty="0" smtClean="0">
                <a:latin typeface="Times New Roman" charset="0"/>
                <a:ea typeface="Times New Roman" charset="0"/>
                <a:cs typeface="Times New Roman" charset="0"/>
              </a:rPr>
              <a:t>Πρόβλημα 2 : Μέση τιμή βαθμών</a:t>
            </a:r>
            <a:endParaRPr lang="el-GR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6" y="5526787"/>
            <a:ext cx="3759200" cy="685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90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Εφαρμογή Μηχανισμών ΔΙ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23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3476" y="1367706"/>
            <a:ext cx="8179602" cy="505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Πρόβλημα 2 : Μέση τιμή βαθμών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0612" y="1825625"/>
            <a:ext cx="7654738" cy="1186516"/>
          </a:xfrm>
        </p:spPr>
        <p:txBody>
          <a:bodyPr>
            <a:normAutofit/>
          </a:bodyPr>
          <a:lstStyle/>
          <a:p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Μέση τιμή : 6.74</a:t>
            </a:r>
          </a:p>
          <a:p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Με θόρυβο (ε=1): 6.74</a:t>
            </a:r>
          </a:p>
          <a:p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Με θόρυβο (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ε=0.01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):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6.83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481" y="3603812"/>
            <a:ext cx="76513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Μια άλλη εκδοχή, είναι να προσθέσουμε θόρυβο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σε 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κάθε έναν από τους βαθμούς και να υπολογιστεί στη συνέχεια η μέση τιμή τους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Λόγω του θεωρήματος της σύνθεσης ικανοποιείται η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 - διαφορική </a:t>
            </a:r>
            <a:r>
              <a:rPr lang="el-GR" sz="2000" dirty="0" err="1">
                <a:latin typeface="Times New Roman" charset="0"/>
                <a:ea typeface="Times New Roman" charset="0"/>
                <a:cs typeface="Times New Roman" charset="0"/>
              </a:rPr>
              <a:t>ιδιωτικότητα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43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Εφαρμογή Μηχανισμών ΔΙ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24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3476" y="1367706"/>
            <a:ext cx="8179602" cy="505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Πρόβλημα 2 : Μέση τιμή βαθμών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1" y="1771651"/>
            <a:ext cx="8445500" cy="45847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992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Εφαρμογή Μηχανισμών ΔΙ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25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3476" y="1367706"/>
            <a:ext cx="8179602" cy="505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l-GR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Πρόβλημα 2 : Μέση τιμή βαθμών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1" y="1771651"/>
            <a:ext cx="8445500" cy="458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1" y="1822527"/>
            <a:ext cx="8445500" cy="45847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139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Εφαρμογή Μηχανισμών ΔΙ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26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0338"/>
            <a:ext cx="8179602" cy="296651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l-G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Πρόβλημα 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 : Αποκάλυψη του 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TRITEKNOS</a:t>
            </a:r>
            <a:endParaRPr lang="el-GR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Έστω ότι δεν είναι επιθυμητή η αποκάλυψη της τιμής του (ΝΑΙ/ΟΧΙ)</a:t>
            </a:r>
          </a:p>
          <a:p>
            <a:pPr lvl="1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Πιθανότητα τιμής ΝΑΙ στη βάση: 2,3%</a:t>
            </a: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Η επερώτηση «πλήθος με βαθμό 5 και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TRITEKNOS=NAI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» επιστρέφει 1</a:t>
            </a:r>
          </a:p>
          <a:p>
            <a:pPr lvl="1">
              <a:buFont typeface="Arial" charset="0"/>
              <a:buChar char="•"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Η επερώτηση «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πλήθος με 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βαθμό 5» επιστρέφει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  <a:p>
            <a:pPr lvl="1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Έστω επιτ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ι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θέμενος με πολύ καλή γνώση επί της βάσης, γνωρίζει προσωπικά </a:t>
            </a:r>
            <a:r>
              <a:rPr lang="el-GR" sz="2000" b="1" dirty="0" smtClean="0">
                <a:latin typeface="Times New Roman" charset="0"/>
                <a:ea typeface="Times New Roman" charset="0"/>
                <a:cs typeface="Times New Roman" charset="0"/>
              </a:rPr>
              <a:t>τρία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άτομα που έχουν βαθμό 5, και ξέρει ότι κανένας δεν είναι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τρίτεκνος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. Καταλήγει στο παρακάτω συμπέρασμα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89" y="4356848"/>
            <a:ext cx="6362700" cy="1816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41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Εφαρμογή Μηχανισμών ΔΙ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27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0338"/>
            <a:ext cx="8179602" cy="296651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l-G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Πρόβλημα 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 : Αποκάλυψη του 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TRITEKNOS</a:t>
            </a:r>
            <a:endParaRPr lang="el-GR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Εισάγοντας θόρυβο στο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BATHMOS,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η παραπάνω διαδικασία είναι αδύνατον να οδηγήσει σε αποκάλυψη.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89" y="4356848"/>
            <a:ext cx="6362700" cy="1816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861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97541" y="468268"/>
            <a:ext cx="5960409" cy="7386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Συμπεράσματα – </a:t>
            </a:r>
            <a:r>
              <a:rPr lang="en-US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Future Work</a:t>
            </a:r>
            <a:endParaRPr lang="el-GR" alt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28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0338"/>
            <a:ext cx="8179602" cy="922556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l-G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Η επιλογή του ε</a:t>
            </a:r>
          </a:p>
          <a:p>
            <a:pPr>
              <a:buFont typeface="Wingdings" charset="2"/>
              <a:buChar char="Ø"/>
            </a:pP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 Αξιολόγηση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μεθόδων:</a:t>
            </a: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4" y="2232148"/>
            <a:ext cx="8027894" cy="257485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807005"/>
            <a:ext cx="8179602" cy="922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Συνδυασμοί μεθόδων (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k-anon – </a:t>
            </a: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ΔΙ)</a:t>
            </a:r>
          </a:p>
          <a:p>
            <a:pPr>
              <a:buFont typeface="Wingdings" charset="2"/>
              <a:buChar char="Ø"/>
            </a:pPr>
            <a:r>
              <a:rPr lang="el-GR" sz="2400" b="1" dirty="0" smtClean="0">
                <a:latin typeface="Times New Roman" charset="0"/>
                <a:ea typeface="Times New Roman" charset="0"/>
                <a:cs typeface="Times New Roman" charset="0"/>
              </a:rPr>
              <a:t>Νέες προσεγγίσεις (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permutation paradigm)</a:t>
            </a:r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42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29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8693"/>
            <a:ext cx="8179602" cy="92255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807005"/>
            <a:ext cx="8179602" cy="922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01" y="287609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l-GR" dirty="0" smtClean="0">
                <a:latin typeface="Times New Roman" charset="0"/>
                <a:ea typeface="Times New Roman" charset="0"/>
                <a:cs typeface="Times New Roman" charset="0"/>
              </a:rPr>
              <a:t>Ευχαριστώ πολύ για την προσοχή σας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41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TextBox"/>
          <p:cNvSpPr txBox="1"/>
          <p:nvPr/>
        </p:nvSpPr>
        <p:spPr>
          <a:xfrm>
            <a:off x="608267" y="1224669"/>
            <a:ext cx="75272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Ανάγκη για προστασία των δεδομένων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Ο μεγάλος όγκος προσωπικών πληροφοριών οδηγεί αναπόφευκτα σε περιπτώσεις παραβίασης</a:t>
            </a:r>
          </a:p>
          <a:p>
            <a:pPr marL="342900" indent="-342900">
              <a:buFont typeface="Wingdings" charset="2"/>
              <a:buChar char="Ø"/>
            </a:pP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§"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94650" y="606533"/>
            <a:ext cx="5495587" cy="6388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dirty="0" smtClean="0">
                <a:latin typeface="Times New Roman" charset="0"/>
                <a:ea typeface="Times New Roman" charset="0"/>
                <a:cs typeface="Times New Roman" charset="0"/>
              </a:rPr>
              <a:t>Εισαγωγικά</a:t>
            </a:r>
            <a:endParaRPr lang="el-GR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 altLang="en-US" dirty="0">
                <a:latin typeface="Arial Black" pitchFamily="34" charset="0"/>
              </a:rPr>
              <a:t>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16" y="2385373"/>
            <a:ext cx="5626767" cy="37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TextBox"/>
          <p:cNvSpPr txBox="1"/>
          <p:nvPr/>
        </p:nvSpPr>
        <p:spPr>
          <a:xfrm>
            <a:off x="608267" y="1224669"/>
            <a:ext cx="75272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Ανάγκη για προστασία των δεδομένων</a:t>
            </a:r>
            <a:endParaRPr lang="el-GR" sz="20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Λόγοι παραβίασης:</a:t>
            </a:r>
          </a:p>
          <a:p>
            <a:pPr marL="800100" lvl="1" indent="-342900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Εξαπάτηση</a:t>
            </a:r>
          </a:p>
          <a:p>
            <a:pPr marL="800100" lvl="1" indent="-342900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Στρατηγικές ενέργειες</a:t>
            </a:r>
          </a:p>
          <a:p>
            <a:pPr marL="800100" lvl="1" indent="-342900">
              <a:buFont typeface="Arial" charset="0"/>
              <a:buChar char="•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Σφάλματα</a:t>
            </a:r>
          </a:p>
          <a:p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Σκοπός προστασίας της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ιδιωτικότητας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1"/>
            <a:r>
              <a:rPr lang="el-GR" sz="2000" dirty="0" err="1">
                <a:latin typeface="Times New Roman" charset="0"/>
                <a:ea typeface="Times New Roman" charset="0"/>
                <a:cs typeface="Times New Roman" charset="0"/>
              </a:rPr>
              <a:t>Δ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ιατήρηση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της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ισορροπίας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ανάμεσα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στην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εκμετάλλευση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των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προσωπικών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δεδομένων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 και τον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σεβασμο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́ προς τα </a:t>
            </a:r>
            <a:r>
              <a:rPr lang="el-GR" sz="2000" dirty="0" err="1" smtClean="0">
                <a:latin typeface="Times New Roman" charset="0"/>
                <a:ea typeface="Times New Roman" charset="0"/>
                <a:cs typeface="Times New Roman" charset="0"/>
              </a:rPr>
              <a:t>άτομα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§"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94650" y="606533"/>
            <a:ext cx="5495587" cy="6388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dirty="0" smtClean="0">
                <a:latin typeface="Times New Roman" charset="0"/>
                <a:ea typeface="Times New Roman" charset="0"/>
                <a:cs typeface="Times New Roman" charset="0"/>
              </a:rPr>
              <a:t>Εισαγωγικά</a:t>
            </a:r>
            <a:endParaRPr lang="el-GR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 altLang="en-US" dirty="0">
                <a:latin typeface="Arial Black" pitchFamily="34" charset="0"/>
              </a:rPr>
              <a:t>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78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7" y="1100172"/>
            <a:ext cx="8122298" cy="34718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94650" y="606533"/>
            <a:ext cx="5728657" cy="6388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Στάδια ελέγχου κατά τη ροή πληροφορίας</a:t>
            </a:r>
          </a:p>
        </p:txBody>
      </p:sp>
      <p:pic>
        <p:nvPicPr>
          <p:cNvPr id="7" name="4 - Εικόνα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99795" y="4693297"/>
            <a:ext cx="4357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Α. Διαταραχή Εισόδου </a:t>
            </a:r>
          </a:p>
          <a:p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Β. Μετασχηματισμός Δεδομένων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C.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Διαταραχή απάντησης Επερωτήσεων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D.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Έλεγχος Πρόσβασης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 altLang="en-US" dirty="0" smtClean="0">
                <a:latin typeface="Arial Black" pitchFamily="34" charset="0"/>
              </a:rPr>
              <a:t>4</a:t>
            </a:r>
            <a:endParaRPr lang="el-GR" altLang="en-US" dirty="0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440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TextBox"/>
          <p:cNvSpPr txBox="1"/>
          <p:nvPr/>
        </p:nvSpPr>
        <p:spPr>
          <a:xfrm>
            <a:off x="608267" y="1224669"/>
            <a:ext cx="75272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Διατήρηση Ποιότητας</a:t>
            </a:r>
          </a:p>
          <a:p>
            <a:pPr marL="342900" indent="-342900">
              <a:buFont typeface="Wingdings" charset="2"/>
              <a:buChar char="Ø"/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Δημοσιεύοντ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ς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έν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σύνολο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δεδομένων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στο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κέρ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ιο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πα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ρέχετ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ι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η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κ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λύτερη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δυν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τή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π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οιότητ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α,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ενώ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με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την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π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λήρη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απ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όκρυψη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πα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ρέχετ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ι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η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κ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λύτερη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δυν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τή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ιδιωτικότητ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Seeney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, 2001)</a:t>
            </a:r>
          </a:p>
          <a:p>
            <a:pPr lvl="1"/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l-G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§"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94650" y="606533"/>
            <a:ext cx="5495587" cy="6388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600" dirty="0" smtClean="0">
                <a:latin typeface="Times New Roman" charset="0"/>
                <a:ea typeface="Times New Roman" charset="0"/>
                <a:cs typeface="Times New Roman" charset="0"/>
              </a:rPr>
              <a:t>Εισαγωγικά</a:t>
            </a:r>
            <a:endParaRPr lang="el-GR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Arial Black" pitchFamily="34" charset="0"/>
              </a:rPr>
              <a:t>5</a:t>
            </a:r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69" y="3162593"/>
            <a:ext cx="4902200" cy="1727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327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Παραδείγματα Αποκάλυψης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7886700" cy="50879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Η διαρροή δεδομένων αναζήτησης της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AOL</a:t>
            </a: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Διασταύρωση ιατρικών δεδομένων</a:t>
            </a:r>
            <a:endParaRPr lang="el-GR" sz="24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7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94" y="2090518"/>
            <a:ext cx="6925212" cy="36875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04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r>
              <a:rPr lang="el-GR" altLang="en-US" sz="4000" dirty="0">
                <a:latin typeface="Times New Roman" charset="0"/>
                <a:ea typeface="Times New Roman" charset="0"/>
                <a:cs typeface="Times New Roman" charset="0"/>
              </a:rPr>
              <a:t>Παραδείγματα Αποκάλυψης</a:t>
            </a:r>
            <a:endParaRPr lang="el-GR" alt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7886700" cy="50879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Η διαρροή δεδομένων αναζήτησης της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AOL</a:t>
            </a:r>
            <a:endParaRPr lang="el-GR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Διασταύρωση ιατρικών δεδομένων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1000000$ </a:t>
            </a:r>
            <a:r>
              <a:rPr lang="en-US" sz="2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Netflix prize</a:t>
            </a:r>
            <a:endParaRPr lang="el-GR" sz="24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8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75" y="2535536"/>
            <a:ext cx="5720667" cy="38208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502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8267"/>
            <a:ext cx="5420458" cy="9220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Ανεπαρκείς Προσεγγίσεις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90338"/>
            <a:ext cx="7886700" cy="5087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b="1" dirty="0" smtClean="0">
                <a:latin typeface="Times New Roman" charset="0"/>
                <a:ea typeface="Times New Roman" charset="0"/>
                <a:cs typeface="Times New Roman" charset="0"/>
              </a:rPr>
              <a:t>Κριτήρια </a:t>
            </a:r>
            <a:r>
              <a:rPr lang="el-GR" sz="2000" b="1" dirty="0">
                <a:latin typeface="Times New Roman" charset="0"/>
                <a:ea typeface="Times New Roman" charset="0"/>
                <a:cs typeface="Times New Roman" charset="0"/>
              </a:rPr>
              <a:t>της αποτελεσματικής </a:t>
            </a:r>
            <a:r>
              <a:rPr lang="el-GR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ανωνυμοποίησης</a:t>
            </a:r>
            <a:endParaRPr lang="el-GR" sz="20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Μη δυνατότητα εντοπισμού φυσικού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προσώπου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Μη συνδεσιμότητα μεταξύ καταχωρήσεων που αντιστοιχούν σε ένα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πρόσωπο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2000" dirty="0">
                <a:latin typeface="Times New Roman" charset="0"/>
                <a:ea typeface="Times New Roman" charset="0"/>
                <a:cs typeface="Times New Roman" charset="0"/>
              </a:rPr>
              <a:t>Μη δυνατότητα εξαγωγής συμπερασμάτων σχετικά με ένα φυσικό </a:t>
            </a:r>
            <a:r>
              <a:rPr lang="el-GR" sz="2000" dirty="0" smtClean="0">
                <a:latin typeface="Times New Roman" charset="0"/>
                <a:ea typeface="Times New Roman" charset="0"/>
                <a:cs typeface="Times New Roman" charset="0"/>
              </a:rPr>
              <a:t>πρόσωπο</a:t>
            </a:r>
            <a:endParaRPr lang="el-GR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r>
              <a:rPr lang="el-GR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Επερωτήσεις μεγάλων συνόλων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Έλεγχος επερωτήσεων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Δειγματοληψία</a:t>
            </a:r>
          </a:p>
          <a:p>
            <a:pPr>
              <a:buFont typeface="Wingdings" pitchFamily="2" charset="2"/>
              <a:buChar char="Ø"/>
            </a:pPr>
            <a:r>
              <a:rPr lang="el-GR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Τυχαία Απάντηση (</a:t>
            </a:r>
            <a:r>
              <a:rPr lang="en-US" sz="2400" dirty="0" err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Rondomized</a:t>
            </a:r>
            <a:r>
              <a:rPr lang="en-US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Response)</a:t>
            </a:r>
            <a:endParaRPr lang="el-GR" sz="2400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r>
              <a:rPr lang="el-GR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Τυχαίο Αποτέλεσμα </a:t>
            </a:r>
            <a:r>
              <a:rPr lang="en-US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(Randomized Output)</a:t>
            </a:r>
            <a:endParaRPr lang="el-GR" sz="2400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pitchFamily="2" charset="2"/>
              <a:buChar char="Ø"/>
            </a:pPr>
            <a:endParaRPr lang="el-G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DF745-EB5E-4B24-8587-3E7DCCEA819A}" type="slidenum">
              <a:rPr lang="el-GR" altLang="en-US">
                <a:latin typeface="Arial Black" pitchFamily="34" charset="0"/>
              </a:rPr>
              <a:pPr eaLnBrk="1" hangingPunct="1"/>
              <a:t>9</a:t>
            </a:fld>
            <a:endParaRPr lang="el-GR" altLang="en-US" dirty="0">
              <a:latin typeface="Arial Black" pitchFamily="34" charset="0"/>
            </a:endParaRPr>
          </a:p>
        </p:txBody>
      </p:sp>
      <p:pic>
        <p:nvPicPr>
          <p:cNvPr id="7" name="4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307" y="365126"/>
            <a:ext cx="2484945" cy="102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Μελέτη και Αξιολόγηση Τεχνικών Ιδιωτικότητας στην Ανάλυση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146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7421</TotalTime>
  <Words>1031</Words>
  <Application>Microsoft Macintosh PowerPoint</Application>
  <PresentationFormat>On-screen Show (4:3)</PresentationFormat>
  <Paragraphs>270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Μελέτη και Αξιολόγηση Τεχνικών Ιδιωτικότητας στην Ανάλυση Δεδομένων</vt:lpstr>
      <vt:lpstr>Επισκόπηση</vt:lpstr>
      <vt:lpstr>PowerPoint Presentation</vt:lpstr>
      <vt:lpstr>PowerPoint Presentation</vt:lpstr>
      <vt:lpstr>PowerPoint Presentation</vt:lpstr>
      <vt:lpstr>PowerPoint Presentation</vt:lpstr>
      <vt:lpstr>Παραδείγματα Αποκάλυψης</vt:lpstr>
      <vt:lpstr>Παραδείγματα Αποκάλυψης</vt:lpstr>
      <vt:lpstr>Ανεπαρκείς Προσεγγίσεις</vt:lpstr>
      <vt:lpstr>Μηχανισμοί Γενίκευσης</vt:lpstr>
      <vt:lpstr>Μηχανισμοί Γενίκευσης</vt:lpstr>
      <vt:lpstr>Μηχανισμοί Γενίκευσης</vt:lpstr>
      <vt:lpstr>Διαφορική Ιδιωτικότητα</vt:lpstr>
      <vt:lpstr>Διαφορική Ιδιωτικότητα</vt:lpstr>
      <vt:lpstr>Διαφορική Ιδιωτικότητα</vt:lpstr>
      <vt:lpstr>ΔΙ - Μηχανισμός Laplace</vt:lpstr>
      <vt:lpstr>Υλοποίηση Μηχανισμών ΔΙ</vt:lpstr>
      <vt:lpstr>Εφαρμογή Μηχανισμών ΔΙ</vt:lpstr>
      <vt:lpstr>Εφαρμογή Μηχανισμών ΔΙ</vt:lpstr>
      <vt:lpstr>PowerPoint Presentation</vt:lpstr>
      <vt:lpstr>PowerPoint Presentation</vt:lpstr>
      <vt:lpstr>Εφαρμογή Μηχανισμών ΔΙ</vt:lpstr>
      <vt:lpstr>Εφαρμογή Μηχανισμών ΔΙ</vt:lpstr>
      <vt:lpstr>Εφαρμογή Μηχανισμών ΔΙ</vt:lpstr>
      <vt:lpstr>Εφαρμογή Μηχανισμών ΔΙ</vt:lpstr>
      <vt:lpstr>Εφαρμογή Μηχανισμών ΔΙ</vt:lpstr>
      <vt:lpstr>Εφαρμογή Μηχανισμών ΔΙ</vt:lpstr>
      <vt:lpstr>Συμπεράσματα – Future Work</vt:lpstr>
      <vt:lpstr>Ευχαριστώ πολύ για την προσοχή σας</vt:lpstr>
    </vt:vector>
  </TitlesOfParts>
  <Company>ΕΕΥΕΜ/ΕΑΠ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C. Stavropoulos</dc:creator>
  <cp:lastModifiedBy>Microsoft Office User</cp:lastModifiedBy>
  <cp:revision>72</cp:revision>
  <dcterms:created xsi:type="dcterms:W3CDTF">2016-10-18T07:42:06Z</dcterms:created>
  <dcterms:modified xsi:type="dcterms:W3CDTF">2018-09-28T18:09:29Z</dcterms:modified>
</cp:coreProperties>
</file>