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361" r:id="rId5"/>
    <p:sldId id="270" r:id="rId6"/>
    <p:sldId id="379" r:id="rId7"/>
    <p:sldId id="3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62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1033E-05C9-4D22-AAEC-ACE639D838D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E011C-72AF-49B3-84E5-0E1F41BD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Generally, higher in Fall/Winter, lower effect estimates in spring/summer</a:t>
            </a:r>
          </a:p>
          <a:p>
            <a:r>
              <a:rPr lang="en-US" dirty="0"/>
              <a:t>This could be attributable to higher contribution from more localized particles, such as traffic; since the mixing height in the winter is generally lower (same mass over smaller volume = more concentrated)</a:t>
            </a:r>
          </a:p>
          <a:p>
            <a:r>
              <a:rPr lang="en-US" dirty="0"/>
              <a:t>Traffic has been consistently identified as a particularly toxic source of PM, full of combustion products and metals</a:t>
            </a:r>
          </a:p>
          <a:p>
            <a:r>
              <a:rPr lang="en-US" dirty="0"/>
              <a:t>However, models do look somewhat different, which indicates that the performance of each prediction model likely varies by season, inducing exposure measurement error that varies by season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(However, some studies have also found higher effect estimates in the summer)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5C226-8C7F-48A5-BBBA-218B658589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split the data based on % rural into 4 quartiles; completed stratified analyses</a:t>
            </a:r>
          </a:p>
          <a:p>
            <a:r>
              <a:rPr lang="en-US" dirty="0"/>
              <a:t>What we see here is that in the most urban areas, we do see the positive association</a:t>
            </a:r>
          </a:p>
          <a:p>
            <a:r>
              <a:rPr lang="en-US" dirty="0"/>
              <a:t>However, because most of our population (and hospital admissions) come from urban counties, once we stratify, we don’t really have enough power to detect any modification</a:t>
            </a:r>
          </a:p>
          <a:p>
            <a:r>
              <a:rPr lang="en-US" dirty="0"/>
              <a:t>So for now, we cannot draw any conclusions, but we are exploring how to look at continuous interaction in a meaningful way (to not overweight rural counties with very few residents)</a:t>
            </a:r>
          </a:p>
          <a:p>
            <a:endParaRPr lang="en-US" dirty="0"/>
          </a:p>
          <a:p>
            <a:r>
              <a:rPr lang="en-US" dirty="0"/>
              <a:t>Effect modification is non linear</a:t>
            </a:r>
          </a:p>
          <a:p>
            <a:r>
              <a:rPr lang="en-US" dirty="0"/>
              <a:t>Just saw this on Friday</a:t>
            </a:r>
          </a:p>
          <a:p>
            <a:r>
              <a:rPr lang="en-US" dirty="0"/>
              <a:t>Take this with a grain of salt, still working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5C226-8C7F-48A5-BBBA-218B658589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9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5189-ACD9-4196-8A78-A70FF0861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65313-F672-480C-83CB-9FAAD3D8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E549-E180-470E-9E57-143EAF65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CA24-E656-47D9-83B6-4582598F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5EF6-B76C-471D-BDFC-DDE63392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1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5C1C-F97F-45AD-B758-9F7AE75F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0B849-ABA2-43E6-BBE4-33AAD35F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542D1-BD0B-4264-BB61-9BBB024D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32A1-0690-4C32-9EAB-67C5B960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1FFB6-3483-4C28-878B-81F579FD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4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A2FD6-47EB-49E3-A56E-F73A7D7A7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3E99B-EE4D-4A79-A3F9-1F7F9F77D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C0939-CCDF-4143-9D11-23118612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D0679-E598-4BE2-AF50-001F1902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B510-4363-4613-BA80-25EF33E6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D82A-1EFD-4564-8661-97C79F6A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A962-A0DD-4FC3-B18B-9577EA9A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8F78-471C-4FB2-AAF0-B4578D56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90DE5-9F07-4510-9131-4E3A7100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04595-B25D-4FF1-932D-C68443D3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A8C4-E56F-4EE0-ADF3-CCE9D965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9779F-1121-4848-B3BA-EA30D98FB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1882-3EC7-4EEE-9E9F-EE33EF4A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F373-7303-4C1F-B5C9-F60C3C60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7465-D5E2-464E-A577-8DE04459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A2A7-AE43-49F8-9354-9BC8E1F5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A72E-6687-472E-829F-0734FE462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D8448-82B6-4C17-93B5-2440D45E4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0BD8B-7D78-4FFD-B75D-D126845B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45B9F-BCBA-4A3F-A54D-21264429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C417E-C4D5-4106-BE9A-1FF0FF12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9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9FB0-E943-4905-9CDB-C5C5FCF8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FF9F4-4191-4A3D-8430-251AA9198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469A5-024E-4CC1-B08A-64F1724F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DC525-509B-4933-AA1B-F5FB598A5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1424A-7AF1-4802-80D4-AF4E472B4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6D997-42D0-4AA3-A881-EDF0644F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45C16-845F-48A0-9922-C0B4CF4D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49D10-A3B9-4BD7-B272-291ECBE8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94B6-E899-4431-B33B-9ED3C835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3646B-8601-4BC0-AA9A-6165EDA8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8E246-E2FC-4A1D-924D-AD1B72D6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23C83-F743-4B84-858D-20757D98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BB1E3-260F-416E-B8C2-6EBA3D62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0F55B-E00B-4A50-B022-BA1D783F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4FEAA-1C3C-4315-96CD-835D6CC6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EA4-835E-4776-A768-02F9613D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C37B-11D5-488E-8C0D-6A84E1FD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300D7-10D9-435F-A0BD-52CF1B3B5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6C663-E200-4196-8320-B8D192B8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94126-5992-413E-A235-86639BE5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499B0-7090-4B32-8AEA-4B64A304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9FA1-6DC5-470D-A059-F672334F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9EFCD-7D64-47F6-8520-E7E4C24C9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5A799-969D-4369-8A88-305A4267A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F9B84-8C99-4791-8D05-1969317A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30757-AE57-4C04-AD67-2449938B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1B71B-3D31-458F-98B4-174A5815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1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10BB2-B020-425F-8EF4-1433C7EB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FFBAA-FE3D-4E9A-9B63-531AEC645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F9A85-6C1D-4A9B-89DC-188927F83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DD8E-DF49-4FC0-9BEF-2BA67D5345E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BDE4-5F36-45C7-B298-2645568E7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9A0FE-4794-4779-A983-D9FD1B46D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D6D-F08E-4E21-9CDE-A4501BFE5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HAQAST Project Call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5F25D-E684-4587-B4B0-57F2DDDB6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He</a:t>
            </a:r>
          </a:p>
          <a:p>
            <a:r>
              <a:rPr lang="en-US" dirty="0"/>
              <a:t>April 26, 2019</a:t>
            </a:r>
          </a:p>
        </p:txBody>
      </p:sp>
    </p:spTree>
    <p:extLst>
      <p:ext uri="{BB962C8B-B14F-4D97-AF65-F5344CB8AC3E}">
        <p14:creationId xmlns:p14="http://schemas.microsoft.com/office/powerpoint/2010/main" val="416600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E6D9-36CE-4270-B393-2149D986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Last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600D-EF27-4337-A4E7-F4E59436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Assessing effect modification</a:t>
            </a:r>
          </a:p>
          <a:p>
            <a:pPr lvl="1"/>
            <a:r>
              <a:rPr lang="en-US" dirty="0"/>
              <a:t>Spatial (using % rural by population per county)</a:t>
            </a:r>
          </a:p>
          <a:p>
            <a:pPr lvl="1"/>
            <a:r>
              <a:rPr lang="en-US" dirty="0"/>
              <a:t>Temporal (using indicators for season)</a:t>
            </a:r>
          </a:p>
        </p:txBody>
      </p:sp>
    </p:spTree>
    <p:extLst>
      <p:ext uri="{BB962C8B-B14F-4D97-AF65-F5344CB8AC3E}">
        <p14:creationId xmlns:p14="http://schemas.microsoft.com/office/powerpoint/2010/main" val="54897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C4AD-173E-4160-A37E-BFA17DDD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6562-7C4D-4FD6-A8B1-51E79BE7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analysis: Poisson regression models</a:t>
            </a:r>
            <a:endParaRPr lang="en-US" sz="1400" dirty="0"/>
          </a:p>
          <a:p>
            <a:pPr lvl="1"/>
            <a:r>
              <a:rPr lang="en-US" dirty="0"/>
              <a:t>Same-day PM</a:t>
            </a:r>
            <a:r>
              <a:rPr lang="en-US" baseline="-25000" dirty="0"/>
              <a:t>2.5</a:t>
            </a:r>
            <a:r>
              <a:rPr lang="en-US" dirty="0"/>
              <a:t> exposure</a:t>
            </a:r>
          </a:p>
          <a:p>
            <a:pPr lvl="1"/>
            <a:r>
              <a:rPr lang="en-US" dirty="0"/>
              <a:t>Indicator variables for counties and day of week</a:t>
            </a:r>
          </a:p>
          <a:p>
            <a:pPr lvl="1"/>
            <a:r>
              <a:rPr lang="en-US" dirty="0"/>
              <a:t>Temperature (3 </a:t>
            </a:r>
            <a:r>
              <a:rPr lang="en-US" i="1" dirty="0"/>
              <a:t>df</a:t>
            </a:r>
            <a:r>
              <a:rPr lang="en-US" dirty="0"/>
              <a:t>), relative humidity (3 </a:t>
            </a:r>
            <a:r>
              <a:rPr lang="en-US" i="1" dirty="0"/>
              <a:t>df</a:t>
            </a:r>
            <a:r>
              <a:rPr lang="en-US" dirty="0"/>
              <a:t>), and long-term and seasonal trends (</a:t>
            </a:r>
            <a:r>
              <a:rPr lang="en-US" altLang="zh-CN" dirty="0"/>
              <a:t>4</a:t>
            </a:r>
            <a:r>
              <a:rPr lang="en-US" dirty="0"/>
              <a:t> </a:t>
            </a:r>
            <a:r>
              <a:rPr lang="en-US" i="1" dirty="0"/>
              <a:t>df</a:t>
            </a:r>
            <a:r>
              <a:rPr lang="en-US" dirty="0"/>
              <a:t> per year)</a:t>
            </a:r>
          </a:p>
          <a:p>
            <a:r>
              <a:rPr lang="en-US" dirty="0"/>
              <a:t>Spatial-temporal effect modification </a:t>
            </a:r>
          </a:p>
          <a:p>
            <a:pPr lvl="1"/>
            <a:r>
              <a:rPr lang="en-US" dirty="0"/>
              <a:t>To assess impact of varying prediction model performance in space and time</a:t>
            </a:r>
          </a:p>
          <a:p>
            <a:pPr lvl="1"/>
            <a:r>
              <a:rPr lang="en-US" dirty="0"/>
              <a:t>Rural vs. urban (US Census)</a:t>
            </a:r>
          </a:p>
          <a:p>
            <a:pPr lvl="1"/>
            <a:r>
              <a:rPr lang="en-US" dirty="0"/>
              <a:t>Season (3 month, categorical variables)</a:t>
            </a:r>
          </a:p>
        </p:txBody>
      </p:sp>
    </p:spTree>
    <p:extLst>
      <p:ext uri="{BB962C8B-B14F-4D97-AF65-F5344CB8AC3E}">
        <p14:creationId xmlns:p14="http://schemas.microsoft.com/office/powerpoint/2010/main" val="396355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B28321-7B08-4F9E-B086-435DA433F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369" y="479466"/>
            <a:ext cx="9529262" cy="58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0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AEA17-4829-4C39-B496-4A31B51B1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7927" y="483526"/>
            <a:ext cx="9516146" cy="58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FCC81-20A8-4F19-9E55-BF60A0EDC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29" y="407137"/>
            <a:ext cx="9762942" cy="6043726"/>
          </a:xfrm>
        </p:spPr>
      </p:pic>
    </p:spTree>
    <p:extLst>
      <p:ext uri="{BB962C8B-B14F-4D97-AF65-F5344CB8AC3E}">
        <p14:creationId xmlns:p14="http://schemas.microsoft.com/office/powerpoint/2010/main" val="178506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F789-09B3-4BD2-8A40-40F49C95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E212-0E1A-4DA1-A435-61FD679B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interaction in a meaningful way (not overweighting rural counties with very few residents)</a:t>
            </a:r>
          </a:p>
          <a:p>
            <a:r>
              <a:rPr lang="en-US" dirty="0"/>
              <a:t>Spatial effect modification may be non-linear </a:t>
            </a:r>
          </a:p>
          <a:p>
            <a:r>
              <a:rPr lang="en-US" dirty="0"/>
              <a:t>Manuscript still being drafted</a:t>
            </a:r>
          </a:p>
          <a:p>
            <a:r>
              <a:rPr lang="en-US" dirty="0"/>
              <a:t>Will present results at ISEE (August 2019)</a:t>
            </a:r>
          </a:p>
        </p:txBody>
      </p:sp>
    </p:spTree>
    <p:extLst>
      <p:ext uri="{BB962C8B-B14F-4D97-AF65-F5344CB8AC3E}">
        <p14:creationId xmlns:p14="http://schemas.microsoft.com/office/powerpoint/2010/main" val="406248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379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HAQAST Project Call Update</vt:lpstr>
      <vt:lpstr>Since Last Call</vt:lpstr>
      <vt:lpstr>Methods</vt:lpstr>
      <vt:lpstr>PowerPoint Presentation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HAQAST Project Call</dc:title>
  <dc:creator>Mike He</dc:creator>
  <cp:lastModifiedBy>Mike He</cp:lastModifiedBy>
  <cp:revision>7</cp:revision>
  <dcterms:created xsi:type="dcterms:W3CDTF">2019-02-14T04:47:29Z</dcterms:created>
  <dcterms:modified xsi:type="dcterms:W3CDTF">2019-04-26T01:31:23Z</dcterms:modified>
</cp:coreProperties>
</file>