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361" r:id="rId5"/>
    <p:sldId id="270" r:id="rId6"/>
    <p:sldId id="362" r:id="rId7"/>
    <p:sldId id="380" r:id="rId8"/>
    <p:sldId id="379" r:id="rId9"/>
    <p:sldId id="381" r:id="rId10"/>
    <p:sldId id="382" r:id="rId11"/>
    <p:sldId id="383" r:id="rId12"/>
    <p:sldId id="3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575F1-D00A-483E-B411-6A72EAD85827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9069-24CF-4FE2-AC1A-F457CF51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higher in Fall/Winter, lower effect estimates in spring/summer</a:t>
            </a:r>
          </a:p>
          <a:p>
            <a:r>
              <a:rPr lang="en-US" dirty="0"/>
              <a:t>This could be attributable to higher contribution from more localized particles, such as traffic; since the mixing height in the winter is generally lower (same mass over smaller volume = more concentrated)</a:t>
            </a:r>
          </a:p>
          <a:p>
            <a:r>
              <a:rPr lang="en-US" dirty="0"/>
              <a:t>Traffic has been consistently identified as a particularly toxic source of PM, full of combustion products and metals</a:t>
            </a:r>
          </a:p>
          <a:p>
            <a:r>
              <a:rPr lang="en-US" dirty="0"/>
              <a:t>However, models do look somewhat different, which indicates that the performance of each prediction model likely varies by season, inducing exposure measurement error that varies by season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(However, some studies have also found higher effect estimates in the summer)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C226-8C7F-48A5-BBBA-218B65858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data based on % rural into 4 quartiles; completed stratified analyses</a:t>
            </a:r>
          </a:p>
          <a:p>
            <a:r>
              <a:rPr lang="en-US" dirty="0"/>
              <a:t>What we see here is that in the most urban areas, we do see the positive association</a:t>
            </a:r>
          </a:p>
          <a:p>
            <a:r>
              <a:rPr lang="en-US" dirty="0"/>
              <a:t>However, because most of our population (and hospital admissions) come from urban counties, once we stratify, we don’t really have enough power to detect any modification</a:t>
            </a:r>
          </a:p>
          <a:p>
            <a:r>
              <a:rPr lang="en-US" dirty="0"/>
              <a:t>So for now, we cannot draw any conclusions, but we are exploring how to look at continuous interaction in a meaningful way (to not overweight rural counties with very few residents)</a:t>
            </a:r>
          </a:p>
          <a:p>
            <a:endParaRPr lang="en-US" dirty="0"/>
          </a:p>
          <a:p>
            <a:r>
              <a:rPr lang="en-US" dirty="0"/>
              <a:t>Effect modification is non linear</a:t>
            </a:r>
          </a:p>
          <a:p>
            <a:r>
              <a:rPr lang="en-US" dirty="0"/>
              <a:t>Just saw this on Friday</a:t>
            </a:r>
          </a:p>
          <a:p>
            <a:r>
              <a:rPr lang="en-US" dirty="0"/>
              <a:t>Take this with a grain of salt, still working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C226-8C7F-48A5-BBBA-218B658589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8A2-7D60-4804-8A1A-55396A96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34D08-4713-412C-AEF8-605D8B0BF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2982-0829-4199-A609-1C9F13EB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03BB-81D4-4E1F-A138-B61DD665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C69A-7AE6-4A24-89E4-4549853C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D3D6-DB2A-408C-8CE8-A10527D6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88819-5D39-4BAF-9FB3-10ECE13C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AD06-4C34-4D43-AE3E-DB89390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E90B-997C-4270-AD67-7750002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514D-E86C-42CF-8528-F317A085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286BA-944C-41C0-B4E7-506EF1CE5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1C4D7-F233-42AE-990B-2318794B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1E16-618D-40E4-A6A7-BAFEDE74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BD42-0CAA-41BB-865E-C153576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F1E1-1A2C-4A4F-9813-4C535262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97B-28B4-499B-A603-85FC4C47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7349-8799-4714-A4E6-D01CA431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431D-E0DE-4638-A5BC-CE3FEE1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AB1-68C5-4DD9-A374-BDC7FD77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2528-793E-442F-A5FB-800ABD61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553D-0A81-4191-BB3E-72A336F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FFFF-9100-4B68-9D3D-C853BAAE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A9A5-6021-4631-B8B4-CC1C3624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B47-29C6-4AA8-96AF-352E9A2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BB19-BE70-434C-929E-0AECB50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205-FA5C-481C-82CD-3D032A0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B890-1789-4741-81E7-A898B627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D4EC-2DAB-4EA3-B45E-B234E91E7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E728-222D-49AE-85F3-8FE9A5C9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34C8-058A-4690-AE4B-6E24FFB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B3A2-B010-4010-8A41-F8D343A2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3F80-6691-4BE2-AAE5-F8ED322A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9B36-18E6-4E9C-BDFE-9B2CAAD8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557E-3905-4322-A1FE-72DB7E66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81D9F-1B4C-4148-88CF-C47FE33E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B92B5-1FCB-4665-BA8A-87EFC52AD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46C2-92F0-4AD0-9D27-8EDC2116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408EF-E6CB-4242-806E-36E2F7F4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631DB-B331-4FC6-B11E-460E067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6D7F-583A-4BC4-9AC1-4B38985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A189-F11A-4396-B639-4D1F52B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513E3-408C-4116-84D1-021EC99A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EA13A-2522-4EE6-972F-E5894F54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C243E-531A-4970-BAC0-A25F0FC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AC782-AA81-4DAF-98D8-7D898ABD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7C70-D785-45F9-A545-7E1A4F0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3049-8F74-43B6-91C6-D9F76392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493D-7140-4B8C-A46F-6921F72E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1813-28F3-46EE-B1E0-C600A055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CC15-14A3-49CF-B9C8-433917A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55A4-9124-461D-8D1F-7B250400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FC0A-1B03-485A-A63C-E89A1736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10B1-A7AC-4E07-B1F0-96F1402B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7445-547E-4004-BE54-29FA2663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29C35-3A6C-480E-AF93-23470A5C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BD2A2-BA58-4A5C-9086-71D91469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1C6F5-556E-44FD-99F9-39D0C5D6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66A0-739E-4666-9764-6FE2536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16039-FDBD-4172-A4E2-CFDD1DF8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1FCF-8CF4-4756-B509-92A30FDE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9F23-8C09-486E-B1A7-6200542A6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7164-FCFC-4892-940C-A5C5C1AE3C9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A294-E487-4A11-92A4-3E0F5F57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1642-8673-4A79-9390-B98158461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8C10-4F30-4424-8E24-177538C4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8BE7-DC33-4312-8930-D77D07E41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HAQAST Project Call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0A7E7-2839-4FA4-9151-CD4704092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He</a:t>
            </a:r>
          </a:p>
          <a:p>
            <a:r>
              <a:rPr lang="en-US" dirty="0"/>
              <a:t>June 21, 2019</a:t>
            </a:r>
          </a:p>
        </p:txBody>
      </p:sp>
    </p:spTree>
    <p:extLst>
      <p:ext uri="{BB962C8B-B14F-4D97-AF65-F5344CB8AC3E}">
        <p14:creationId xmlns:p14="http://schemas.microsoft.com/office/powerpoint/2010/main" val="170076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58DB15-AB81-4D45-B785-3E109D5B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493" y="318462"/>
            <a:ext cx="10413013" cy="6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F7AB0-F030-488F-8EA5-13B323006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26" y="299005"/>
            <a:ext cx="10478148" cy="62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4DFF-81D8-4CFC-AA78-ED6F3907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93EA-D767-47B3-9655-9FD77E1F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results?</a:t>
            </a:r>
          </a:p>
          <a:p>
            <a:r>
              <a:rPr lang="en-US" dirty="0"/>
              <a:t>Temporal effect modification significant for all</a:t>
            </a:r>
          </a:p>
          <a:p>
            <a:r>
              <a:rPr lang="en-US" dirty="0"/>
              <a:t>Spatial effect modification: CVD only</a:t>
            </a:r>
          </a:p>
          <a:p>
            <a:pPr lvl="1"/>
            <a:r>
              <a:rPr lang="en-US" dirty="0"/>
              <a:t>Note max rural population is ~87k, so I truncated the graph</a:t>
            </a:r>
          </a:p>
        </p:txBody>
      </p:sp>
    </p:spTree>
    <p:extLst>
      <p:ext uri="{BB962C8B-B14F-4D97-AF65-F5344CB8AC3E}">
        <p14:creationId xmlns:p14="http://schemas.microsoft.com/office/powerpoint/2010/main" val="20530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34E5-C5F0-4A27-8A54-F0965030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48DB-D140-438E-8655-3ABDDDE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continuous ruralness</a:t>
            </a:r>
          </a:p>
          <a:p>
            <a:pPr lvl="1"/>
            <a:r>
              <a:rPr lang="en-US" dirty="0"/>
              <a:t>Instead of % rural, scaled to population rural</a:t>
            </a:r>
          </a:p>
          <a:p>
            <a:r>
              <a:rPr lang="en-US" dirty="0"/>
              <a:t>Performing analysis for respiratory admissions</a:t>
            </a:r>
          </a:p>
          <a:p>
            <a:pPr lvl="1"/>
            <a:r>
              <a:rPr lang="en-US" dirty="0"/>
              <a:t>Primary analysis</a:t>
            </a:r>
          </a:p>
          <a:p>
            <a:pPr lvl="1"/>
            <a:r>
              <a:rPr lang="en-US" dirty="0"/>
              <a:t>Spatial and temporal effect modification</a:t>
            </a:r>
          </a:p>
          <a:p>
            <a:r>
              <a:rPr lang="en-US" dirty="0"/>
              <a:t>Will present these results at HAQAST6</a:t>
            </a:r>
          </a:p>
        </p:txBody>
      </p:sp>
    </p:spTree>
    <p:extLst>
      <p:ext uri="{BB962C8B-B14F-4D97-AF65-F5344CB8AC3E}">
        <p14:creationId xmlns:p14="http://schemas.microsoft.com/office/powerpoint/2010/main" val="399778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4AD-173E-4160-A37E-BFA17DD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6562-7C4D-4FD6-A8B1-51E79BE7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analysis: Poisson regression models</a:t>
            </a:r>
            <a:endParaRPr lang="en-US" sz="1400" dirty="0"/>
          </a:p>
          <a:p>
            <a:pPr lvl="1"/>
            <a:r>
              <a:rPr lang="en-US" dirty="0"/>
              <a:t>Same-day PM</a:t>
            </a:r>
            <a:r>
              <a:rPr lang="en-US" baseline="-25000" dirty="0"/>
              <a:t>2.5</a:t>
            </a:r>
            <a:r>
              <a:rPr lang="en-US" dirty="0"/>
              <a:t> exposure</a:t>
            </a:r>
          </a:p>
          <a:p>
            <a:pPr lvl="1"/>
            <a:r>
              <a:rPr lang="en-US" dirty="0"/>
              <a:t>Indicator variables for counties and day of week</a:t>
            </a:r>
          </a:p>
          <a:p>
            <a:pPr lvl="1"/>
            <a:r>
              <a:rPr lang="en-US" dirty="0"/>
              <a:t>Temperature (3 </a:t>
            </a:r>
            <a:r>
              <a:rPr lang="en-US" i="1" dirty="0"/>
              <a:t>df</a:t>
            </a:r>
            <a:r>
              <a:rPr lang="en-US" dirty="0"/>
              <a:t>), relative humidity (3 </a:t>
            </a:r>
            <a:r>
              <a:rPr lang="en-US" i="1" dirty="0"/>
              <a:t>df</a:t>
            </a:r>
            <a:r>
              <a:rPr lang="en-US" dirty="0"/>
              <a:t>), and long-term and seasonal trends (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en-US" i="1" dirty="0"/>
              <a:t>df</a:t>
            </a:r>
            <a:r>
              <a:rPr lang="en-US" dirty="0"/>
              <a:t> per year for CVD; 5 </a:t>
            </a:r>
            <a:r>
              <a:rPr lang="en-US" i="1" dirty="0"/>
              <a:t>df</a:t>
            </a:r>
            <a:r>
              <a:rPr lang="en-US" dirty="0"/>
              <a:t> per year for respiratory)</a:t>
            </a:r>
          </a:p>
          <a:p>
            <a:r>
              <a:rPr lang="en-US" dirty="0"/>
              <a:t>Spatial-temporal effect modification </a:t>
            </a:r>
          </a:p>
          <a:p>
            <a:pPr lvl="1"/>
            <a:r>
              <a:rPr lang="en-US" dirty="0"/>
              <a:t>To assess impact of varying prediction model performance in space and time</a:t>
            </a:r>
          </a:p>
          <a:p>
            <a:pPr lvl="1"/>
            <a:r>
              <a:rPr lang="en-US" dirty="0"/>
              <a:t>Rural vs. urban (US Census)</a:t>
            </a:r>
          </a:p>
          <a:p>
            <a:pPr lvl="1"/>
            <a:r>
              <a:rPr lang="en-US" dirty="0"/>
              <a:t>Season (3 month, categorical variables)</a:t>
            </a:r>
          </a:p>
        </p:txBody>
      </p:sp>
    </p:spTree>
    <p:extLst>
      <p:ext uri="{BB962C8B-B14F-4D97-AF65-F5344CB8AC3E}">
        <p14:creationId xmlns:p14="http://schemas.microsoft.com/office/powerpoint/2010/main" val="396355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099AC1-B64A-4714-B90B-D68641EF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70" y="314565"/>
            <a:ext cx="10426059" cy="62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EE799-D7C5-44CC-9E6E-62B0E698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8" y="290911"/>
            <a:ext cx="10505243" cy="62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8448F-A0F2-4510-8253-274E926EA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432" y="452250"/>
            <a:ext cx="9965135" cy="59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0D5F9-BF64-4B12-805F-517CB2CD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96" y="439205"/>
            <a:ext cx="10008807" cy="59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C0F5B-8A34-4284-93BE-41934305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576" y="489377"/>
            <a:ext cx="9840848" cy="58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90CDA6-51C9-4264-A855-713F3224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44" y="439592"/>
            <a:ext cx="10007511" cy="59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392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HAQAST Project Call Update</vt:lpstr>
      <vt:lpstr>Since Last Call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HAQAST Project Call</dc:title>
  <dc:creator>Mike He</dc:creator>
  <cp:lastModifiedBy>Mike He</cp:lastModifiedBy>
  <cp:revision>14</cp:revision>
  <dcterms:created xsi:type="dcterms:W3CDTF">2019-06-19T08:02:54Z</dcterms:created>
  <dcterms:modified xsi:type="dcterms:W3CDTF">2019-06-20T08:50:23Z</dcterms:modified>
</cp:coreProperties>
</file>