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9dd813f351_10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9dd813f351_1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9dd813f351_10_1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9dd813f351_1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9dd813f351_10_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9dd813f351_1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6259427640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- Ian Gutierrez and Michael Ike</a:t>
            </a:r>
            <a:endParaRPr/>
          </a:p>
        </p:txBody>
      </p:sp>
      <p:sp>
        <p:nvSpPr>
          <p:cNvPr id="295" name="Google Shape;295;g26259427640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9dd813f351_10_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-  Anaiah Quinn</a:t>
            </a:r>
            <a:endParaRPr/>
          </a:p>
        </p:txBody>
      </p:sp>
      <p:sp>
        <p:nvSpPr>
          <p:cNvPr id="302" name="Google Shape;302;g29dd813f351_1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9dd813f351_10_1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- Erik LaNeave</a:t>
            </a:r>
            <a:endParaRPr/>
          </a:p>
        </p:txBody>
      </p:sp>
      <p:sp>
        <p:nvSpPr>
          <p:cNvPr id="310" name="Google Shape;310;g29dd813f351_1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9dd813f351_10_1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29dd813f351_1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9dd813f351_10_1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Worked on by: Ian Gutierrez, Anaiah Quinn, Erik LaNeave, Michael Ike</a:t>
            </a:r>
            <a:endParaRPr/>
          </a:p>
        </p:txBody>
      </p:sp>
      <p:sp>
        <p:nvSpPr>
          <p:cNvPr id="323" name="Google Shape;323;g29dd813f351_1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9dd813f351_10_1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- Erik LaNeave</a:t>
            </a:r>
            <a:endParaRPr/>
          </a:p>
        </p:txBody>
      </p:sp>
      <p:sp>
        <p:nvSpPr>
          <p:cNvPr id="330" name="Google Shape;330;g29dd813f351_1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9dd813f351_10_1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Worked on by: Anaiah Q</a:t>
            </a:r>
            <a:r>
              <a:rPr lang="en"/>
              <a:t>uinn, Ian Gutierrez</a:t>
            </a:r>
            <a:endParaRPr/>
          </a:p>
        </p:txBody>
      </p:sp>
      <p:sp>
        <p:nvSpPr>
          <p:cNvPr id="337" name="Google Shape;337;g29dd813f351_1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76" name="Google Shape;276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1216400" y="1463850"/>
            <a:ext cx="46794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The Four Musketeers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245375" y="3197675"/>
            <a:ext cx="67884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Team 6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Team Members: Anaiah Quinn, </a:t>
            </a:r>
            <a:r>
              <a:rPr lang="en"/>
              <a:t>Michael</a:t>
            </a:r>
            <a:r>
              <a:rPr lang="en"/>
              <a:t> Ike, Erik LaNeave, Ian </a:t>
            </a:r>
            <a:r>
              <a:rPr lang="en"/>
              <a:t>Gutierrez</a:t>
            </a:r>
            <a:r>
              <a:rPr lang="en"/>
              <a:t> </a:t>
            </a:r>
            <a:endParaRPr/>
          </a:p>
        </p:txBody>
      </p:sp>
      <p:sp>
        <p:nvSpPr>
          <p:cNvPr id="285" name="Google Shape;285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Part C – Demo</a:t>
            </a:r>
            <a:endParaRPr/>
          </a:p>
        </p:txBody>
      </p:sp>
      <p:sp>
        <p:nvSpPr>
          <p:cNvPr id="347" name="Google Shape;347;p23"/>
          <p:cNvSpPr txBox="1"/>
          <p:nvPr>
            <p:ph idx="4294967295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t/>
            </a:r>
            <a:endParaRPr/>
          </a:p>
        </p:txBody>
      </p:sp>
      <p:sp>
        <p:nvSpPr>
          <p:cNvPr id="348" name="Google Shape;348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Part A – Project</a:t>
            </a:r>
            <a:endParaRPr/>
          </a:p>
        </p:txBody>
      </p:sp>
      <p:sp>
        <p:nvSpPr>
          <p:cNvPr id="291" name="Google Shape;291;p15"/>
          <p:cNvSpPr txBox="1"/>
          <p:nvPr>
            <p:ph idx="4294967295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t/>
            </a:r>
            <a:endParaRPr/>
          </a:p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How did we use Object-Oriented Programming? </a:t>
            </a:r>
            <a:endParaRPr/>
          </a:p>
        </p:txBody>
      </p:sp>
      <p:sp>
        <p:nvSpPr>
          <p:cNvPr id="298" name="Google Shape;298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10000"/>
          </a:bodyPr>
          <a:lstStyle/>
          <a:p>
            <a:pPr indent="-30416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7692"/>
              <a:buChar char="●"/>
            </a:pPr>
            <a:r>
              <a:rPr lang="en"/>
              <a:t>How We Utilized Object-Oriented Programming In Our Program</a:t>
            </a:r>
            <a:endParaRPr/>
          </a:p>
          <a:p>
            <a:pPr indent="-3041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7272"/>
              <a:buChar char="○"/>
            </a:pPr>
            <a:r>
              <a:rPr lang="en"/>
              <a:t>We built classes that satisfied one specific requirement of the program. Combined, all of the classes produce the final program.</a:t>
            </a:r>
            <a:endParaRPr/>
          </a:p>
          <a:p>
            <a:pPr indent="-3041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7272"/>
              <a:buChar char="○"/>
            </a:pPr>
            <a:r>
              <a:rPr b="1" lang="en"/>
              <a:t>Abstraction </a:t>
            </a:r>
            <a:r>
              <a:rPr lang="en"/>
              <a:t>- </a:t>
            </a:r>
            <a:r>
              <a:rPr lang="en">
                <a:solidFill>
                  <a:srgbClr val="000000"/>
                </a:solidFill>
              </a:rPr>
              <a:t>Abstraction allowed us to have base classes that other sub-classes implemented and extended from. In our code we made the </a:t>
            </a:r>
            <a:r>
              <a:rPr lang="en"/>
              <a:t>Event and Venue classes abstract.</a:t>
            </a:r>
            <a:endParaRPr/>
          </a:p>
          <a:p>
            <a:pPr indent="-3041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7272"/>
              <a:buChar char="○"/>
            </a:pPr>
            <a:r>
              <a:rPr b="1" lang="en"/>
              <a:t>Encapsulation </a:t>
            </a:r>
            <a:r>
              <a:rPr lang="en"/>
              <a:t>- </a:t>
            </a:r>
            <a:r>
              <a:rPr lang="en">
                <a:solidFill>
                  <a:srgbClr val="000000"/>
                </a:solidFill>
              </a:rPr>
              <a:t>By encapsulating data such as the </a:t>
            </a:r>
            <a:r>
              <a:rPr lang="en"/>
              <a:t>private attributes, setters, and getters,</a:t>
            </a:r>
            <a:r>
              <a:rPr lang="en">
                <a:solidFill>
                  <a:srgbClr val="000000"/>
                </a:solidFill>
              </a:rPr>
              <a:t> within classes, we protected our data from being directly accessed and manipulated.</a:t>
            </a:r>
            <a:endParaRPr/>
          </a:p>
          <a:p>
            <a:pPr indent="-3041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7272"/>
              <a:buChar char="○"/>
            </a:pPr>
            <a:r>
              <a:rPr b="1" lang="en"/>
              <a:t>Inheritance </a:t>
            </a:r>
            <a:r>
              <a:rPr lang="en"/>
              <a:t>- By </a:t>
            </a:r>
            <a:r>
              <a:rPr lang="en">
                <a:solidFill>
                  <a:srgbClr val="000000"/>
                </a:solidFill>
              </a:rPr>
              <a:t>utilizing inheritance, we achieved a modular and reusable codebase. In our code </a:t>
            </a:r>
            <a:r>
              <a:rPr lang="en"/>
              <a:t>Event was inherited by Sport, Concert, Festival and Venue was inherited by Open Air, Arena, Auditorium, Stadium.</a:t>
            </a:r>
            <a:endParaRPr/>
          </a:p>
          <a:p>
            <a:pPr indent="-3041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7272"/>
              <a:buChar char="○"/>
            </a:pPr>
            <a:r>
              <a:rPr b="1" lang="en"/>
              <a:t>Polymorphism - </a:t>
            </a:r>
            <a:r>
              <a:rPr lang="en"/>
              <a:t>We used polymorphism in order to reuse code and save time, specifically on our m</a:t>
            </a:r>
            <a:r>
              <a:rPr lang="en"/>
              <a:t>ethods that parse CSV files.</a:t>
            </a:r>
            <a:endParaRPr/>
          </a:p>
          <a:p>
            <a:pPr indent="-3041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7272"/>
              <a:buChar char="○"/>
            </a:pPr>
            <a:r>
              <a:rPr lang="en"/>
              <a:t>Object-oriented programming resulted in low couplings and high cohesion.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767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Our Strategy For Merging Code From All Teammates Into One</a:t>
            </a:r>
            <a:endParaRPr/>
          </a:p>
          <a:p>
            <a:pPr indent="-3041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7272"/>
              <a:buChar char="○"/>
            </a:pPr>
            <a:r>
              <a:rPr lang="en"/>
              <a:t>Conduct code reviews at the beginning.</a:t>
            </a:r>
            <a:endParaRPr/>
          </a:p>
          <a:p>
            <a:pPr indent="-3041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7272"/>
              <a:buChar char="○"/>
            </a:pPr>
            <a:r>
              <a:rPr lang="en"/>
              <a:t>Identify what was done differently and similarly.</a:t>
            </a:r>
            <a:endParaRPr/>
          </a:p>
          <a:p>
            <a:pPr indent="-3041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7272"/>
              <a:buChar char="○"/>
            </a:pPr>
            <a:r>
              <a:rPr lang="en"/>
              <a:t>Focus on code that is efficient, clean, and follows the object oriented approach</a:t>
            </a:r>
            <a:endParaRPr/>
          </a:p>
          <a:p>
            <a:pPr indent="-3041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7272"/>
              <a:buChar char="○"/>
            </a:pPr>
            <a:r>
              <a:rPr lang="en">
                <a:solidFill>
                  <a:srgbClr val="000000"/>
                </a:solidFill>
              </a:rPr>
              <a:t>Focused on preserving the object structure an</a:t>
            </a:r>
            <a:r>
              <a:rPr lang="en">
                <a:solidFill>
                  <a:srgbClr val="434343"/>
                </a:solidFill>
              </a:rPr>
              <a:t>d logic from one team while implementing UI functionality from another.</a:t>
            </a:r>
            <a:endParaRPr>
              <a:solidFill>
                <a:srgbClr val="434343"/>
              </a:solidFill>
            </a:endParaRPr>
          </a:p>
          <a:p>
            <a:pPr indent="-30416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27272"/>
              <a:buChar char="○"/>
            </a:pPr>
            <a:r>
              <a:rPr lang="en">
                <a:solidFill>
                  <a:srgbClr val="434343"/>
                </a:solidFill>
              </a:rPr>
              <a:t>Merge whole parts instead of intertwining every single class.</a:t>
            </a:r>
            <a:endParaRPr>
              <a:solidFill>
                <a:srgbClr val="434343"/>
              </a:solidFill>
            </a:endParaRPr>
          </a:p>
          <a:p>
            <a:pPr indent="-304165" lvl="1" marL="914400" rtl="0" algn="l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ct val="127272"/>
              <a:buChar char="○"/>
            </a:pPr>
            <a:r>
              <a:rPr lang="en">
                <a:solidFill>
                  <a:srgbClr val="434343"/>
                </a:solidFill>
              </a:rPr>
              <a:t>The difficulty primarily stemmed from aligning the different coding styles, ensuring compatibility, and merging the distinct components maintain a cohesive and functional user interface.</a:t>
            </a:r>
            <a:endParaRPr>
              <a:solidFill>
                <a:srgbClr val="434343"/>
              </a:solidFill>
            </a:endParaRPr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61538"/>
              <a:buNone/>
            </a:pPr>
            <a:r>
              <a:t/>
            </a:r>
            <a:endParaRPr/>
          </a:p>
        </p:txBody>
      </p:sp>
      <p:sp>
        <p:nvSpPr>
          <p:cNvPr id="299" name="Google Shape;299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900"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Design Pattern Overview: How did we use Design Patterns?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558000" y="1990050"/>
            <a:ext cx="3595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Factory Design Pattern: Event, Venue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We used it to create the correct types of events and venues based of the information in the csv file.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We implemented an Event </a:t>
            </a:r>
            <a:r>
              <a:rPr lang="en"/>
              <a:t>factory</a:t>
            </a:r>
            <a:r>
              <a:rPr lang="en"/>
              <a:t> class that takes String </a:t>
            </a:r>
            <a:r>
              <a:rPr lang="en"/>
              <a:t>input</a:t>
            </a:r>
            <a:r>
              <a:rPr lang="en"/>
              <a:t> and creates the correct type of event. We did the same for Venue factory.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17"/>
          <p:cNvSpPr txBox="1"/>
          <p:nvPr>
            <p:ph idx="1" type="body"/>
          </p:nvPr>
        </p:nvSpPr>
        <p:spPr>
          <a:xfrm>
            <a:off x="4572000" y="1990050"/>
            <a:ext cx="41076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Singleton Design Pattern: Log, Ticket Miner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We used it to make it easier to access and update the log file from any class. Same with information stored in the ticket miner class.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We used the log object in the user interface classes, updating the </a:t>
            </a:r>
            <a:r>
              <a:rPr lang="en"/>
              <a:t>users</a:t>
            </a:r>
            <a:r>
              <a:rPr lang="en"/>
              <a:t> actions as the program ran. We used the ticket miner object in the user interface classes as well as the purchases classes to </a:t>
            </a:r>
            <a:r>
              <a:rPr lang="en"/>
              <a:t>calculate</a:t>
            </a:r>
            <a:r>
              <a:rPr lang="en"/>
              <a:t> and keep track of the various  </a:t>
            </a:r>
            <a:r>
              <a:rPr lang="en"/>
              <a:t>fees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Data Structures Overview: How did we apply data structures?</a:t>
            </a:r>
            <a:endParaRPr/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98394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24"/>
              <a:buChar char="●"/>
            </a:pPr>
            <a:r>
              <a:rPr lang="en"/>
              <a:t>Our approach when selecting data structures came down to speed, given data </a:t>
            </a:r>
            <a:r>
              <a:rPr lang="en"/>
              <a:t>structure</a:t>
            </a:r>
            <a:r>
              <a:rPr lang="en"/>
              <a:t>, and ease of integration into pre-existing code. With this in mind, we decided to rely heavily on HashMaps/LinkedHashMaps for storing all event and customer information, this is for two reasons the given data had a </a:t>
            </a:r>
            <a:r>
              <a:rPr lang="en"/>
              <a:t>unique</a:t>
            </a:r>
            <a:r>
              <a:rPr lang="en"/>
              <a:t> key in the form of an ID and the constant access time is </a:t>
            </a:r>
            <a:r>
              <a:rPr lang="en"/>
              <a:t>utilized extensively to complete all update operations. </a:t>
            </a:r>
            <a:endParaRPr/>
          </a:p>
          <a:p>
            <a:pPr indent="-198394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24"/>
              <a:buChar char="●"/>
            </a:pPr>
            <a:r>
              <a:rPr lang="en"/>
              <a:t>ArrayList were used in a couple of situations when frequent appending of information was needed, such as invoices that were created on a successful purchase. An ArrayList was also used to store all auto purchase information, because of the structure of the data and the order of the instructions needed to be kept. </a:t>
            </a:r>
            <a:endParaRPr/>
          </a:p>
          <a:p>
            <a:pPr indent="-198394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24"/>
              <a:buChar char="●"/>
            </a:pPr>
            <a:r>
              <a:rPr lang="en"/>
              <a:t>The final data structure used was the built-in Java StringBuilder, the reason for this is because it’s a mutable succession of characters, unlike the immutable String class. This greatly increased the speed of log operations and the auto purchase as a whole.</a:t>
            </a:r>
            <a:endParaRPr/>
          </a:p>
        </p:txBody>
      </p:sp>
      <p:sp>
        <p:nvSpPr>
          <p:cNvPr id="314" name="Google Shape;31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900"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Part B – Course Reflection</a:t>
            </a:r>
            <a:endParaRPr/>
          </a:p>
        </p:txBody>
      </p:sp>
      <p:sp>
        <p:nvSpPr>
          <p:cNvPr id="320" name="Google Shape;320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Major Takeaways of the Course</a:t>
            </a:r>
            <a:endParaRPr/>
          </a:p>
        </p:txBody>
      </p:sp>
      <p:sp>
        <p:nvSpPr>
          <p:cNvPr id="326" name="Google Shape;326;p2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161448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1538"/>
              <a:buChar char="●"/>
            </a:pPr>
            <a:r>
              <a:rPr b="1" lang="en"/>
              <a:t>Ian Gutierrez</a:t>
            </a:r>
            <a:endParaRPr b="1"/>
          </a:p>
          <a:p>
            <a:pPr indent="-171132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7272"/>
              <a:buChar char="○"/>
            </a:pPr>
            <a:r>
              <a:rPr lang="en"/>
              <a:t>Major takeaway - Low coupling and high cohesion code makes life a lot easier.</a:t>
            </a:r>
            <a:endParaRPr/>
          </a:p>
          <a:p>
            <a:pPr indent="-171132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7272"/>
              <a:buChar char="○"/>
            </a:pPr>
            <a:r>
              <a:rPr lang="en"/>
              <a:t>Course importance - Requires you to write code that not only works but is well designed.</a:t>
            </a:r>
            <a:endParaRPr/>
          </a:p>
          <a:p>
            <a:pPr indent="-171132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7272"/>
              <a:buChar char="○"/>
            </a:pPr>
            <a:r>
              <a:rPr lang="en"/>
              <a:t>I believe object-oriented programming is important because it results in code that is higher quality for everyone.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61448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1538"/>
              <a:buChar char="●"/>
            </a:pPr>
            <a:r>
              <a:rPr b="1" lang="en"/>
              <a:t>Anaiah Quinn</a:t>
            </a:r>
            <a:endParaRPr b="1"/>
          </a:p>
          <a:p>
            <a:pPr indent="-171132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7272"/>
              <a:buChar char="○"/>
            </a:pPr>
            <a:r>
              <a:rPr lang="en"/>
              <a:t>Major takeaway - The 4 pillars of AOOP: </a:t>
            </a:r>
            <a:r>
              <a:rPr lang="en"/>
              <a:t>Abstraction</a:t>
            </a:r>
            <a:r>
              <a:rPr lang="en"/>
              <a:t>, Polymorphism, Encapsulation and Inheritance.</a:t>
            </a:r>
            <a:endParaRPr/>
          </a:p>
          <a:p>
            <a:pPr indent="-171132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7272"/>
              <a:buChar char="○"/>
            </a:pPr>
            <a:r>
              <a:rPr lang="en"/>
              <a:t>Course Importance- Teaches you how to code a project to completion. </a:t>
            </a:r>
            <a:endParaRPr/>
          </a:p>
          <a:p>
            <a:pPr indent="-171132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7272"/>
              <a:buChar char="○"/>
            </a:pPr>
            <a:r>
              <a:rPr lang="en"/>
              <a:t>I believe object-</a:t>
            </a:r>
            <a:r>
              <a:rPr lang="en"/>
              <a:t>oriented</a:t>
            </a:r>
            <a:r>
              <a:rPr lang="en"/>
              <a:t> programming is important because it teaches you to code more dynamic and professional 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61448" lvl="0" marL="177800" rtl="0" algn="l">
              <a:spcBef>
                <a:spcPts val="0"/>
              </a:spcBef>
              <a:spcAft>
                <a:spcPts val="0"/>
              </a:spcAft>
              <a:buSzPct val="161538"/>
              <a:buChar char="●"/>
            </a:pPr>
            <a:r>
              <a:rPr b="1" lang="en"/>
              <a:t>Erik LaNeave</a:t>
            </a:r>
            <a:endParaRPr b="1"/>
          </a:p>
          <a:p>
            <a:pPr indent="-171132" lvl="1" marL="520700" rtl="0" algn="l">
              <a:spcBef>
                <a:spcPts val="0"/>
              </a:spcBef>
              <a:spcAft>
                <a:spcPts val="0"/>
              </a:spcAft>
              <a:buSzPct val="127272"/>
              <a:buChar char="○"/>
            </a:pPr>
            <a:r>
              <a:rPr lang="en"/>
              <a:t>Major takeaway - The importance of writing modular code that has both high cohesion and low coupling. </a:t>
            </a:r>
            <a:endParaRPr/>
          </a:p>
          <a:p>
            <a:pPr indent="-171132" lvl="1" marL="520700" rtl="0" algn="l">
              <a:spcBef>
                <a:spcPts val="0"/>
              </a:spcBef>
              <a:spcAft>
                <a:spcPts val="0"/>
              </a:spcAft>
              <a:buSzPct val="127272"/>
              <a:buChar char="○"/>
            </a:pPr>
            <a:r>
              <a:rPr lang="en"/>
              <a:t>Course Importance - Eye opening to what makes object-oriented programming powerful when designing and writing programs.</a:t>
            </a:r>
            <a:endParaRPr/>
          </a:p>
          <a:p>
            <a:pPr indent="-171132" lvl="1" marL="520700" rtl="0" algn="l">
              <a:spcBef>
                <a:spcPts val="0"/>
              </a:spcBef>
              <a:spcAft>
                <a:spcPts val="0"/>
              </a:spcAft>
              <a:buSzPct val="127272"/>
              <a:buChar char="○"/>
            </a:pPr>
            <a:r>
              <a:rPr lang="en"/>
              <a:t>I believe object-oriented programming is important because it makes modeling aspects of the world simple and can make the code easier to update and fix.</a:t>
            </a:r>
            <a:endParaRPr/>
          </a:p>
          <a:p>
            <a:pPr indent="-212248" lvl="0" marL="177800" rtl="0" algn="l">
              <a:spcBef>
                <a:spcPts val="0"/>
              </a:spcBef>
              <a:spcAft>
                <a:spcPts val="0"/>
              </a:spcAft>
              <a:buSzPct val="161538"/>
              <a:buChar char="●"/>
            </a:pPr>
            <a:r>
              <a:rPr b="1" lang="en"/>
              <a:t>Michael Ike</a:t>
            </a:r>
            <a:endParaRPr b="1"/>
          </a:p>
          <a:p>
            <a:pPr indent="-171132" lvl="1" marL="520700" rtl="0" algn="l">
              <a:spcBef>
                <a:spcPts val="0"/>
              </a:spcBef>
              <a:spcAft>
                <a:spcPts val="0"/>
              </a:spcAft>
              <a:buSzPct val="127272"/>
              <a:buChar char="○"/>
            </a:pPr>
            <a:r>
              <a:rPr lang="en"/>
              <a:t>Major takeaway - Separate classes for individual tasks in order to it modular, reusable, and comprehensible.</a:t>
            </a:r>
            <a:endParaRPr/>
          </a:p>
          <a:p>
            <a:pPr indent="-171132" lvl="1" marL="520700" rtl="0" algn="l">
              <a:spcBef>
                <a:spcPts val="0"/>
              </a:spcBef>
              <a:spcAft>
                <a:spcPts val="0"/>
              </a:spcAft>
              <a:buSzPct val="127272"/>
              <a:buChar char="○"/>
            </a:pPr>
            <a:r>
              <a:rPr lang="en"/>
              <a:t>Course Importance - Teaches you how useful the four pillars of OOP can be.</a:t>
            </a:r>
            <a:endParaRPr/>
          </a:p>
          <a:p>
            <a:pPr indent="-171132" lvl="1" marL="520700" rtl="0" algn="l">
              <a:spcBef>
                <a:spcPts val="0"/>
              </a:spcBef>
              <a:spcAft>
                <a:spcPts val="0"/>
              </a:spcAft>
              <a:buSzPct val="127272"/>
              <a:buChar char="○"/>
            </a:pPr>
            <a:r>
              <a:rPr lang="en"/>
              <a:t>I believe object-oriented programming is important because it simplifies software development by making code maintenance much easier.</a:t>
            </a:r>
            <a:endParaRPr/>
          </a:p>
        </p:txBody>
      </p:sp>
      <p:sp>
        <p:nvSpPr>
          <p:cNvPr id="327" name="Google Shape;327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900"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 did we learn in the course?</a:t>
            </a:r>
            <a:endParaRPr/>
          </a:p>
        </p:txBody>
      </p:sp>
      <p:sp>
        <p:nvSpPr>
          <p:cNvPr id="333" name="Google Shape;333;p2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Design Patterns</a:t>
            </a:r>
            <a:endParaRPr b="1"/>
          </a:p>
          <a:p>
            <a:pPr indent="-1778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After learning about design patterns they gave simple and easy solutions to problems we were unsure how to address in a </a:t>
            </a:r>
            <a:r>
              <a:rPr lang="en"/>
              <a:t>concisely</a:t>
            </a:r>
            <a:r>
              <a:rPr lang="en"/>
              <a:t>. They also helped clean up the overall implementation of the code.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Usefulness of Diagrams</a:t>
            </a:r>
            <a:endParaRPr b="1"/>
          </a:p>
          <a:p>
            <a:pPr indent="-1778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lang="en"/>
              <a:t>several</a:t>
            </a:r>
            <a:r>
              <a:rPr lang="en"/>
              <a:t> different diagrams that were talked about during the course are useful for planning and </a:t>
            </a:r>
            <a:r>
              <a:rPr lang="en"/>
              <a:t>finding</a:t>
            </a:r>
            <a:r>
              <a:rPr lang="en"/>
              <a:t> missing </a:t>
            </a:r>
            <a:r>
              <a:rPr lang="en"/>
              <a:t>requirements</a:t>
            </a:r>
            <a:r>
              <a:rPr lang="en"/>
              <a:t> in the implementation.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The 4 </a:t>
            </a:r>
            <a:r>
              <a:rPr b="1" lang="en"/>
              <a:t>Pillars</a:t>
            </a:r>
            <a:endParaRPr b="1"/>
          </a:p>
          <a:p>
            <a:pPr indent="-1778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Keeping The 4 Pillars in mind while programming made the overall implementation take full advantage of the power of Object Oriented Programming. 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Low Coupling &amp; High Cohesion</a:t>
            </a:r>
            <a:endParaRPr b="1"/>
          </a:p>
          <a:p>
            <a:pPr indent="-1778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Learning about these two principles greatly </a:t>
            </a:r>
            <a:r>
              <a:rPr lang="en"/>
              <a:t>influenced and changed how we wrote our code in the programming assignments. This decreased the amount of time needed to refactor and fix bugs that appeared.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Testing</a:t>
            </a:r>
            <a:endParaRPr b="1"/>
          </a:p>
          <a:p>
            <a:pPr indent="-177800" lvl="1" marL="520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lecture on testing put a greater emphasis on the importance and process of testing which led to the creation of more reliable and robust code in the programming assignments.</a:t>
            </a:r>
            <a:endParaRPr/>
          </a:p>
        </p:txBody>
      </p:sp>
      <p:sp>
        <p:nvSpPr>
          <p:cNvPr id="334" name="Google Shape;334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900"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Advice for Future Students</a:t>
            </a:r>
            <a:endParaRPr/>
          </a:p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22250" lvl="0" marL="1778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Listen to feedback. Use it to learn and improve.</a:t>
            </a:r>
            <a:endParaRPr/>
          </a:p>
          <a:p>
            <a:pPr indent="-222250" lvl="0" marL="1778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Group work is not as bad as it seems in the beginning.</a:t>
            </a:r>
            <a:endParaRPr/>
          </a:p>
          <a:p>
            <a:pPr indent="-222250" lvl="0" marL="1778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Always look for ways to improve your code.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