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CDEB1-7E2A-4038-AF6C-164A6FA56B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3EC205-17B2-4B96-8433-9F5D842CBF8D}">
      <dgm:prSet/>
      <dgm:spPr/>
      <dgm:t>
        <a:bodyPr/>
        <a:lstStyle/>
        <a:p>
          <a:pPr>
            <a:defRPr cap="all"/>
          </a:pPr>
          <a:r>
            <a:rPr lang="en-US"/>
            <a:t>I work a 12 hour rotating shift in a 24/7 control room.</a:t>
          </a:r>
        </a:p>
      </dgm:t>
    </dgm:pt>
    <dgm:pt modelId="{CBEE6FDF-5E72-4ECD-A993-1BE71BD2BDC5}" type="parTrans" cxnId="{41ABB6D2-E05E-4F06-9B78-9CFE26D45CEF}">
      <dgm:prSet/>
      <dgm:spPr/>
      <dgm:t>
        <a:bodyPr/>
        <a:lstStyle/>
        <a:p>
          <a:endParaRPr lang="en-US"/>
        </a:p>
      </dgm:t>
    </dgm:pt>
    <dgm:pt modelId="{D18266C3-DD36-4B2B-B849-8A5F7C530095}" type="sibTrans" cxnId="{41ABB6D2-E05E-4F06-9B78-9CFE26D45CEF}">
      <dgm:prSet/>
      <dgm:spPr/>
      <dgm:t>
        <a:bodyPr/>
        <a:lstStyle/>
        <a:p>
          <a:endParaRPr lang="en-US"/>
        </a:p>
      </dgm:t>
    </dgm:pt>
    <dgm:pt modelId="{52FCA7F5-9C95-4D62-B292-7F9FEB49C991}">
      <dgm:prSet/>
      <dgm:spPr/>
      <dgm:t>
        <a:bodyPr/>
        <a:lstStyle/>
        <a:p>
          <a:pPr>
            <a:defRPr cap="all"/>
          </a:pPr>
          <a:r>
            <a:rPr lang="en-US"/>
            <a:t>We work alternate between three- and four-days weeks.</a:t>
          </a:r>
        </a:p>
      </dgm:t>
    </dgm:pt>
    <dgm:pt modelId="{5FC38B03-5860-4476-9ECC-CB4E01C3416F}" type="parTrans" cxnId="{E3092C23-95A6-4888-A640-FA9FB76C4E65}">
      <dgm:prSet/>
      <dgm:spPr/>
      <dgm:t>
        <a:bodyPr/>
        <a:lstStyle/>
        <a:p>
          <a:endParaRPr lang="en-US"/>
        </a:p>
      </dgm:t>
    </dgm:pt>
    <dgm:pt modelId="{83A875A0-CD53-42FA-801C-D40B53A59397}" type="sibTrans" cxnId="{E3092C23-95A6-4888-A640-FA9FB76C4E65}">
      <dgm:prSet/>
      <dgm:spPr/>
      <dgm:t>
        <a:bodyPr/>
        <a:lstStyle/>
        <a:p>
          <a:endParaRPr lang="en-US"/>
        </a:p>
      </dgm:t>
    </dgm:pt>
    <dgm:pt modelId="{410B4E3B-2C8C-403D-8DE8-2B9973843C00}">
      <dgm:prSet/>
      <dgm:spPr/>
      <dgm:t>
        <a:bodyPr/>
        <a:lstStyle/>
        <a:p>
          <a:pPr>
            <a:defRPr cap="all"/>
          </a:pPr>
          <a:r>
            <a:rPr lang="en-US"/>
            <a:t>We are have a 12 week rotation that consists of 8 weeks on days and 4 weeks on nights.</a:t>
          </a:r>
        </a:p>
      </dgm:t>
    </dgm:pt>
    <dgm:pt modelId="{A5E55F6A-EE28-41A5-BB35-38EA623A8369}" type="parTrans" cxnId="{8756A686-2C1A-448A-BB35-0AED86239745}">
      <dgm:prSet/>
      <dgm:spPr/>
      <dgm:t>
        <a:bodyPr/>
        <a:lstStyle/>
        <a:p>
          <a:endParaRPr lang="en-US"/>
        </a:p>
      </dgm:t>
    </dgm:pt>
    <dgm:pt modelId="{EB621D12-6CAD-4B97-A3B8-D2F058CBC501}" type="sibTrans" cxnId="{8756A686-2C1A-448A-BB35-0AED86239745}">
      <dgm:prSet/>
      <dgm:spPr/>
      <dgm:t>
        <a:bodyPr/>
        <a:lstStyle/>
        <a:p>
          <a:endParaRPr lang="en-US"/>
        </a:p>
      </dgm:t>
    </dgm:pt>
    <dgm:pt modelId="{3AE41D5E-F946-4419-8E0B-B369C7E44992}" type="pres">
      <dgm:prSet presAssocID="{788CDEB1-7E2A-4038-AF6C-164A6FA56B82}" presName="root" presStyleCnt="0">
        <dgm:presLayoutVars>
          <dgm:dir/>
          <dgm:resizeHandles val="exact"/>
        </dgm:presLayoutVars>
      </dgm:prSet>
      <dgm:spPr/>
    </dgm:pt>
    <dgm:pt modelId="{1B2EFDDF-5A18-4D60-926E-08670ED84A4F}" type="pres">
      <dgm:prSet presAssocID="{263EC205-17B2-4B96-8433-9F5D842CBF8D}" presName="compNode" presStyleCnt="0"/>
      <dgm:spPr/>
    </dgm:pt>
    <dgm:pt modelId="{60369031-1828-436B-BD65-6E7AA32EFE0B}" type="pres">
      <dgm:prSet presAssocID="{263EC205-17B2-4B96-8433-9F5D842CBF8D}" presName="iconBgRect" presStyleLbl="bgShp" presStyleIdx="0" presStyleCnt="3"/>
      <dgm:spPr/>
    </dgm:pt>
    <dgm:pt modelId="{68BAAC5B-629C-47EA-AB68-17755B1E168B}" type="pres">
      <dgm:prSet presAssocID="{263EC205-17B2-4B96-8433-9F5D842CBF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6CEF4F6F-FEA7-40F1-BD96-BBEFDA2FD16A}" type="pres">
      <dgm:prSet presAssocID="{263EC205-17B2-4B96-8433-9F5D842CBF8D}" presName="spaceRect" presStyleCnt="0"/>
      <dgm:spPr/>
    </dgm:pt>
    <dgm:pt modelId="{A48EE2A4-01AC-4EF6-8272-E7B6774EA671}" type="pres">
      <dgm:prSet presAssocID="{263EC205-17B2-4B96-8433-9F5D842CBF8D}" presName="textRect" presStyleLbl="revTx" presStyleIdx="0" presStyleCnt="3">
        <dgm:presLayoutVars>
          <dgm:chMax val="1"/>
          <dgm:chPref val="1"/>
        </dgm:presLayoutVars>
      </dgm:prSet>
      <dgm:spPr/>
    </dgm:pt>
    <dgm:pt modelId="{71ADB848-3DF0-409B-987D-C3A0EE4F8401}" type="pres">
      <dgm:prSet presAssocID="{D18266C3-DD36-4B2B-B849-8A5F7C530095}" presName="sibTrans" presStyleCnt="0"/>
      <dgm:spPr/>
    </dgm:pt>
    <dgm:pt modelId="{2F7D597F-8AC3-4B30-951A-30FF39386200}" type="pres">
      <dgm:prSet presAssocID="{52FCA7F5-9C95-4D62-B292-7F9FEB49C991}" presName="compNode" presStyleCnt="0"/>
      <dgm:spPr/>
    </dgm:pt>
    <dgm:pt modelId="{8C15F398-930E-4000-9B7B-5FF8B9EB2553}" type="pres">
      <dgm:prSet presAssocID="{52FCA7F5-9C95-4D62-B292-7F9FEB49C991}" presName="iconBgRect" presStyleLbl="bgShp" presStyleIdx="1" presStyleCnt="3"/>
      <dgm:spPr/>
    </dgm:pt>
    <dgm:pt modelId="{D187F039-D2B1-4096-AEF4-715ECDA4C7C6}" type="pres">
      <dgm:prSet presAssocID="{52FCA7F5-9C95-4D62-B292-7F9FEB49C9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015EEFF7-3937-49BD-9EF2-BCA3013BC1DB}" type="pres">
      <dgm:prSet presAssocID="{52FCA7F5-9C95-4D62-B292-7F9FEB49C991}" presName="spaceRect" presStyleCnt="0"/>
      <dgm:spPr/>
    </dgm:pt>
    <dgm:pt modelId="{B0EAC3C5-AB51-4CCF-BEB7-5DCF0D767F0B}" type="pres">
      <dgm:prSet presAssocID="{52FCA7F5-9C95-4D62-B292-7F9FEB49C991}" presName="textRect" presStyleLbl="revTx" presStyleIdx="1" presStyleCnt="3">
        <dgm:presLayoutVars>
          <dgm:chMax val="1"/>
          <dgm:chPref val="1"/>
        </dgm:presLayoutVars>
      </dgm:prSet>
      <dgm:spPr/>
    </dgm:pt>
    <dgm:pt modelId="{FE556FC0-05F6-4821-B0DA-373242C93F7E}" type="pres">
      <dgm:prSet presAssocID="{83A875A0-CD53-42FA-801C-D40B53A59397}" presName="sibTrans" presStyleCnt="0"/>
      <dgm:spPr/>
    </dgm:pt>
    <dgm:pt modelId="{81488D03-1187-4556-87C5-FE5320261979}" type="pres">
      <dgm:prSet presAssocID="{410B4E3B-2C8C-403D-8DE8-2B9973843C00}" presName="compNode" presStyleCnt="0"/>
      <dgm:spPr/>
    </dgm:pt>
    <dgm:pt modelId="{09349720-8FC0-4926-9496-5E3875D94BEA}" type="pres">
      <dgm:prSet presAssocID="{410B4E3B-2C8C-403D-8DE8-2B9973843C00}" presName="iconBgRect" presStyleLbl="bgShp" presStyleIdx="2" presStyleCnt="3"/>
      <dgm:spPr/>
    </dgm:pt>
    <dgm:pt modelId="{5226CAB2-8BC3-4488-9302-FB8F60C2FC7C}" type="pres">
      <dgm:prSet presAssocID="{410B4E3B-2C8C-403D-8DE8-2B9973843C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225F773F-6ED7-42C9-857B-4F249D813C2F}" type="pres">
      <dgm:prSet presAssocID="{410B4E3B-2C8C-403D-8DE8-2B9973843C00}" presName="spaceRect" presStyleCnt="0"/>
      <dgm:spPr/>
    </dgm:pt>
    <dgm:pt modelId="{70A168C9-C2D0-44E3-8ACE-908D40F3D496}" type="pres">
      <dgm:prSet presAssocID="{410B4E3B-2C8C-403D-8DE8-2B9973843C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25F70E-F1A6-4702-8727-F331EBA5230E}" type="presOf" srcId="{52FCA7F5-9C95-4D62-B292-7F9FEB49C991}" destId="{B0EAC3C5-AB51-4CCF-BEB7-5DCF0D767F0B}" srcOrd="0" destOrd="0" presId="urn:microsoft.com/office/officeart/2018/5/layout/IconCircleLabelList"/>
    <dgm:cxn modelId="{60647B14-8497-4005-A8A9-A9DFF9814420}" type="presOf" srcId="{263EC205-17B2-4B96-8433-9F5D842CBF8D}" destId="{A48EE2A4-01AC-4EF6-8272-E7B6774EA671}" srcOrd="0" destOrd="0" presId="urn:microsoft.com/office/officeart/2018/5/layout/IconCircleLabelList"/>
    <dgm:cxn modelId="{E3092C23-95A6-4888-A640-FA9FB76C4E65}" srcId="{788CDEB1-7E2A-4038-AF6C-164A6FA56B82}" destId="{52FCA7F5-9C95-4D62-B292-7F9FEB49C991}" srcOrd="1" destOrd="0" parTransId="{5FC38B03-5860-4476-9ECC-CB4E01C3416F}" sibTransId="{83A875A0-CD53-42FA-801C-D40B53A59397}"/>
    <dgm:cxn modelId="{8756A686-2C1A-448A-BB35-0AED86239745}" srcId="{788CDEB1-7E2A-4038-AF6C-164A6FA56B82}" destId="{410B4E3B-2C8C-403D-8DE8-2B9973843C00}" srcOrd="2" destOrd="0" parTransId="{A5E55F6A-EE28-41A5-BB35-38EA623A8369}" sibTransId="{EB621D12-6CAD-4B97-A3B8-D2F058CBC501}"/>
    <dgm:cxn modelId="{7B5E5D8B-875B-4AA5-8587-6218090C0559}" type="presOf" srcId="{788CDEB1-7E2A-4038-AF6C-164A6FA56B82}" destId="{3AE41D5E-F946-4419-8E0B-B369C7E44992}" srcOrd="0" destOrd="0" presId="urn:microsoft.com/office/officeart/2018/5/layout/IconCircleLabelList"/>
    <dgm:cxn modelId="{41ABB6D2-E05E-4F06-9B78-9CFE26D45CEF}" srcId="{788CDEB1-7E2A-4038-AF6C-164A6FA56B82}" destId="{263EC205-17B2-4B96-8433-9F5D842CBF8D}" srcOrd="0" destOrd="0" parTransId="{CBEE6FDF-5E72-4ECD-A993-1BE71BD2BDC5}" sibTransId="{D18266C3-DD36-4B2B-B849-8A5F7C530095}"/>
    <dgm:cxn modelId="{88DFA1FC-F2A2-45F6-B520-99DC1E4DC0A5}" type="presOf" srcId="{410B4E3B-2C8C-403D-8DE8-2B9973843C00}" destId="{70A168C9-C2D0-44E3-8ACE-908D40F3D496}" srcOrd="0" destOrd="0" presId="urn:microsoft.com/office/officeart/2018/5/layout/IconCircleLabelList"/>
    <dgm:cxn modelId="{BF6FED87-F4BF-4ACB-B45B-CCCE755072C5}" type="presParOf" srcId="{3AE41D5E-F946-4419-8E0B-B369C7E44992}" destId="{1B2EFDDF-5A18-4D60-926E-08670ED84A4F}" srcOrd="0" destOrd="0" presId="urn:microsoft.com/office/officeart/2018/5/layout/IconCircleLabelList"/>
    <dgm:cxn modelId="{10F4AD27-7460-4C87-91A0-8038A1097A63}" type="presParOf" srcId="{1B2EFDDF-5A18-4D60-926E-08670ED84A4F}" destId="{60369031-1828-436B-BD65-6E7AA32EFE0B}" srcOrd="0" destOrd="0" presId="urn:microsoft.com/office/officeart/2018/5/layout/IconCircleLabelList"/>
    <dgm:cxn modelId="{7C89B1B7-AA82-4A44-B3D2-73398FEFA004}" type="presParOf" srcId="{1B2EFDDF-5A18-4D60-926E-08670ED84A4F}" destId="{68BAAC5B-629C-47EA-AB68-17755B1E168B}" srcOrd="1" destOrd="0" presId="urn:microsoft.com/office/officeart/2018/5/layout/IconCircleLabelList"/>
    <dgm:cxn modelId="{6FDE21F7-D669-4622-8D68-812807313E37}" type="presParOf" srcId="{1B2EFDDF-5A18-4D60-926E-08670ED84A4F}" destId="{6CEF4F6F-FEA7-40F1-BD96-BBEFDA2FD16A}" srcOrd="2" destOrd="0" presId="urn:microsoft.com/office/officeart/2018/5/layout/IconCircleLabelList"/>
    <dgm:cxn modelId="{2419718F-5404-4558-9286-25D5BBA4CE4E}" type="presParOf" srcId="{1B2EFDDF-5A18-4D60-926E-08670ED84A4F}" destId="{A48EE2A4-01AC-4EF6-8272-E7B6774EA671}" srcOrd="3" destOrd="0" presId="urn:microsoft.com/office/officeart/2018/5/layout/IconCircleLabelList"/>
    <dgm:cxn modelId="{3FDA2D21-9646-412F-924E-481B753F1895}" type="presParOf" srcId="{3AE41D5E-F946-4419-8E0B-B369C7E44992}" destId="{71ADB848-3DF0-409B-987D-C3A0EE4F8401}" srcOrd="1" destOrd="0" presId="urn:microsoft.com/office/officeart/2018/5/layout/IconCircleLabelList"/>
    <dgm:cxn modelId="{CDA31A39-11B2-4116-B320-D2D326D8BB41}" type="presParOf" srcId="{3AE41D5E-F946-4419-8E0B-B369C7E44992}" destId="{2F7D597F-8AC3-4B30-951A-30FF39386200}" srcOrd="2" destOrd="0" presId="urn:microsoft.com/office/officeart/2018/5/layout/IconCircleLabelList"/>
    <dgm:cxn modelId="{9F3FD141-34F5-42B0-98C0-587CEA85F5C0}" type="presParOf" srcId="{2F7D597F-8AC3-4B30-951A-30FF39386200}" destId="{8C15F398-930E-4000-9B7B-5FF8B9EB2553}" srcOrd="0" destOrd="0" presId="urn:microsoft.com/office/officeart/2018/5/layout/IconCircleLabelList"/>
    <dgm:cxn modelId="{2048CEEF-51EC-40FB-B5E7-9E1E25CED207}" type="presParOf" srcId="{2F7D597F-8AC3-4B30-951A-30FF39386200}" destId="{D187F039-D2B1-4096-AEF4-715ECDA4C7C6}" srcOrd="1" destOrd="0" presId="urn:microsoft.com/office/officeart/2018/5/layout/IconCircleLabelList"/>
    <dgm:cxn modelId="{D8D8E4BF-329E-4813-A75F-51BDDCE65EFE}" type="presParOf" srcId="{2F7D597F-8AC3-4B30-951A-30FF39386200}" destId="{015EEFF7-3937-49BD-9EF2-BCA3013BC1DB}" srcOrd="2" destOrd="0" presId="urn:microsoft.com/office/officeart/2018/5/layout/IconCircleLabelList"/>
    <dgm:cxn modelId="{60EE81D5-205C-4077-8F03-2DB0167C22CE}" type="presParOf" srcId="{2F7D597F-8AC3-4B30-951A-30FF39386200}" destId="{B0EAC3C5-AB51-4CCF-BEB7-5DCF0D767F0B}" srcOrd="3" destOrd="0" presId="urn:microsoft.com/office/officeart/2018/5/layout/IconCircleLabelList"/>
    <dgm:cxn modelId="{81FE13EC-E4A3-4E7B-9057-5D6613693F89}" type="presParOf" srcId="{3AE41D5E-F946-4419-8E0B-B369C7E44992}" destId="{FE556FC0-05F6-4821-B0DA-373242C93F7E}" srcOrd="3" destOrd="0" presId="urn:microsoft.com/office/officeart/2018/5/layout/IconCircleLabelList"/>
    <dgm:cxn modelId="{3BEEB03E-EE81-4E5C-B73C-ED414C6C344F}" type="presParOf" srcId="{3AE41D5E-F946-4419-8E0B-B369C7E44992}" destId="{81488D03-1187-4556-87C5-FE5320261979}" srcOrd="4" destOrd="0" presId="urn:microsoft.com/office/officeart/2018/5/layout/IconCircleLabelList"/>
    <dgm:cxn modelId="{54B389AC-C4AB-416D-94D9-81F4904F8C35}" type="presParOf" srcId="{81488D03-1187-4556-87C5-FE5320261979}" destId="{09349720-8FC0-4926-9496-5E3875D94BEA}" srcOrd="0" destOrd="0" presId="urn:microsoft.com/office/officeart/2018/5/layout/IconCircleLabelList"/>
    <dgm:cxn modelId="{221B805C-8003-405F-9996-D7C10BE57896}" type="presParOf" srcId="{81488D03-1187-4556-87C5-FE5320261979}" destId="{5226CAB2-8BC3-4488-9302-FB8F60C2FC7C}" srcOrd="1" destOrd="0" presId="urn:microsoft.com/office/officeart/2018/5/layout/IconCircleLabelList"/>
    <dgm:cxn modelId="{AB57912C-0A2A-4715-B260-D10965B9EB12}" type="presParOf" srcId="{81488D03-1187-4556-87C5-FE5320261979}" destId="{225F773F-6ED7-42C9-857B-4F249D813C2F}" srcOrd="2" destOrd="0" presId="urn:microsoft.com/office/officeart/2018/5/layout/IconCircleLabelList"/>
    <dgm:cxn modelId="{98FA9042-A3C2-4AC4-A315-44DEE7FC8CE9}" type="presParOf" srcId="{81488D03-1187-4556-87C5-FE5320261979}" destId="{70A168C9-C2D0-44E3-8ACE-908D40F3D4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69031-1828-436B-BD65-6E7AA32EFE0B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AAC5B-629C-47EA-AB68-17755B1E168B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E2A4-01AC-4EF6-8272-E7B6774EA671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 work a 12 hour rotating shift in a 24/7 control room.</a:t>
          </a:r>
        </a:p>
      </dsp:txBody>
      <dsp:txXfrm>
        <a:off x="3910" y="2834241"/>
        <a:ext cx="2868750" cy="720000"/>
      </dsp:txXfrm>
    </dsp:sp>
    <dsp:sp modelId="{8C15F398-930E-4000-9B7B-5FF8B9EB2553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F039-D2B1-4096-AEF4-715ECDA4C7C6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AC3C5-AB51-4CCF-BEB7-5DCF0D767F0B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We work alternate between three- and four-days weeks.</a:t>
          </a:r>
        </a:p>
      </dsp:txBody>
      <dsp:txXfrm>
        <a:off x="3374691" y="2834241"/>
        <a:ext cx="2868750" cy="720000"/>
      </dsp:txXfrm>
    </dsp:sp>
    <dsp:sp modelId="{09349720-8FC0-4926-9496-5E3875D94BEA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6CAB2-8BC3-4488-9302-FB8F60C2FC7C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168C9-C2D0-44E3-8ACE-908D40F3D496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We are have a 12 week rotation that consists of 8 weeks on days and 4 weeks on nights.</a:t>
          </a:r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CA7B9-99DE-964C-9BE0-16686D6DBC5C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40519-3F9D-134A-A366-76A792D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76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08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8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3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2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1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6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EB54E34-C575-58DF-1013-FAD1EE053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667" b="763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4E1CB-055E-E93A-F2F2-5AABD9DB6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dirty="0"/>
              <a:t>Data 211 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6D78-3D83-F4FB-0043-3E641A6D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Mike Earl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93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B013D-8DAD-9C27-B6B8-79BD77A0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Intro and Background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BCFC7-2751-44C8-589C-554F8AD0D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59656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44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Freeform: Shape 207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BC2B5-7999-CBFD-B112-B4C8FBF3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</a:t>
            </a:r>
          </a:p>
        </p:txBody>
      </p:sp>
      <p:pic>
        <p:nvPicPr>
          <p:cNvPr id="2050" name="Picture 2" descr="Day vs Night. Which time is most suitable for studies? | by C.A.V.I.C.O.N |  Medium">
            <a:extLst>
              <a:ext uri="{FF2B5EF4-FFF2-40B4-BE49-F238E27FC236}">
                <a16:creationId xmlns:a16="http://schemas.microsoft.com/office/drawing/2014/main" id="{2DC12DD3-2FE3-37CE-A2E3-82225C92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876959"/>
            <a:ext cx="4144109" cy="310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09C6-E83A-1AC0-9489-8A4CA5B4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 feel like I get a lot less sleep when I work my night rotations, is this actually the case?</a:t>
            </a:r>
          </a:p>
          <a:p>
            <a:r>
              <a:rPr lang="en-US">
                <a:solidFill>
                  <a:srgbClr val="FFFFFF"/>
                </a:solidFill>
              </a:rPr>
              <a:t>H0: mu(Nights)=mu(Days), Ha: mu(Nights)!=mu(Days)</a:t>
            </a:r>
          </a:p>
        </p:txBody>
      </p:sp>
    </p:spTree>
    <p:extLst>
      <p:ext uri="{BB962C8B-B14F-4D97-AF65-F5344CB8AC3E}">
        <p14:creationId xmlns:p14="http://schemas.microsoft.com/office/powerpoint/2010/main" val="21125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AA9F-32AF-806A-0356-DD64805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Sleep Tracking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0A0BF3-8E93-6E66-D234-185D5053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737017"/>
            <a:ext cx="2130651" cy="43043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E045-D1FA-6A17-F008-3B06CE1D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1737017"/>
            <a:ext cx="2944638" cy="4304345"/>
          </a:xfrm>
        </p:spPr>
        <p:txBody>
          <a:bodyPr>
            <a:normAutofit/>
          </a:bodyPr>
          <a:lstStyle/>
          <a:p>
            <a:r>
              <a:rPr lang="en-US" sz="1500" dirty="0"/>
              <a:t>I have been tracking my sleep since around May of 2018 with my Apple Watch and </a:t>
            </a:r>
            <a:r>
              <a:rPr lang="en-US" sz="1500" dirty="0" err="1"/>
              <a:t>AutoSleep</a:t>
            </a:r>
            <a:r>
              <a:rPr lang="en-US" sz="1500" dirty="0"/>
              <a:t>.</a:t>
            </a:r>
          </a:p>
          <a:p>
            <a:r>
              <a:rPr lang="en-US" sz="1500" dirty="0"/>
              <a:t>Always wearing my watch makes it more accurate than if I was to try and figure out what time I went to sleep each night.</a:t>
            </a:r>
          </a:p>
          <a:p>
            <a:r>
              <a:rPr lang="en-US" sz="1500" dirty="0"/>
              <a:t>I exported a years worth of data into an Excel sheet.</a:t>
            </a:r>
          </a:p>
          <a:p>
            <a:r>
              <a:rPr lang="en-US" sz="1500" dirty="0"/>
              <a:t>One issues; my sleep varies widely day to day regularly.</a:t>
            </a:r>
          </a:p>
        </p:txBody>
      </p:sp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24D7435-D701-8F07-F0C9-7DD3E4BA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57" y="1670797"/>
            <a:ext cx="2130651" cy="43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5EFDE-6404-E424-D4D1-96964FC6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Wrangling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ADF497E-BD6B-9EA9-AE2D-6407B8C6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694513"/>
            <a:ext cx="3856774" cy="35578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3263-CC01-C326-73A1-3E48C8DD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 cross checked the dates against my work calendar to add a shift group for each day. Then I converted the time from hours and minutes to just minutes.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EC222-296C-149D-0539-8C79BC1A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ADAE-465E-E224-2150-53A9FEE8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I found that my day shift average was 411.03 minutes(6 hours and 51 minutes.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My night shift average was 379.33 minutes (6 hours and 19 minutes.)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On average I sleep 32 minutes less each night when I am on my night shift rotation.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Side note; my overall average was 402.30 minutes (6 hours 42 minutes) for the the year. The national average (according to </a:t>
            </a:r>
            <a:r>
              <a:rPr lang="en-US" sz="1500" dirty="0" err="1">
                <a:solidFill>
                  <a:schemeClr val="bg1"/>
                </a:solidFill>
              </a:rPr>
              <a:t>thegoodbody.com</a:t>
            </a:r>
            <a:r>
              <a:rPr lang="en-US" sz="1500" dirty="0">
                <a:solidFill>
                  <a:schemeClr val="bg1"/>
                </a:solidFill>
              </a:rPr>
              <a:t>) is 6 hours 48 minutes.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CFC83F-2A4B-2F5B-50F1-872C906B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2019075"/>
            <a:ext cx="5682329" cy="3508838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2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B9179-E876-C943-AEB2-ED9FB89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B45C2AF3-31E2-9A95-3A03-AD2ED51F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 the end with a p value of 0.0062, I rejected the null hypothesis and concluded there is evidence to prove I get less sleep on night shifts.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1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{A37AE68B-C34D-BC41-AAB0-DC2B3FF60848}tf10001060</Template>
  <TotalTime>533</TotalTime>
  <Words>314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Data 211 Course Project</vt:lpstr>
      <vt:lpstr>Intro and Background</vt:lpstr>
      <vt:lpstr>Question</vt:lpstr>
      <vt:lpstr>Sleep Tracking</vt:lpstr>
      <vt:lpstr>Data Wrangling</vt:lpstr>
      <vt:lpstr>Averages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211 Course Project</dc:title>
  <dc:creator>Earl, Mike</dc:creator>
  <cp:lastModifiedBy>Earl, Mike</cp:lastModifiedBy>
  <cp:revision>1</cp:revision>
  <dcterms:created xsi:type="dcterms:W3CDTF">2022-11-29T19:47:16Z</dcterms:created>
  <dcterms:modified xsi:type="dcterms:W3CDTF">2022-11-30T04:41:13Z</dcterms:modified>
</cp:coreProperties>
</file>