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  <p:sldId id="267" r:id="rId12"/>
    <p:sldId id="269" r:id="rId13"/>
    <p:sldId id="268" r:id="rId14"/>
    <p:sldId id="265" r:id="rId15"/>
    <p:sldId id="263" r:id="rId16"/>
    <p:sldId id="264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996B88-2FB7-4A5B-99AA-66519BB1DD5E}" v="478" vWet="480" dt="2022-12-07T19:08:14.269"/>
    <p1510:client id="{698D99B0-1EFF-444B-98F1-A0E261BFC5FA}" v="676" dt="2022-12-07T19:23:00.085"/>
    <p1510:client id="{85E73395-98EE-BA5E-9553-D756D6685984}" v="76" dt="2022-12-07T09:17:15.184"/>
    <p1510:client id="{DC391170-68CE-4F8D-80BA-4665B8DC7662}" v="8" vWet="14" dt="2022-12-07T18:10:34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E67C8-B11D-4BAB-8DE3-5DE60A8EA4B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64A5F-9ED1-4723-A975-BC138409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92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12- 49yrs: 0.55 M reported cases</a:t>
            </a:r>
          </a:p>
          <a:p>
            <a:r>
              <a:rPr lang="en-US"/>
              <a:t>50 – 64yrs: 0.19 M reported cases</a:t>
            </a:r>
          </a:p>
          <a:p>
            <a:r>
              <a:rPr lang="en-US"/>
              <a:t>0 – 17yrs: 0.18 M reported cases</a:t>
            </a:r>
          </a:p>
          <a:p>
            <a:r>
              <a:rPr lang="en-US"/>
              <a:t>65+ </a:t>
            </a:r>
            <a:r>
              <a:rPr lang="en-US" err="1"/>
              <a:t>yrs</a:t>
            </a:r>
            <a:r>
              <a:rPr lang="en-US"/>
              <a:t>: 0.12 M reported cases</a:t>
            </a:r>
          </a:p>
          <a:p>
            <a:r>
              <a:rPr lang="en-US"/>
              <a:t>Missing: 0.01 M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64A5F-9ED1-4723-A975-BC138409A9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17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64A5F-9ED1-4723-A975-BC138409A9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0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68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7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31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16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41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05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71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5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59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FB5D898-7432-4F90-9C0F-6A036ED3EB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15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D898-7432-4F90-9C0F-6A036ED3EB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56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ta.cdc.gov/Case-Surveillance/COVID-19-Case-Surveillance-Public-Use-Data-with-Ge/n8mc-b4w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B540-DA47-DAD1-36D4-D9D5001F3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4593" y="908988"/>
            <a:ext cx="7392688" cy="2520012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algn="ctr"/>
            <a:r>
              <a:rPr lang="en-US" sz="6000">
                <a:solidFill>
                  <a:schemeClr val="tx2"/>
                </a:solidFill>
              </a:rPr>
              <a:t>Covid-19 Case Surveillance Data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AABCF-61EE-89F5-97D7-0910CC65E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29016" y="3709427"/>
            <a:ext cx="12450031" cy="882237"/>
          </a:xfrm>
        </p:spPr>
        <p:txBody>
          <a:bodyPr>
            <a:noAutofit/>
          </a:bodyPr>
          <a:lstStyle/>
          <a:p>
            <a:pPr algn="ctr"/>
            <a:r>
              <a:rPr lang="en-US" sz="2800">
                <a:solidFill>
                  <a:srgbClr val="000000"/>
                </a:solidFill>
              </a:rPr>
              <a:t>By: Tony Fong, Victor Verduzco, Pablo </a:t>
            </a:r>
            <a:r>
              <a:rPr lang="en-US" sz="2800" err="1">
                <a:solidFill>
                  <a:srgbClr val="000000"/>
                </a:solidFill>
              </a:rPr>
              <a:t>Ilabaca</a:t>
            </a:r>
            <a:r>
              <a:rPr lang="en-US" sz="2800">
                <a:solidFill>
                  <a:srgbClr val="000000"/>
                </a:solidFill>
              </a:rPr>
              <a:t>, Michael Medina, John Martinez</a:t>
            </a:r>
          </a:p>
          <a:p>
            <a:pPr algn="ctr"/>
            <a:r>
              <a:rPr lang="en-US" sz="2800">
                <a:solidFill>
                  <a:srgbClr val="000000"/>
                </a:solidFill>
              </a:rPr>
              <a:t>Group 3</a:t>
            </a:r>
          </a:p>
        </p:txBody>
      </p:sp>
    </p:spTree>
    <p:extLst>
      <p:ext uri="{BB962C8B-B14F-4D97-AF65-F5344CB8AC3E}">
        <p14:creationId xmlns:p14="http://schemas.microsoft.com/office/powerpoint/2010/main" val="436859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156A36-6FD9-F7B0-8ECC-36CFD488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805" y="775024"/>
            <a:ext cx="9603275" cy="772422"/>
          </a:xfrm>
        </p:spPr>
        <p:txBody>
          <a:bodyPr/>
          <a:lstStyle/>
          <a:p>
            <a:r>
              <a:rPr lang="en-US"/>
              <a:t>Workflow Chart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10F02B2-C300-DA02-352D-B015B6931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807" y="2146212"/>
            <a:ext cx="8432385" cy="351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97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E5A0-6E9E-3F31-1D93-BF319363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Understanding epidemic data and statistics: A case study of COVID‐19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C887-11C5-7D6F-F5AF-E7156E154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741" y="2005899"/>
            <a:ext cx="10474950" cy="3450613"/>
          </a:xfrm>
        </p:spPr>
        <p:txBody>
          <a:bodyPr>
            <a:normAutofit fontScale="92500"/>
          </a:bodyPr>
          <a:lstStyle/>
          <a:p>
            <a:r>
              <a:rPr lang="en-US" sz="2800"/>
              <a:t>Tries to interpret the number of people being infected in each country</a:t>
            </a:r>
          </a:p>
          <a:p>
            <a:r>
              <a:rPr lang="en-US" sz="2800"/>
              <a:t>Evaluate how effective the policies each country implements in lowering cases</a:t>
            </a:r>
          </a:p>
          <a:p>
            <a:r>
              <a:rPr lang="en-US" sz="2800"/>
              <a:t>Examines covid confirmed cases, recovered, and deaths</a:t>
            </a:r>
            <a:endParaRPr lang="en-US"/>
          </a:p>
          <a:p>
            <a:r>
              <a:rPr lang="en-US" sz="2800"/>
              <a:t>Each country's policies and reactions to the outbreak determine how fast it spread.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40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E5A0-6E9E-3F31-1D93-BF3193634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02594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/>
              <a:t>Data mining and analysis of scientific research data records on Covid-19 mortality, immunity, and vaccine development 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C887-11C5-7D6F-F5AF-E7156E154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Purpose of the research was to investigate and determine early warning systems developed in previous epidemic responses to contain the virus from spreading.</a:t>
            </a:r>
          </a:p>
          <a:p>
            <a:r>
              <a:rPr lang="en-US"/>
              <a:t>Examined Covid-19 scientific literature regarding Covid-19 mortality, vaccines, and immunity via data mining.</a:t>
            </a:r>
          </a:p>
          <a:p>
            <a:r>
              <a:rPr lang="en-US"/>
              <a:t>Bibliometric analysis was done using the Web of Science Analysis Results tool to search the most dominant keywords and related concepts with Covid-19.</a:t>
            </a:r>
          </a:p>
          <a:p>
            <a:r>
              <a:rPr lang="en-US"/>
              <a:t>Factorial analysis was done using R Studio to examine correlation between different concepts (mortality, immunity, &amp; vaccine development) as well as generate visualizations such as tree maps and conceptual structure maps.</a:t>
            </a:r>
          </a:p>
        </p:txBody>
      </p:sp>
    </p:spTree>
    <p:extLst>
      <p:ext uri="{BB962C8B-B14F-4D97-AF65-F5344CB8AC3E}">
        <p14:creationId xmlns:p14="http://schemas.microsoft.com/office/powerpoint/2010/main" val="2121282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E5A0-6E9E-3F31-1D93-BF319363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C887-11C5-7D6F-F5AF-E7156E154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GitHub Link: </a:t>
            </a:r>
          </a:p>
        </p:txBody>
      </p:sp>
    </p:spTree>
    <p:extLst>
      <p:ext uri="{BB962C8B-B14F-4D97-AF65-F5344CB8AC3E}">
        <p14:creationId xmlns:p14="http://schemas.microsoft.com/office/powerpoint/2010/main" val="3667867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BEA8-98A0-9FE0-0870-CFAE88AF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47312"/>
          </a:xfrm>
        </p:spPr>
        <p:txBody>
          <a:bodyPr/>
          <a:lstStyle/>
          <a:p>
            <a:r>
              <a:rPr lang="en-US"/>
              <a:t>Work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1DEBC-17A2-7814-76B9-E15AE44D3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265" y="1844688"/>
            <a:ext cx="11080954" cy="3582719"/>
          </a:xfrm>
        </p:spPr>
        <p:txBody>
          <a:bodyPr>
            <a:noAutofit/>
          </a:bodyPr>
          <a:lstStyle/>
          <a:p>
            <a:r>
              <a:rPr lang="en-US" sz="2800" err="1"/>
              <a:t>Hoseinpour</a:t>
            </a:r>
            <a:r>
              <a:rPr lang="en-US" sz="2800"/>
              <a:t> </a:t>
            </a:r>
            <a:r>
              <a:rPr lang="en-US" sz="2800" err="1"/>
              <a:t>Dehkordi</a:t>
            </a:r>
            <a:r>
              <a:rPr lang="en-US" sz="2800"/>
              <a:t>, A., Alizadeh, M., </a:t>
            </a:r>
            <a:r>
              <a:rPr lang="en-US" sz="2800" err="1"/>
              <a:t>Derakhshan</a:t>
            </a:r>
            <a:r>
              <a:rPr lang="en-US" sz="2800"/>
              <a:t>, P., </a:t>
            </a:r>
            <a:r>
              <a:rPr lang="en-US" sz="2800" err="1"/>
              <a:t>Babazadeh</a:t>
            </a:r>
            <a:r>
              <a:rPr lang="en-US" sz="2800"/>
              <a:t>, P., &amp; </a:t>
            </a:r>
            <a:r>
              <a:rPr lang="en-US" sz="2800" err="1"/>
              <a:t>Jahandideh</a:t>
            </a:r>
            <a:r>
              <a:rPr lang="en-US" sz="2800"/>
              <a:t>, A. (2020). Understanding epidemic data and statistics: A case study of COVID-19. Journal of medical virology, 92(7), 868–882. https://doi.org/10.1002/jmv.25885 </a:t>
            </a:r>
          </a:p>
          <a:p>
            <a:r>
              <a:rPr lang="en-US" sz="2800" err="1">
                <a:ea typeface="+mn-lt"/>
                <a:cs typeface="+mn-lt"/>
              </a:rPr>
              <a:t>Radanliev</a:t>
            </a:r>
            <a:r>
              <a:rPr lang="en-US" sz="2800">
                <a:ea typeface="+mn-lt"/>
                <a:cs typeface="+mn-lt"/>
              </a:rPr>
              <a:t>, P., De </a:t>
            </a:r>
            <a:r>
              <a:rPr lang="en-US" sz="2800" err="1">
                <a:ea typeface="+mn-lt"/>
                <a:cs typeface="+mn-lt"/>
              </a:rPr>
              <a:t>Roure</a:t>
            </a:r>
            <a:r>
              <a:rPr lang="en-US" sz="2800">
                <a:ea typeface="+mn-lt"/>
                <a:cs typeface="+mn-lt"/>
              </a:rPr>
              <a:t>, D., &amp; Walton, R. (2020). Data mining and analysis of scientific research data records on Covid-19 mortality, immunity, and vaccine development-In the first wave of the Covid-19 pandemic. </a:t>
            </a:r>
            <a:r>
              <a:rPr lang="en-US" sz="2800" i="1">
                <a:ea typeface="+mn-lt"/>
                <a:cs typeface="+mn-lt"/>
              </a:rPr>
              <a:t>Diabetes &amp; Metabolic Syndrome: Clinical Research &amp; Reviews</a:t>
            </a:r>
            <a:r>
              <a:rPr lang="en-US" sz="2800">
                <a:ea typeface="+mn-lt"/>
                <a:cs typeface="+mn-lt"/>
              </a:rPr>
              <a:t>, </a:t>
            </a:r>
            <a:r>
              <a:rPr lang="en-US" sz="2800" i="1">
                <a:ea typeface="+mn-lt"/>
                <a:cs typeface="+mn-lt"/>
              </a:rPr>
              <a:t>14</a:t>
            </a:r>
            <a:r>
              <a:rPr lang="en-US" sz="2800">
                <a:ea typeface="+mn-lt"/>
                <a:cs typeface="+mn-lt"/>
              </a:rPr>
              <a:t>(5), 1121-1132.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5886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B2377-9AC0-9186-8804-08DA4D11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 information 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D1BB0-95C5-CE5E-D42C-78AB45605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9" y="2015733"/>
            <a:ext cx="8131276" cy="2988514"/>
          </a:xfrm>
        </p:spPr>
        <p:txBody>
          <a:bodyPr>
            <a:noAutofit/>
          </a:bodyPr>
          <a:lstStyle/>
          <a:p>
            <a:r>
              <a:rPr lang="en-US" sz="2800">
                <a:cs typeface="Arial" panose="020B0604020202020204" pitchFamily="34" charset="0"/>
              </a:rPr>
              <a:t>The dataset was from the Center for Disease and Control Prevention (CDC), and it shows data on Covid-19 cases. </a:t>
            </a:r>
          </a:p>
          <a:p>
            <a:r>
              <a:rPr lang="en-US" sz="2800">
                <a:cs typeface="Arial" panose="020B0604020202020204" pitchFamily="34" charset="0"/>
              </a:rPr>
              <a:t>Link to Data Set: </a:t>
            </a:r>
            <a:r>
              <a:rPr lang="en-US" sz="2800">
                <a:cs typeface="Arial" panose="020B0604020202020204" pitchFamily="34" charset="0"/>
                <a:hlinkClick r:id="rId2"/>
              </a:rPr>
              <a:t>https://data.cdc.gov/Case-Surveillance/COVID-19-Case-Surveillance-Public-Use-Data-with-Ge/n8mc-b4w4</a:t>
            </a:r>
            <a:endParaRPr lang="en-US" sz="2800">
              <a:cs typeface="Arial" panose="020B0604020202020204" pitchFamily="34" charset="0"/>
            </a:endParaRPr>
          </a:p>
          <a:p>
            <a:r>
              <a:rPr lang="en-US" sz="2800">
                <a:cs typeface="Arial" panose="020B0604020202020204" pitchFamily="34" charset="0"/>
              </a:rPr>
              <a:t>Data Set size: 11.2 GB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F175931-E452-ACBD-991C-03DE825892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0" t="9361" r="17260" b="632"/>
          <a:stretch/>
        </p:blipFill>
        <p:spPr>
          <a:xfrm>
            <a:off x="7980747" y="2523076"/>
            <a:ext cx="4037320" cy="26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9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7C1A-3A79-212C-C8AF-C2E22DDA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unique Is our dataset?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99A1D-C475-4B5D-AE60-B5BE31966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Our dataset is unique because we aren’t just looking at the number of Covid-19 cases all around the country, but we are looking at if those with underlying conditions were more affected and had harsher outcomes. </a:t>
            </a:r>
          </a:p>
          <a:p>
            <a:r>
              <a:rPr lang="en-US" sz="2800"/>
              <a:t>We are also looking for the average age group that was affected the most with Covid-19, and draw up conclusions as to why</a:t>
            </a:r>
          </a:p>
        </p:txBody>
      </p:sp>
    </p:spTree>
    <p:extLst>
      <p:ext uri="{BB962C8B-B14F-4D97-AF65-F5344CB8AC3E}">
        <p14:creationId xmlns:p14="http://schemas.microsoft.com/office/powerpoint/2010/main" val="148591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80A9-5402-FEBF-2259-31596A5C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FAAEA-D9AE-8434-55C0-C81913144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71" y="1853754"/>
            <a:ext cx="11926529" cy="4414565"/>
          </a:xfrm>
        </p:spPr>
        <p:txBody>
          <a:bodyPr>
            <a:noAutofit/>
          </a:bodyPr>
          <a:lstStyle/>
          <a:p>
            <a:r>
              <a:rPr lang="en-US" sz="2800">
                <a:cs typeface="Arial" panose="020B0604020202020204" pitchFamily="34" charset="0"/>
              </a:rPr>
              <a:t>Run the command </a:t>
            </a:r>
            <a:r>
              <a:rPr lang="en-US" sz="2800" b="1">
                <a:cs typeface="Arial" panose="020B0604020202020204" pitchFamily="34" charset="0"/>
              </a:rPr>
              <a:t>Hadoop version </a:t>
            </a:r>
            <a:r>
              <a:rPr lang="en-US" sz="2800">
                <a:cs typeface="Arial" panose="020B0604020202020204" pitchFamily="34" charset="0"/>
              </a:rPr>
              <a:t>to show the version of your Hadoop (Our version is 3.1.2)</a:t>
            </a:r>
          </a:p>
          <a:p>
            <a:r>
              <a:rPr lang="en-US" sz="2800">
                <a:cs typeface="Arial" panose="020B0604020202020204" pitchFamily="34" charset="0"/>
              </a:rPr>
              <a:t>Run the command </a:t>
            </a:r>
            <a:r>
              <a:rPr lang="en-US" sz="2800" b="1" err="1">
                <a:cs typeface="Arial" panose="020B0604020202020204" pitchFamily="34" charset="0"/>
              </a:rPr>
              <a:t>lscpu</a:t>
            </a:r>
            <a:r>
              <a:rPr lang="en-US" sz="2800">
                <a:cs typeface="Arial" panose="020B0604020202020204" pitchFamily="34" charset="0"/>
              </a:rPr>
              <a:t> to get the CPU specifications (The number of CPUs used is 8, and the CPU speed is 1995.309 MHZ)</a:t>
            </a:r>
          </a:p>
          <a:p>
            <a:r>
              <a:rPr lang="en-US" sz="2800">
                <a:cs typeface="Arial" panose="020B0604020202020204" pitchFamily="34" charset="0"/>
              </a:rPr>
              <a:t>Run the command </a:t>
            </a:r>
            <a:r>
              <a:rPr lang="en-US" sz="2800" b="1">
                <a:cs typeface="Arial" panose="020B0604020202020204" pitchFamily="34" charset="0"/>
              </a:rPr>
              <a:t>yarn node –list –all </a:t>
            </a:r>
            <a:r>
              <a:rPr lang="en-US" sz="2800">
                <a:cs typeface="Arial" panose="020B0604020202020204" pitchFamily="34" charset="0"/>
              </a:rPr>
              <a:t>to get the total number of nodes used (Total number of nodes is 3)</a:t>
            </a:r>
          </a:p>
          <a:p>
            <a:r>
              <a:rPr lang="en-US" sz="2800">
                <a:cs typeface="Arial" panose="020B0604020202020204" pitchFamily="34" charset="0"/>
              </a:rPr>
              <a:t>Run the command </a:t>
            </a:r>
            <a:r>
              <a:rPr lang="en-US" sz="2800" b="1">
                <a:cs typeface="Arial" panose="020B0604020202020204" pitchFamily="34" charset="0"/>
              </a:rPr>
              <a:t>free –h </a:t>
            </a:r>
            <a:r>
              <a:rPr lang="en-US" sz="2800">
                <a:cs typeface="Arial" panose="020B0604020202020204" pitchFamily="34" charset="0"/>
              </a:rPr>
              <a:t>to get the memory specifications</a:t>
            </a:r>
          </a:p>
          <a:p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85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BE1A5D7-45B4-AB16-EBC2-7491F1453D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50" r="65887" b="35452"/>
          <a:stretch/>
        </p:blipFill>
        <p:spPr>
          <a:xfrm>
            <a:off x="105654" y="1003121"/>
            <a:ext cx="4159045" cy="2231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72C520-8151-6B39-39E6-25D7114209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103"/>
          <a:stretch/>
        </p:blipFill>
        <p:spPr>
          <a:xfrm>
            <a:off x="105654" y="4388458"/>
            <a:ext cx="6697300" cy="14519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B74A28-BF5E-C982-4E04-41CC192FC6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295" b="514"/>
          <a:stretch/>
        </p:blipFill>
        <p:spPr>
          <a:xfrm>
            <a:off x="7490965" y="3583858"/>
            <a:ext cx="4249969" cy="22319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359CF4-4F40-4F1D-BBBD-1B4556D4AB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834" y="975058"/>
            <a:ext cx="7709512" cy="1144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DCDD8D-9A4C-A1F0-8B04-4B1E1ED82854}"/>
              </a:ext>
            </a:extLst>
          </p:cNvPr>
          <p:cNvSpPr txBox="1"/>
          <p:nvPr/>
        </p:nvSpPr>
        <p:spPr>
          <a:xfrm>
            <a:off x="310880" y="404999"/>
            <a:ext cx="374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# CPUs and CPU Speed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0026D7-8180-4FB0-2C2C-AB4757B5C4B3}"/>
              </a:ext>
            </a:extLst>
          </p:cNvPr>
          <p:cNvSpPr txBox="1"/>
          <p:nvPr/>
        </p:nvSpPr>
        <p:spPr>
          <a:xfrm>
            <a:off x="1314002" y="3790336"/>
            <a:ext cx="2569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Hadoop Version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875260-9974-DEC7-276B-A84AFE1D3788}"/>
              </a:ext>
            </a:extLst>
          </p:cNvPr>
          <p:cNvSpPr txBox="1"/>
          <p:nvPr/>
        </p:nvSpPr>
        <p:spPr>
          <a:xfrm>
            <a:off x="8742095" y="3012532"/>
            <a:ext cx="2998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# of Nodes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E0A120-528A-BE01-8258-A06B8B1B63E8}"/>
              </a:ext>
            </a:extLst>
          </p:cNvPr>
          <p:cNvSpPr txBox="1"/>
          <p:nvPr/>
        </p:nvSpPr>
        <p:spPr>
          <a:xfrm>
            <a:off x="7737987" y="269192"/>
            <a:ext cx="3588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Memory Size</a:t>
            </a:r>
          </a:p>
        </p:txBody>
      </p:sp>
    </p:spTree>
    <p:extLst>
      <p:ext uri="{BB962C8B-B14F-4D97-AF65-F5344CB8AC3E}">
        <p14:creationId xmlns:p14="http://schemas.microsoft.com/office/powerpoint/2010/main" val="4169645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6FB3-D7E6-19D2-15AF-D1D77941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495" y="504399"/>
            <a:ext cx="9603275" cy="1049235"/>
          </a:xfrm>
        </p:spPr>
        <p:txBody>
          <a:bodyPr/>
          <a:lstStyle/>
          <a:p>
            <a:r>
              <a:rPr lang="en-US"/>
              <a:t>Uploading the dataset to HDFS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DE42A-A285-04D7-457A-47D36F91B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93" y="1553634"/>
            <a:ext cx="11464413" cy="3450613"/>
          </a:xfrm>
        </p:spPr>
        <p:txBody>
          <a:bodyPr>
            <a:normAutofit/>
          </a:bodyPr>
          <a:lstStyle/>
          <a:p>
            <a:r>
              <a:rPr lang="en-US" sz="2800"/>
              <a:t>We found two ways to upload the dataset to HDFS: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/>
              <a:t>Using the command </a:t>
            </a:r>
            <a:r>
              <a:rPr lang="en-US" sz="2800" b="1"/>
              <a:t>split -l [number] [filename] </a:t>
            </a:r>
            <a:r>
              <a:rPr lang="en-US" sz="2800"/>
              <a:t>and upload to Google Drive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/>
              <a:t>Uploading the dataset </a:t>
            </a:r>
            <a:r>
              <a:rPr lang="en-US" sz="2800" err="1"/>
              <a:t>tsv</a:t>
            </a:r>
            <a:r>
              <a:rPr lang="en-US" sz="2800"/>
              <a:t> or csv file to Google Drive (since they provide 15Gb of storage data) and running the command below to upload it onto HDFS: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3D661-6F7D-5B39-E306-036868C00919}"/>
              </a:ext>
            </a:extLst>
          </p:cNvPr>
          <p:cNvSpPr txBox="1"/>
          <p:nvPr/>
        </p:nvSpPr>
        <p:spPr>
          <a:xfrm>
            <a:off x="2373584" y="4490683"/>
            <a:ext cx="74448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wget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--load-cookies /</a:t>
            </a: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tmp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/cookies.txt "https://docs.google.com/</a:t>
            </a: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uc?export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download&amp;confirm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=$(</a:t>
            </a: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wget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--quiet --save-cookies /</a:t>
            </a: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tmp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/cookies.txt --keep-session-cookies --no-check-certificate </a:t>
            </a:r>
            <a:endParaRPr lang="en-US" b="1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'https://docs.google.com/</a:t>
            </a: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uc?export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download&amp;id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=FILEID' -O- | sed -</a:t>
            </a: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rn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's/.*confirm=([0-9A-Za-z_]+).*/\1\n/p')&amp;id=1s-9aKPqcQq8id8oGgW6HBCQzuXKBR1xO" -O covid19data.csv &amp;&amp; rm -rf /</a:t>
            </a: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tmp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/cookies.txt</a:t>
            </a:r>
            <a:endParaRPr lang="en-US" b="1">
              <a:effectLst/>
            </a:endParaRPr>
          </a:p>
          <a:p>
            <a:br>
              <a:rPr lang="en-US"/>
            </a:b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73945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7DF658-3AD2-0E51-2948-9602A8CEF0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46" t="23836" r="16883" b="-10229"/>
          <a:stretch/>
        </p:blipFill>
        <p:spPr>
          <a:xfrm>
            <a:off x="1810011" y="933188"/>
            <a:ext cx="8323545" cy="59248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E24C0D-BEBB-F611-B000-53A61A90C19F}"/>
              </a:ext>
            </a:extLst>
          </p:cNvPr>
          <p:cNvSpPr txBox="1"/>
          <p:nvPr/>
        </p:nvSpPr>
        <p:spPr>
          <a:xfrm>
            <a:off x="1932140" y="216889"/>
            <a:ext cx="9194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+mj-lt"/>
              </a:rPr>
              <a:t>Visualization of Covid-19 Cases Per Age Group</a:t>
            </a:r>
          </a:p>
        </p:txBody>
      </p:sp>
    </p:spTree>
    <p:extLst>
      <p:ext uri="{BB962C8B-B14F-4D97-AF65-F5344CB8AC3E}">
        <p14:creationId xmlns:p14="http://schemas.microsoft.com/office/powerpoint/2010/main" val="254933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468BDF7-E805-8BD5-9508-E20FC655EE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5" t="24475" r="16884" b="-10685"/>
          <a:stretch/>
        </p:blipFill>
        <p:spPr bwMode="auto">
          <a:xfrm>
            <a:off x="1810011" y="945714"/>
            <a:ext cx="8323546" cy="591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A8D8D6-7D11-7E53-143E-FBF58049987A}"/>
              </a:ext>
            </a:extLst>
          </p:cNvPr>
          <p:cNvSpPr txBox="1"/>
          <p:nvPr/>
        </p:nvSpPr>
        <p:spPr>
          <a:xfrm>
            <a:off x="959284" y="206772"/>
            <a:ext cx="109769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+mj-lt"/>
              </a:rPr>
              <a:t>Visualization of Covid-19 Cases With Reported Underlying Conditions</a:t>
            </a:r>
          </a:p>
        </p:txBody>
      </p:sp>
    </p:spTree>
    <p:extLst>
      <p:ext uri="{BB962C8B-B14F-4D97-AF65-F5344CB8AC3E}">
        <p14:creationId xmlns:p14="http://schemas.microsoft.com/office/powerpoint/2010/main" val="1996777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B6E6531A-0776-43BA-A852-5FB5C7753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6085" y="533400"/>
            <a:ext cx="9079832" cy="5077326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F8C5273F-2B84-46BF-A94F-1A20E13B3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605" y="763203"/>
            <a:ext cx="8622792" cy="461772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C0C77A2-B3E1-9AFB-8551-AC71123F3E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8"/>
          <a:stretch/>
        </p:blipFill>
        <p:spPr bwMode="auto">
          <a:xfrm>
            <a:off x="1137079" y="533400"/>
            <a:ext cx="9917841" cy="543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0A1C3B-7971-012E-B851-6B3E6B782FA6}"/>
              </a:ext>
            </a:extLst>
          </p:cNvPr>
          <p:cNvSpPr txBox="1"/>
          <p:nvPr/>
        </p:nvSpPr>
        <p:spPr>
          <a:xfrm>
            <a:off x="1137079" y="71735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+mj-lt"/>
              </a:rPr>
              <a:t>Visualization of Covid-19 Cases With Reported Underlying Conditions</a:t>
            </a:r>
          </a:p>
        </p:txBody>
      </p:sp>
    </p:spTree>
    <p:extLst>
      <p:ext uri="{BB962C8B-B14F-4D97-AF65-F5344CB8AC3E}">
        <p14:creationId xmlns:p14="http://schemas.microsoft.com/office/powerpoint/2010/main" val="11476657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5B974308E573418D0E65BDE0BB5EB6" ma:contentTypeVersion="7" ma:contentTypeDescription="Create a new document." ma:contentTypeScope="" ma:versionID="daca6ad310aacb4458a5aeb8bbf31198">
  <xsd:schema xmlns:xsd="http://www.w3.org/2001/XMLSchema" xmlns:xs="http://www.w3.org/2001/XMLSchema" xmlns:p="http://schemas.microsoft.com/office/2006/metadata/properties" xmlns:ns3="6397ed43-ecf0-47b0-9ccf-8388367aa10b" xmlns:ns4="b589c63a-efed-4de7-bf43-095639c1a05a" targetNamespace="http://schemas.microsoft.com/office/2006/metadata/properties" ma:root="true" ma:fieldsID="a2080ae86fcca95cd95effd7d2e3aaf2" ns3:_="" ns4:_="">
    <xsd:import namespace="6397ed43-ecf0-47b0-9ccf-8388367aa10b"/>
    <xsd:import namespace="b589c63a-efed-4de7-bf43-095639c1a0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97ed43-ecf0-47b0-9ccf-8388367aa1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89c63a-efed-4de7-bf43-095639c1a05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F814AB-E47F-4141-9DD8-86C8462FC7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4E5116-C1D5-4760-98C2-A9D37F47A193}">
  <ds:schemaRefs>
    <ds:schemaRef ds:uri="6397ed43-ecf0-47b0-9ccf-8388367aa10b"/>
    <ds:schemaRef ds:uri="b589c63a-efed-4de7-bf43-095639c1a05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A202E47-E737-4667-9B58-AD17C3E37592}">
  <ds:schemaRefs>
    <ds:schemaRef ds:uri="6397ed43-ecf0-47b0-9ccf-8388367aa10b"/>
    <ds:schemaRef ds:uri="b589c63a-efed-4de7-bf43-095639c1a05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Application>Microsoft Office PowerPoint</Application>
  <PresentationFormat>Widescreen</PresentationFormat>
  <Slides>14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Gallery</vt:lpstr>
      <vt:lpstr>Covid-19 Case Surveillance Data </vt:lpstr>
      <vt:lpstr>Background information about the dataset</vt:lpstr>
      <vt:lpstr>How unique Is our dataset?</vt:lpstr>
      <vt:lpstr>Cluster Specifications</vt:lpstr>
      <vt:lpstr>PowerPoint Presentation</vt:lpstr>
      <vt:lpstr>Uploading the dataset to HDFS </vt:lpstr>
      <vt:lpstr>PowerPoint Presentation</vt:lpstr>
      <vt:lpstr>PowerPoint Presentation</vt:lpstr>
      <vt:lpstr>PowerPoint Presentation</vt:lpstr>
      <vt:lpstr>Workflow Chart</vt:lpstr>
      <vt:lpstr>Understanding epidemic data and statistics: A case study of COVID‐19</vt:lpstr>
      <vt:lpstr>Data mining and analysis of scientific research data records on Covid-19 mortality, immunity, and vaccine development  </vt:lpstr>
      <vt:lpstr>GitHub Link</vt:lpstr>
      <vt:lpstr>Work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Case Surveillance Data </dc:title>
  <dc:creator>Martinez, John Patrick F</dc:creator>
  <cp:revision>3</cp:revision>
  <dcterms:created xsi:type="dcterms:W3CDTF">2022-12-06T11:06:06Z</dcterms:created>
  <dcterms:modified xsi:type="dcterms:W3CDTF">2022-12-07T19:31:56Z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0x010100805B974308E573418D0E65BDE0BB5EB6</vt:lpwstr>
  </property>
</Properties>
</file>