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7" r:id="rId12"/>
    <p:sldId id="269" r:id="rId13"/>
    <p:sldId id="270" r:id="rId14"/>
    <p:sldId id="268" r:id="rId15"/>
    <p:sldId id="265" r:id="rId16"/>
    <p:sldId id="263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96B88-2FB7-4A5B-99AA-66519BB1DD5E}" v="547" vWet="549" dt="2022-12-07T20:49:47.307"/>
    <p1510:client id="{698D99B0-1EFF-444B-98F1-A0E261BFC5FA}" v="750" dt="2022-12-07T20:57:59.534"/>
    <p1510:client id="{85E73395-98EE-BA5E-9553-D756D6685984}" v="76" dt="2022-12-07T09:17:15.184"/>
    <p1510:client id="{DC391170-68CE-4F8D-80BA-4665B8DC7662}" v="8" vWet="14" dt="2022-12-07T18:10:3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67C8-B11D-4BAB-8DE3-5DE60A8EA4B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4A5F-9ED1-4723-A975-BC138409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12- 49yrs: 0.55 M reported cases</a:t>
            </a:r>
          </a:p>
          <a:p>
            <a:r>
              <a:rPr lang="en-US"/>
              <a:t>50 – 64yrs: 0.19 M reported cases</a:t>
            </a:r>
          </a:p>
          <a:p>
            <a:r>
              <a:rPr lang="en-US"/>
              <a:t>0 – 17yrs: 0.18 M reported cases</a:t>
            </a:r>
          </a:p>
          <a:p>
            <a:r>
              <a:rPr lang="en-US"/>
              <a:t>65+ </a:t>
            </a:r>
            <a:r>
              <a:rPr lang="en-US" err="1"/>
              <a:t>yrs</a:t>
            </a:r>
            <a:r>
              <a:rPr lang="en-US"/>
              <a:t>: 0.12 M reported cases</a:t>
            </a:r>
          </a:p>
          <a:p>
            <a:r>
              <a:rPr lang="en-US"/>
              <a:t>Missing: 0.01 M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0nthemic/G5_Big_Data_456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dc.gov/Case-Surveillance/COVID-19-Case-Surveillance-Public-Use-Data-with-Ge/n8mc-b4w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540-DA47-DAD1-36D4-D9D5001F3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93" y="908988"/>
            <a:ext cx="7392688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Covid-19 Case Surveillance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ABCF-61EE-89F5-97D7-0910CC65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9016" y="3709427"/>
            <a:ext cx="12450031" cy="882237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By: Tony Fong, Victor Verduzco, Pablo </a:t>
            </a:r>
            <a:r>
              <a:rPr lang="en-US" sz="2800" err="1">
                <a:solidFill>
                  <a:srgbClr val="000000"/>
                </a:solidFill>
              </a:rPr>
              <a:t>Ilabaca</a:t>
            </a:r>
            <a:r>
              <a:rPr lang="en-US" sz="2800">
                <a:solidFill>
                  <a:srgbClr val="000000"/>
                </a:solidFill>
              </a:rPr>
              <a:t>, Michael Medina, John Martinez</a:t>
            </a:r>
          </a:p>
          <a:p>
            <a:pPr algn="ctr"/>
            <a:r>
              <a:rPr lang="en-US" sz="2800">
                <a:solidFill>
                  <a:srgbClr val="000000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3685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67A65-E4A9-4E37-4D59-0C74BB6BC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8"/>
          <a:stretch/>
        </p:blipFill>
        <p:spPr bwMode="auto">
          <a:xfrm>
            <a:off x="1204928" y="1035162"/>
            <a:ext cx="9782144" cy="50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908A0-02CA-FDC1-8BD0-AF6F319286FE}"/>
              </a:ext>
            </a:extLst>
          </p:cNvPr>
          <p:cNvSpPr txBox="1"/>
          <p:nvPr/>
        </p:nvSpPr>
        <p:spPr>
          <a:xfrm>
            <a:off x="1581581" y="378998"/>
            <a:ext cx="9028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Per State and Death Count</a:t>
            </a:r>
          </a:p>
        </p:txBody>
      </p:sp>
    </p:spTree>
    <p:extLst>
      <p:ext uri="{BB962C8B-B14F-4D97-AF65-F5344CB8AC3E}">
        <p14:creationId xmlns:p14="http://schemas.microsoft.com/office/powerpoint/2010/main" val="79203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156A36-6FD9-F7B0-8ECC-36CFD48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05" y="775024"/>
            <a:ext cx="9603275" cy="772422"/>
          </a:xfrm>
        </p:spPr>
        <p:txBody>
          <a:bodyPr/>
          <a:lstStyle/>
          <a:p>
            <a:r>
              <a:rPr lang="en-US"/>
              <a:t>Workflow Chart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51F80D8-F7E9-102A-B06E-37D9188F9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2" y="2193837"/>
            <a:ext cx="8929455" cy="35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epidemic data and statistics: A case study of COVID‐19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41" y="2005899"/>
            <a:ext cx="10474950" cy="3450613"/>
          </a:xfrm>
        </p:spPr>
        <p:txBody>
          <a:bodyPr>
            <a:normAutofit fontScale="92500"/>
          </a:bodyPr>
          <a:lstStyle/>
          <a:p>
            <a:r>
              <a:rPr lang="en-US" sz="2800"/>
              <a:t>Tries to interpret the number of people being infected in each country</a:t>
            </a:r>
          </a:p>
          <a:p>
            <a:r>
              <a:rPr lang="en-US" sz="2800"/>
              <a:t>Evaluate how effective the policies each country implements in lowering cases</a:t>
            </a:r>
          </a:p>
          <a:p>
            <a:r>
              <a:rPr lang="en-US" sz="2800"/>
              <a:t>Examines covid confirmed cases, recovered, and deaths</a:t>
            </a:r>
            <a:endParaRPr lang="en-US"/>
          </a:p>
          <a:p>
            <a:r>
              <a:rPr lang="en-US" sz="2800"/>
              <a:t>Each country's policies and reactions to the outbreak determine how fast it spread.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25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3100"/>
              <a:t>Data mining and analysis of scientific research data records on Covid-19 mortality, immunity, and vaccine development 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2" y="1907577"/>
            <a:ext cx="12113342" cy="3450613"/>
          </a:xfrm>
        </p:spPr>
        <p:txBody>
          <a:bodyPr>
            <a:noAutofit/>
          </a:bodyPr>
          <a:lstStyle/>
          <a:p>
            <a:r>
              <a:rPr lang="en-US" sz="2300"/>
              <a:t>Purpose of the research was to investigate and determine early warning systems developed in previous epidemic responses to contain the virus from spreading.</a:t>
            </a:r>
          </a:p>
          <a:p>
            <a:r>
              <a:rPr lang="en-US" sz="2300"/>
              <a:t>Examined Covid-19 scientific literature regarding Covid-19 mortality, vaccines, and immunity via data mining.</a:t>
            </a:r>
          </a:p>
          <a:p>
            <a:r>
              <a:rPr lang="en-US" sz="2300"/>
              <a:t>Bibliometric analysis was done using the Web of Science Analysis Results tool to search the most dominant keywords and related concepts with Covid-19.</a:t>
            </a:r>
          </a:p>
          <a:p>
            <a:r>
              <a:rPr lang="en-US" sz="2300"/>
              <a:t>Factorial analysis was done using R Studio to examine the correlation between different concepts (mortality, immunity, &amp; vaccine development) as well as generate visualizations such as tree maps and conceptual structure maps.</a:t>
            </a:r>
          </a:p>
        </p:txBody>
      </p:sp>
    </p:spTree>
    <p:extLst>
      <p:ext uri="{BB962C8B-B14F-4D97-AF65-F5344CB8AC3E}">
        <p14:creationId xmlns:p14="http://schemas.microsoft.com/office/powerpoint/2010/main" val="212128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02868"/>
            <a:ext cx="9603275" cy="1762655"/>
          </a:xfrm>
        </p:spPr>
        <p:txBody>
          <a:bodyPr>
            <a:normAutofit/>
          </a:bodyPr>
          <a:lstStyle/>
          <a:p>
            <a:r>
              <a:rPr lang="en-US" sz="2800"/>
              <a:t>GitHub Link: </a:t>
            </a:r>
            <a:r>
              <a:rPr lang="en-US" sz="2800" b="0" i="0">
                <a:effectLst/>
                <a:latin typeface="gg sans"/>
                <a:hlinkClick r:id="rId2" tooltip="https://github.com/mike0nthemic/G5_Big_Data_4560"/>
              </a:rPr>
              <a:t>https://github.com/mike0nthemic/G5_Big_Data_4560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6786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EA8-98A0-9FE0-0870-CFAE88AF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7312"/>
          </a:xfrm>
        </p:spPr>
        <p:txBody>
          <a:bodyPr/>
          <a:lstStyle/>
          <a:p>
            <a:r>
              <a:rPr lang="en-US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DEBC-17A2-7814-76B9-E15AE44D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844688"/>
            <a:ext cx="11336593" cy="3582719"/>
          </a:xfrm>
        </p:spPr>
        <p:txBody>
          <a:bodyPr>
            <a:noAutofit/>
          </a:bodyPr>
          <a:lstStyle/>
          <a:p>
            <a:r>
              <a:rPr lang="en-US" sz="2800" err="1"/>
              <a:t>Hoseinpour</a:t>
            </a:r>
            <a:r>
              <a:rPr lang="en-US" sz="2800"/>
              <a:t> </a:t>
            </a:r>
            <a:r>
              <a:rPr lang="en-US" sz="2800" err="1"/>
              <a:t>Dehkordi</a:t>
            </a:r>
            <a:r>
              <a:rPr lang="en-US" sz="2800"/>
              <a:t>, A., Alizadeh, M., </a:t>
            </a:r>
            <a:r>
              <a:rPr lang="en-US" sz="2800" err="1"/>
              <a:t>Derakhshan</a:t>
            </a:r>
            <a:r>
              <a:rPr lang="en-US" sz="2800"/>
              <a:t>, P., </a:t>
            </a:r>
            <a:r>
              <a:rPr lang="en-US" sz="2800" err="1"/>
              <a:t>Babazadeh</a:t>
            </a:r>
            <a:r>
              <a:rPr lang="en-US" sz="2800"/>
              <a:t>, P., &amp; </a:t>
            </a:r>
            <a:r>
              <a:rPr lang="en-US" sz="2800" err="1"/>
              <a:t>Jahandideh</a:t>
            </a:r>
            <a:r>
              <a:rPr lang="en-US" sz="2800"/>
              <a:t>, A. (2020). Understanding epidemic data and statistics: A case study of COVID-19. Journal of medical virology, 92(7), 868–882. https://doi.org/10.1002/jmv.25885 </a:t>
            </a:r>
          </a:p>
          <a:p>
            <a:r>
              <a:rPr lang="en-US" sz="2800" err="1">
                <a:ea typeface="+mn-lt"/>
                <a:cs typeface="+mn-lt"/>
              </a:rPr>
              <a:t>Radanliev</a:t>
            </a:r>
            <a:r>
              <a:rPr lang="en-US" sz="2800">
                <a:ea typeface="+mn-lt"/>
                <a:cs typeface="+mn-lt"/>
              </a:rPr>
              <a:t>, P., De </a:t>
            </a:r>
            <a:r>
              <a:rPr lang="en-US" sz="2800" err="1">
                <a:ea typeface="+mn-lt"/>
                <a:cs typeface="+mn-lt"/>
              </a:rPr>
              <a:t>Roure</a:t>
            </a:r>
            <a:r>
              <a:rPr lang="en-US" sz="2800">
                <a:ea typeface="+mn-lt"/>
                <a:cs typeface="+mn-lt"/>
              </a:rPr>
              <a:t>, D., &amp; Walton, R. (2020). Data mining and analysis of scientific research data records on Covid-19 mortality, immunity, and vaccine development-In the first wave of the Covid-19 pandemic. </a:t>
            </a:r>
            <a:r>
              <a:rPr lang="en-US" sz="2800" i="1">
                <a:ea typeface="+mn-lt"/>
                <a:cs typeface="+mn-lt"/>
              </a:rPr>
              <a:t>Diabetes &amp; Metabolic Syndrome: Clinical Research &amp; Reviews</a:t>
            </a:r>
            <a:r>
              <a:rPr lang="en-US" sz="2800">
                <a:ea typeface="+mn-lt"/>
                <a:cs typeface="+mn-lt"/>
              </a:rPr>
              <a:t>, </a:t>
            </a:r>
            <a:r>
              <a:rPr lang="en-US" sz="2800" i="1">
                <a:ea typeface="+mn-lt"/>
                <a:cs typeface="+mn-lt"/>
              </a:rPr>
              <a:t>14</a:t>
            </a:r>
            <a:r>
              <a:rPr lang="en-US" sz="2800">
                <a:ea typeface="+mn-lt"/>
                <a:cs typeface="+mn-lt"/>
              </a:rPr>
              <a:t>(5), 1121-1132.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88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2377-9AC0-9186-8804-08DA4D1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1BB0-95C5-CE5E-D42C-78AB456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015733"/>
            <a:ext cx="8131276" cy="2988514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The dataset was from the Center for Disease and Control Prevention (CDC), and it shows data on Covid-19 cases. </a:t>
            </a:r>
          </a:p>
          <a:p>
            <a:r>
              <a:rPr lang="en-US" sz="2800">
                <a:cs typeface="Arial" panose="020B0604020202020204" pitchFamily="34" charset="0"/>
              </a:rPr>
              <a:t>Link to Data Set: </a:t>
            </a:r>
            <a:r>
              <a:rPr lang="en-US" sz="2800">
                <a:cs typeface="Arial" panose="020B0604020202020204" pitchFamily="34" charset="0"/>
                <a:hlinkClick r:id="rId2"/>
              </a:rPr>
              <a:t>https://data.cdc.gov/Case-Surveillance/COVID-19-Case-Surveillance-Public-Use-Data-with-Ge/n8mc-b4w4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Data Set size: 11.2 GB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175931-E452-ACBD-991C-03DE8258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9361" r="17260" b="632"/>
          <a:stretch/>
        </p:blipFill>
        <p:spPr>
          <a:xfrm>
            <a:off x="7980747" y="2523076"/>
            <a:ext cx="4037320" cy="2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C1A-3A79-212C-C8AF-C2E22DDA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unique Is our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9A1D-C475-4B5D-AE60-B5BE3196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7" y="2015732"/>
            <a:ext cx="10681228" cy="3450613"/>
          </a:xfrm>
        </p:spPr>
        <p:txBody>
          <a:bodyPr>
            <a:normAutofit/>
          </a:bodyPr>
          <a:lstStyle/>
          <a:p>
            <a:r>
              <a:rPr lang="en-US" sz="2800"/>
              <a:t>Our dataset is unique because we aren’t just looking at the number of Covid-19 cases all around the country, but we are looking at if those with underlying conditions were more affected and had harsher outcomes. </a:t>
            </a:r>
          </a:p>
          <a:p>
            <a:r>
              <a:rPr lang="en-US" sz="2800"/>
              <a:t>We are also looking for the average age group that was affected the most by Covid-19, and draw up conclusions as to why this happened.</a:t>
            </a:r>
          </a:p>
        </p:txBody>
      </p:sp>
    </p:spTree>
    <p:extLst>
      <p:ext uri="{BB962C8B-B14F-4D97-AF65-F5344CB8AC3E}">
        <p14:creationId xmlns:p14="http://schemas.microsoft.com/office/powerpoint/2010/main" val="14859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80A9-5402-FEBF-2259-31596A5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AAEA-D9AE-8434-55C0-C8191314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853754"/>
            <a:ext cx="11926529" cy="4414565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Hadoop version </a:t>
            </a:r>
            <a:r>
              <a:rPr lang="en-US" sz="2800">
                <a:cs typeface="Arial" panose="020B0604020202020204" pitchFamily="34" charset="0"/>
              </a:rPr>
              <a:t>to show the version of your Hadoop (Our version is 3.1.2)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 err="1">
                <a:cs typeface="Arial" panose="020B0604020202020204" pitchFamily="34" charset="0"/>
              </a:rPr>
              <a:t>lscpu</a:t>
            </a:r>
            <a:r>
              <a:rPr lang="en-US" sz="2800">
                <a:cs typeface="Arial" panose="020B0604020202020204" pitchFamily="34" charset="0"/>
              </a:rPr>
              <a:t> to get the CPU specifications (The number of CPUs used is 8, and the CPU speed is 1995.309 MHZ)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yarn node –list –all </a:t>
            </a:r>
            <a:r>
              <a:rPr lang="en-US" sz="2800">
                <a:cs typeface="Arial" panose="020B0604020202020204" pitchFamily="34" charset="0"/>
              </a:rPr>
              <a:t>to get the total number of nodes used (Total number of nodes is 3)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free –h </a:t>
            </a:r>
            <a:r>
              <a:rPr lang="en-US" sz="2800">
                <a:cs typeface="Arial" panose="020B0604020202020204" pitchFamily="34" charset="0"/>
              </a:rPr>
              <a:t>to get the memory specifications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E1A5D7-45B4-AB16-EBC2-7491F145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0" r="65887" b="35452"/>
          <a:stretch/>
        </p:blipFill>
        <p:spPr>
          <a:xfrm>
            <a:off x="105654" y="1003121"/>
            <a:ext cx="4159045" cy="2231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2C520-8151-6B39-39E6-25D71142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3"/>
          <a:stretch/>
        </p:blipFill>
        <p:spPr>
          <a:xfrm>
            <a:off x="105654" y="4388458"/>
            <a:ext cx="6697300" cy="1451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74A28-BF5E-C982-4E04-41CC192F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295" b="514"/>
          <a:stretch/>
        </p:blipFill>
        <p:spPr>
          <a:xfrm>
            <a:off x="7490965" y="3583858"/>
            <a:ext cx="4249969" cy="223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9CF4-4F40-4F1D-BBBD-1B4556D4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4" y="975058"/>
            <a:ext cx="7709512" cy="114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DCDD8D-9A4C-A1F0-8B04-4B1E1ED82854}"/>
              </a:ext>
            </a:extLst>
          </p:cNvPr>
          <p:cNvSpPr txBox="1"/>
          <p:nvPr/>
        </p:nvSpPr>
        <p:spPr>
          <a:xfrm>
            <a:off x="310880" y="404999"/>
            <a:ext cx="374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CPUs and CPU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26D7-8180-4FB0-2C2C-AB4757B5C4B3}"/>
              </a:ext>
            </a:extLst>
          </p:cNvPr>
          <p:cNvSpPr txBox="1"/>
          <p:nvPr/>
        </p:nvSpPr>
        <p:spPr>
          <a:xfrm>
            <a:off x="1314002" y="3790336"/>
            <a:ext cx="256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Hadoop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75260-9974-DEC7-276B-A84AFE1D3788}"/>
              </a:ext>
            </a:extLst>
          </p:cNvPr>
          <p:cNvSpPr txBox="1"/>
          <p:nvPr/>
        </p:nvSpPr>
        <p:spPr>
          <a:xfrm>
            <a:off x="8742095" y="3012532"/>
            <a:ext cx="29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of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0A120-528A-BE01-8258-A06B8B1B63E8}"/>
              </a:ext>
            </a:extLst>
          </p:cNvPr>
          <p:cNvSpPr txBox="1"/>
          <p:nvPr/>
        </p:nvSpPr>
        <p:spPr>
          <a:xfrm>
            <a:off x="7737987" y="269192"/>
            <a:ext cx="358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Memory Size</a:t>
            </a:r>
          </a:p>
        </p:txBody>
      </p:sp>
    </p:spTree>
    <p:extLst>
      <p:ext uri="{BB962C8B-B14F-4D97-AF65-F5344CB8AC3E}">
        <p14:creationId xmlns:p14="http://schemas.microsoft.com/office/powerpoint/2010/main" val="41696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FB3-D7E6-19D2-15AF-D1D7794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95" y="504399"/>
            <a:ext cx="9603275" cy="1049235"/>
          </a:xfrm>
        </p:spPr>
        <p:txBody>
          <a:bodyPr/>
          <a:lstStyle/>
          <a:p>
            <a:r>
              <a:rPr lang="en-US"/>
              <a:t>Uploading the dataset to HDFS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E42A-A285-04D7-457A-47D36F91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553634"/>
            <a:ext cx="11464413" cy="3450613"/>
          </a:xfrm>
        </p:spPr>
        <p:txBody>
          <a:bodyPr>
            <a:normAutofit/>
          </a:bodyPr>
          <a:lstStyle/>
          <a:p>
            <a:r>
              <a:rPr lang="en-US" sz="2800"/>
              <a:t>We found two ways to upload the dataset to HDFS: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Using the command </a:t>
            </a:r>
            <a:r>
              <a:rPr lang="en-US" sz="2800" b="1"/>
              <a:t>split -l [number] [filename] </a:t>
            </a:r>
            <a:r>
              <a:rPr lang="en-US" sz="2800"/>
              <a:t>and upload to Google Drive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Uploading the dataset </a:t>
            </a:r>
            <a:r>
              <a:rPr lang="en-US" sz="2800" err="1"/>
              <a:t>tsv</a:t>
            </a:r>
            <a:r>
              <a:rPr lang="en-US" sz="2800"/>
              <a:t> or csv file to Google Drive (since they provide 15Gb of storage data) and running the command below to upload it onto HDFS: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3D661-6F7D-5B39-E306-036868C00919}"/>
              </a:ext>
            </a:extLst>
          </p:cNvPr>
          <p:cNvSpPr txBox="1"/>
          <p:nvPr/>
        </p:nvSpPr>
        <p:spPr>
          <a:xfrm>
            <a:off x="2373584" y="4490683"/>
            <a:ext cx="7444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--load-cookies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"https://docs.google.com/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download&amp;confirm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=$(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--quiet --save-cookies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--keep-session-cookies --no-check-certificate </a:t>
            </a:r>
            <a:endParaRPr lang="en-US" b="1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download&amp;id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=FILEID' -O- | sed -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rn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's/.*confirm=([0-9A-Za-z_]+).*/\1\n/p')&amp;id=1s-9aKPqcQq8id8oGgW6HBCQzuXKBR1xO" -O covid19data.csv &amp;&amp; rm -rf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</a:t>
            </a:r>
            <a:endParaRPr lang="en-US" b="1">
              <a:effectLst/>
            </a:endParaRPr>
          </a:p>
          <a:p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9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DF658-3AD2-0E51-2948-9602A8CE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6" t="23836" r="16883" b="-10229"/>
          <a:stretch/>
        </p:blipFill>
        <p:spPr>
          <a:xfrm>
            <a:off x="1810011" y="933188"/>
            <a:ext cx="8323545" cy="5924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24C0D-BEBB-F611-B000-53A61A90C19F}"/>
              </a:ext>
            </a:extLst>
          </p:cNvPr>
          <p:cNvSpPr txBox="1"/>
          <p:nvPr/>
        </p:nvSpPr>
        <p:spPr>
          <a:xfrm>
            <a:off x="1932140" y="216889"/>
            <a:ext cx="919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Visualization of Covid-19 Cases Per Age Group</a:t>
            </a:r>
          </a:p>
        </p:txBody>
      </p:sp>
    </p:spTree>
    <p:extLst>
      <p:ext uri="{BB962C8B-B14F-4D97-AF65-F5344CB8AC3E}">
        <p14:creationId xmlns:p14="http://schemas.microsoft.com/office/powerpoint/2010/main" val="25493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8BDF7-E805-8BD5-9508-E20FC655E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24475" r="16884" b="-10685"/>
          <a:stretch/>
        </p:blipFill>
        <p:spPr bwMode="auto">
          <a:xfrm>
            <a:off x="1810011" y="945714"/>
            <a:ext cx="8323546" cy="59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D8D6-7D11-7E53-143E-FBF58049987A}"/>
              </a:ext>
            </a:extLst>
          </p:cNvPr>
          <p:cNvSpPr txBox="1"/>
          <p:nvPr/>
        </p:nvSpPr>
        <p:spPr>
          <a:xfrm>
            <a:off x="959284" y="206772"/>
            <a:ext cx="10976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9967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C77A2-B3E1-9AFB-8551-AC71123F3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/>
          <a:stretch/>
        </p:blipFill>
        <p:spPr bwMode="auto">
          <a:xfrm>
            <a:off x="1137079" y="533400"/>
            <a:ext cx="9917841" cy="54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A1C3B-7971-012E-B851-6B3E6B782FA6}"/>
              </a:ext>
            </a:extLst>
          </p:cNvPr>
          <p:cNvSpPr txBox="1"/>
          <p:nvPr/>
        </p:nvSpPr>
        <p:spPr>
          <a:xfrm>
            <a:off x="1137079" y="717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147665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B974308E573418D0E65BDE0BB5EB6" ma:contentTypeVersion="7" ma:contentTypeDescription="Create a new document." ma:contentTypeScope="" ma:versionID="daca6ad310aacb4458a5aeb8bbf31198">
  <xsd:schema xmlns:xsd="http://www.w3.org/2001/XMLSchema" xmlns:xs="http://www.w3.org/2001/XMLSchema" xmlns:p="http://schemas.microsoft.com/office/2006/metadata/properties" xmlns:ns3="6397ed43-ecf0-47b0-9ccf-8388367aa10b" xmlns:ns4="b589c63a-efed-4de7-bf43-095639c1a05a" targetNamespace="http://schemas.microsoft.com/office/2006/metadata/properties" ma:root="true" ma:fieldsID="a2080ae86fcca95cd95effd7d2e3aaf2" ns3:_="" ns4:_="">
    <xsd:import namespace="6397ed43-ecf0-47b0-9ccf-8388367aa10b"/>
    <xsd:import namespace="b589c63a-efed-4de7-bf43-095639c1a0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7ed43-ecf0-47b0-9ccf-8388367aa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9c63a-efed-4de7-bf43-095639c1a0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E5116-C1D5-4760-98C2-A9D37F47A193}">
  <ds:schemaRefs>
    <ds:schemaRef ds:uri="6397ed43-ecf0-47b0-9ccf-8388367aa10b"/>
    <ds:schemaRef ds:uri="b589c63a-efed-4de7-bf43-095639c1a0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F814AB-E47F-4141-9DD8-86C8462FC7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02E47-E737-4667-9B58-AD17C3E37592}">
  <ds:schemaRefs>
    <ds:schemaRef ds:uri="6397ed43-ecf0-47b0-9ccf-8388367aa10b"/>
    <ds:schemaRef ds:uri="b589c63a-efed-4de7-bf43-095639c1a0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Covid-19 Case Surveillance Data </vt:lpstr>
      <vt:lpstr>Background information about the dataset</vt:lpstr>
      <vt:lpstr>How unique Is our dataset?</vt:lpstr>
      <vt:lpstr>Cluster Specifications</vt:lpstr>
      <vt:lpstr>PowerPoint Presentation</vt:lpstr>
      <vt:lpstr>Uploading the dataset to HDFS </vt:lpstr>
      <vt:lpstr>PowerPoint Presentation</vt:lpstr>
      <vt:lpstr>PowerPoint Presentation</vt:lpstr>
      <vt:lpstr>PowerPoint Presentation</vt:lpstr>
      <vt:lpstr>PowerPoint Presentation</vt:lpstr>
      <vt:lpstr>Workflow Chart</vt:lpstr>
      <vt:lpstr>Understanding epidemic data and statistics: A case study of COVID‐19</vt:lpstr>
      <vt:lpstr>Data mining and analysis of scientific research data records on Covid-19 mortality, immunity, and vaccine development  </vt:lpstr>
      <vt:lpstr>GitHub Link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Case Surveillance Data </dc:title>
  <dc:creator>Martinez, John Patrick F</dc:creator>
  <cp:revision>2</cp:revision>
  <dcterms:created xsi:type="dcterms:W3CDTF">2022-12-06T11:06:06Z</dcterms:created>
  <dcterms:modified xsi:type="dcterms:W3CDTF">2022-12-07T20:57:55Z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0x010100805B974308E573418D0E65BDE0BB5EB6</vt:lpwstr>
  </property>
</Properties>
</file>