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6" r:id="rId2"/>
    <p:sldId id="257" r:id="rId3"/>
    <p:sldId id="258" r:id="rId4"/>
    <p:sldId id="260" r:id="rId5"/>
    <p:sldId id="259" r:id="rId6"/>
    <p:sldId id="268" r:id="rId7"/>
    <p:sldId id="269" r:id="rId8"/>
    <p:sldId id="261" r:id="rId9"/>
    <p:sldId id="262" r:id="rId10"/>
    <p:sldId id="264" r:id="rId11"/>
    <p:sldId id="263" r:id="rId12"/>
    <p:sldId id="265" r:id="rId13"/>
    <p:sldId id="270" r:id="rId14"/>
    <p:sldId id="271" r:id="rId15"/>
    <p:sldId id="266" r:id="rId16"/>
    <p:sldId id="267"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74265" autoAdjust="0"/>
  </p:normalViewPr>
  <p:slideViewPr>
    <p:cSldViewPr snapToGrid="0">
      <p:cViewPr varScale="1">
        <p:scale>
          <a:sx n="54" d="100"/>
          <a:sy n="54" d="100"/>
        </p:scale>
        <p:origin x="46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2C1816A-43C1-4FC8-9CCF-883F5F14D5CE}" type="datetimeFigureOut">
              <a:rPr lang="he-IL" smtClean="0"/>
              <a:t>כ"ח/אב/תש"ף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8FCC4DB-BABF-412D-B734-95B3C18528AE}" type="slidenum">
              <a:rPr lang="he-IL" smtClean="0"/>
              <a:t>‹#›</a:t>
            </a:fld>
            <a:endParaRPr lang="he-IL"/>
          </a:p>
        </p:txBody>
      </p:sp>
    </p:spTree>
    <p:extLst>
      <p:ext uri="{BB962C8B-B14F-4D97-AF65-F5344CB8AC3E}">
        <p14:creationId xmlns:p14="http://schemas.microsoft.com/office/powerpoint/2010/main" val="173898668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תיאור קצרצר של </a:t>
            </a:r>
            <a:r>
              <a:rPr lang="en-US" dirty="0"/>
              <a:t>MRI</a:t>
            </a:r>
            <a:endParaRPr lang="he-IL" dirty="0"/>
          </a:p>
          <a:p>
            <a:endParaRPr lang="he-IL" dirty="0"/>
          </a:p>
          <a:p>
            <a:r>
              <a:rPr lang="he-IL" dirty="0"/>
              <a:t>קרע במיניסקוס –רקמת סחוס בין עצמות המחברות את הברך, יש שתי צורות שבהם יכול </a:t>
            </a:r>
            <a:r>
              <a:rPr lang="he-IL" dirty="0" err="1"/>
              <a:t>להווצר</a:t>
            </a:r>
            <a:r>
              <a:rPr lang="he-IL" dirty="0"/>
              <a:t> קרע – </a:t>
            </a:r>
            <a:r>
              <a:rPr lang="he-IL" dirty="0" err="1"/>
              <a:t>מידיאלי</a:t>
            </a:r>
            <a:r>
              <a:rPr lang="he-IL" dirty="0"/>
              <a:t> ולטרלי כלומר פנימי או חיצוני</a:t>
            </a:r>
          </a:p>
          <a:p>
            <a:r>
              <a:rPr lang="en-US" dirty="0"/>
              <a:t>ACL</a:t>
            </a:r>
            <a:r>
              <a:rPr lang="he-IL" dirty="0"/>
              <a:t> - </a:t>
            </a:r>
            <a:r>
              <a:rPr lang="en-US" b="0" i="0" dirty="0">
                <a:solidFill>
                  <a:srgbClr val="222222"/>
                </a:solidFill>
                <a:effectLst/>
                <a:latin typeface="arial" panose="020B0604020202020204" pitchFamily="34" charset="0"/>
              </a:rPr>
              <a:t>anterior cruciate (KROO-she-ate) ligament</a:t>
            </a:r>
            <a:r>
              <a:rPr lang="he-IL" b="0" i="0" dirty="0">
                <a:solidFill>
                  <a:srgbClr val="222222"/>
                </a:solidFill>
                <a:effectLst/>
                <a:latin typeface="arial" panose="020B0604020202020204" pitchFamily="34" charset="0"/>
              </a:rPr>
              <a:t> – רקמת סיבים,  קרע ברצועה הצולבת </a:t>
            </a:r>
            <a:r>
              <a:rPr lang="he-IL" b="0" i="0" dirty="0" err="1">
                <a:solidFill>
                  <a:srgbClr val="222222"/>
                </a:solidFill>
                <a:effectLst/>
                <a:latin typeface="arial" panose="020B0604020202020204" pitchFamily="34" charset="0"/>
              </a:rPr>
              <a:t>הקידמית</a:t>
            </a:r>
            <a:r>
              <a:rPr lang="he-IL" b="0" i="0" dirty="0">
                <a:solidFill>
                  <a:srgbClr val="222222"/>
                </a:solidFill>
                <a:effectLst/>
                <a:latin typeface="arial" panose="020B0604020202020204" pitchFamily="34" charset="0"/>
              </a:rPr>
              <a:t> המחברת את העצמות בברך. נפוץ אצל ספורטאים בגלל משקל רב המופעל עליהם.</a:t>
            </a:r>
            <a:endParaRPr lang="he-IL" dirty="0"/>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2</a:t>
            </a:fld>
            <a:endParaRPr lang="he-IL"/>
          </a:p>
        </p:txBody>
      </p:sp>
    </p:spTree>
    <p:extLst>
      <p:ext uri="{BB962C8B-B14F-4D97-AF65-F5344CB8AC3E}">
        <p14:creationId xmlns:p14="http://schemas.microsoft.com/office/powerpoint/2010/main" val="2765662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להדגיש </a:t>
            </a:r>
            <a:r>
              <a:rPr lang="he-IL" dirty="0" err="1"/>
              <a:t>שהקלאסים</a:t>
            </a:r>
            <a:r>
              <a:rPr lang="he-IL" dirty="0"/>
              <a:t> לא סותרים אלא הם </a:t>
            </a:r>
            <a:r>
              <a:rPr lang="en-US" dirty="0"/>
              <a:t> Tasks</a:t>
            </a:r>
            <a:r>
              <a:rPr lang="he-IL" dirty="0"/>
              <a:t>שונים על הדאטה.</a:t>
            </a:r>
          </a:p>
          <a:p>
            <a:r>
              <a:rPr lang="he-IL" dirty="0"/>
              <a:t>להסביר שיש כאן </a:t>
            </a:r>
            <a:r>
              <a:rPr lang="en-US" dirty="0"/>
              <a:t>unbalanced dataset</a:t>
            </a:r>
            <a:r>
              <a:rPr lang="he-IL" dirty="0"/>
              <a:t> </a:t>
            </a:r>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4</a:t>
            </a:fld>
            <a:endParaRPr lang="he-IL"/>
          </a:p>
        </p:txBody>
      </p:sp>
    </p:spTree>
    <p:extLst>
      <p:ext uri="{BB962C8B-B14F-4D97-AF65-F5344CB8AC3E}">
        <p14:creationId xmlns:p14="http://schemas.microsoft.com/office/powerpoint/2010/main" val="193309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לציין שהפלט הוא של </a:t>
            </a:r>
            <a:r>
              <a:rPr lang="en-US" dirty="0" err="1"/>
              <a:t>imshow</a:t>
            </a:r>
            <a:r>
              <a:rPr lang="he-IL" dirty="0"/>
              <a:t> ב</a:t>
            </a:r>
            <a:r>
              <a:rPr lang="en-US" dirty="0"/>
              <a:t>matplotlib</a:t>
            </a:r>
            <a:endParaRPr lang="he-IL" dirty="0"/>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5</a:t>
            </a:fld>
            <a:endParaRPr lang="he-IL"/>
          </a:p>
        </p:txBody>
      </p:sp>
    </p:spTree>
    <p:extLst>
      <p:ext uri="{BB962C8B-B14F-4D97-AF65-F5344CB8AC3E}">
        <p14:creationId xmlns:p14="http://schemas.microsoft.com/office/powerpoint/2010/main" val="346354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6</a:t>
            </a:fld>
            <a:endParaRPr lang="he-IL"/>
          </a:p>
        </p:txBody>
      </p:sp>
    </p:spTree>
    <p:extLst>
      <p:ext uri="{BB962C8B-B14F-4D97-AF65-F5344CB8AC3E}">
        <p14:creationId xmlns:p14="http://schemas.microsoft.com/office/powerpoint/2010/main" val="2330988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הנרמול המוצע הוא לקחת </a:t>
            </a:r>
            <a:r>
              <a:rPr lang="he-IL" dirty="0" err="1"/>
              <a:t>המינ</a:t>
            </a:r>
            <a:r>
              <a:rPr lang="he-IL" dirty="0"/>
              <a:t>' </a:t>
            </a:r>
            <a:r>
              <a:rPr lang="he-IL" dirty="0" err="1"/>
              <a:t>והמקס</a:t>
            </a:r>
            <a:r>
              <a:rPr lang="he-IL" dirty="0"/>
              <a:t>' של כל רמות האפור שיש </a:t>
            </a:r>
            <a:r>
              <a:rPr lang="he-IL" dirty="0" err="1"/>
              <a:t>בדאטהסט</a:t>
            </a:r>
            <a:r>
              <a:rPr lang="he-IL" dirty="0"/>
              <a:t>  (מסומן באות </a:t>
            </a:r>
            <a:r>
              <a:rPr lang="en-US" dirty="0"/>
              <a:t>S</a:t>
            </a:r>
            <a:r>
              <a:rPr lang="he-IL" dirty="0"/>
              <a:t>) לאחר מכן בכל תמונה למפות את </a:t>
            </a:r>
            <a:r>
              <a:rPr lang="he-IL" dirty="0" err="1"/>
              <a:t>המינ</a:t>
            </a:r>
            <a:r>
              <a:rPr lang="he-IL" dirty="0"/>
              <a:t>' מקס' של התמונה מסומן ב</a:t>
            </a:r>
            <a:r>
              <a:rPr lang="en-US" dirty="0"/>
              <a:t>P</a:t>
            </a:r>
            <a:r>
              <a:rPr lang="he-IL" dirty="0"/>
              <a:t> ואז כל פיקסל </a:t>
            </a:r>
            <a:r>
              <a:rPr lang="en-US" dirty="0"/>
              <a:t>X</a:t>
            </a:r>
            <a:r>
              <a:rPr lang="he-IL" dirty="0"/>
              <a:t> ינורמל לפי המשוואה המוצעת שבעצם </a:t>
            </a:r>
            <a:r>
              <a:rPr lang="he-IL" dirty="0" err="1"/>
              <a:t>מתקננת</a:t>
            </a:r>
            <a:r>
              <a:rPr lang="he-IL" dirty="0"/>
              <a:t> באופן ליניארי.</a:t>
            </a:r>
          </a:p>
          <a:p>
            <a:r>
              <a:rPr lang="he-IL" dirty="0"/>
              <a:t>יש לציין שקיימות שיטות רבות לתקנון תמונות </a:t>
            </a:r>
            <a:r>
              <a:rPr lang="en-US" dirty="0"/>
              <a:t>MRI</a:t>
            </a:r>
            <a:r>
              <a:rPr lang="he-IL" dirty="0"/>
              <a:t> בספרות, אני מצאתי כי דווקא השיטה הנ"ל נחשבת פחות טובה, אולם זה מה שהשתמשו בו במאמר של </a:t>
            </a:r>
            <a:r>
              <a:rPr lang="en-US" dirty="0" err="1"/>
              <a:t>Mrnet</a:t>
            </a:r>
            <a:endParaRPr lang="he-IL" dirty="0"/>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7</a:t>
            </a:fld>
            <a:endParaRPr lang="he-IL"/>
          </a:p>
        </p:txBody>
      </p:sp>
    </p:spTree>
    <p:extLst>
      <p:ext uri="{BB962C8B-B14F-4D97-AF65-F5344CB8AC3E}">
        <p14:creationId xmlns:p14="http://schemas.microsoft.com/office/powerpoint/2010/main" val="232169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3 – RGB channel</a:t>
            </a:r>
          </a:p>
          <a:p>
            <a:r>
              <a:rPr lang="en-US" dirty="0"/>
              <a:t>S - slices</a:t>
            </a:r>
            <a:endParaRPr lang="he-IL" dirty="0"/>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8</a:t>
            </a:fld>
            <a:endParaRPr lang="he-IL"/>
          </a:p>
        </p:txBody>
      </p:sp>
    </p:spTree>
    <p:extLst>
      <p:ext uri="{BB962C8B-B14F-4D97-AF65-F5344CB8AC3E}">
        <p14:creationId xmlns:p14="http://schemas.microsoft.com/office/powerpoint/2010/main" val="3791148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10</a:t>
            </a:fld>
            <a:endParaRPr lang="he-IL"/>
          </a:p>
        </p:txBody>
      </p:sp>
    </p:spTree>
    <p:extLst>
      <p:ext uri="{BB962C8B-B14F-4D97-AF65-F5344CB8AC3E}">
        <p14:creationId xmlns:p14="http://schemas.microsoft.com/office/powerpoint/2010/main" val="4219424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CAM = class activation map</a:t>
            </a:r>
          </a:p>
          <a:p>
            <a:pPr algn="l" fontAlgn="base"/>
            <a:r>
              <a:rPr lang="en-US" b="0" i="0" dirty="0">
                <a:solidFill>
                  <a:srgbClr val="3E4349"/>
                </a:solidFill>
                <a:effectLst/>
                <a:latin typeface="Montserrat"/>
              </a:rPr>
              <a:t>Computes </a:t>
            </a:r>
            <a:r>
              <a:rPr lang="en-US" b="0" i="0" dirty="0" err="1">
                <a:solidFill>
                  <a:srgbClr val="3E4349"/>
                </a:solidFill>
                <a:effectLst/>
                <a:latin typeface="Montserrat"/>
              </a:rPr>
              <a:t>GradCAM</a:t>
            </a:r>
            <a:r>
              <a:rPr lang="en-US" b="0" i="0" dirty="0">
                <a:solidFill>
                  <a:srgbClr val="3E4349"/>
                </a:solidFill>
                <a:effectLst/>
                <a:latin typeface="Montserrat"/>
              </a:rPr>
              <a:t> attribution for chosen layer. </a:t>
            </a:r>
            <a:r>
              <a:rPr lang="en-US" b="0" i="0" dirty="0" err="1">
                <a:solidFill>
                  <a:srgbClr val="3E4349"/>
                </a:solidFill>
                <a:effectLst/>
                <a:latin typeface="Montserrat"/>
              </a:rPr>
              <a:t>GradCAM</a:t>
            </a:r>
            <a:r>
              <a:rPr lang="en-US" b="0" i="0" dirty="0">
                <a:solidFill>
                  <a:srgbClr val="3E4349"/>
                </a:solidFill>
                <a:effectLst/>
                <a:latin typeface="Montserrat"/>
              </a:rPr>
              <a:t> is designed for convolutional neural networks, and is usually applied to the last convolutional layer.</a:t>
            </a:r>
          </a:p>
          <a:p>
            <a:pPr algn="l" fontAlgn="base"/>
            <a:r>
              <a:rPr lang="en-US" b="0" i="0" dirty="0" err="1">
                <a:solidFill>
                  <a:srgbClr val="3E4349"/>
                </a:solidFill>
                <a:effectLst/>
                <a:latin typeface="Montserrat"/>
              </a:rPr>
              <a:t>GradCAM</a:t>
            </a:r>
            <a:r>
              <a:rPr lang="en-US" b="0" i="0" dirty="0">
                <a:solidFill>
                  <a:srgbClr val="3E4349"/>
                </a:solidFill>
                <a:effectLst/>
                <a:latin typeface="Montserrat"/>
              </a:rPr>
              <a:t> computes the gradients of the target output with respect to the given layer, averages for each output channel (dimension 2 of output), and multiplies the average gradient for each channel by the layer activations. The results are summed over all channels.</a:t>
            </a:r>
          </a:p>
          <a:p>
            <a:endParaRPr lang="he-IL" dirty="0"/>
          </a:p>
          <a:p>
            <a:r>
              <a:rPr lang="he-IL" dirty="0"/>
              <a:t>ממש בכללי – ה</a:t>
            </a:r>
            <a:r>
              <a:rPr lang="en-US" dirty="0"/>
              <a:t>CAM</a:t>
            </a:r>
            <a:r>
              <a:rPr lang="he-IL" dirty="0"/>
              <a:t> מבצע חישוב של ממוצע </a:t>
            </a:r>
            <a:r>
              <a:rPr lang="he-IL" dirty="0" err="1"/>
              <a:t>הגראדיאנטים</a:t>
            </a:r>
            <a:r>
              <a:rPr lang="he-IL" dirty="0"/>
              <a:t> האחרונים של </a:t>
            </a:r>
            <a:r>
              <a:rPr lang="he-IL" dirty="0" err="1"/>
              <a:t>הקונבולוציה</a:t>
            </a:r>
            <a:r>
              <a:rPr lang="he-IL" dirty="0"/>
              <a:t> – כלומר הוא נמצא לקראת השכבה האחרונה של הסיווג אחרי שהוא כבר בנה ייצוג שלם של התמונה</a:t>
            </a:r>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14</a:t>
            </a:fld>
            <a:endParaRPr lang="he-IL"/>
          </a:p>
        </p:txBody>
      </p:sp>
    </p:spTree>
    <p:extLst>
      <p:ext uri="{BB962C8B-B14F-4D97-AF65-F5344CB8AC3E}">
        <p14:creationId xmlns:p14="http://schemas.microsoft.com/office/powerpoint/2010/main" val="4110110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ההערה השנייה מתייחסת לעובדה שכל מישור של התמונות מקבל רשת נפרדת שמשוקללת רק בסוף התהליך במקום לייצר </a:t>
            </a:r>
            <a:r>
              <a:rPr lang="he-IL" dirty="0" err="1"/>
              <a:t>יצוג</a:t>
            </a:r>
            <a:r>
              <a:rPr lang="he-IL" dirty="0"/>
              <a:t> אחד כולל לכל המישורים מה שבעצם אולי משקף נקודה במרחב יותר מאשר </a:t>
            </a:r>
            <a:r>
              <a:rPr lang="he-IL" dirty="0" err="1"/>
              <a:t>זוית</a:t>
            </a:r>
            <a:r>
              <a:rPr lang="he-IL" dirty="0"/>
              <a:t> הסתכלות.</a:t>
            </a:r>
          </a:p>
          <a:p>
            <a:r>
              <a:rPr lang="he-IL" dirty="0"/>
              <a:t>לגבי התהיה האחרונה – </a:t>
            </a:r>
            <a:r>
              <a:rPr lang="he-IL" dirty="0" err="1"/>
              <a:t>הנפקא</a:t>
            </a:r>
            <a:r>
              <a:rPr lang="he-IL" dirty="0"/>
              <a:t> מינה שיוצאת ממנה היא שבמקום לעבוד על </a:t>
            </a:r>
            <a:r>
              <a:rPr lang="en-US" dirty="0"/>
              <a:t>task</a:t>
            </a:r>
            <a:r>
              <a:rPr lang="he-IL" dirty="0"/>
              <a:t> של </a:t>
            </a:r>
            <a:r>
              <a:rPr lang="he-IL" dirty="0" err="1"/>
              <a:t>קלאסיפיקציה</a:t>
            </a:r>
            <a:r>
              <a:rPr lang="he-IL" dirty="0"/>
              <a:t> צריך לשים יותר דגש על זיהוי נקודות משמעותיות בתוך התמונה, כאלה שאולי יכוונו את הרדיולוג, יתנו לו יותר ערך, אולי יציעו כבר אבחון (ליצור אוטומציה חכמה אבל חצי אוטומטית) </a:t>
            </a:r>
          </a:p>
        </p:txBody>
      </p:sp>
      <p:sp>
        <p:nvSpPr>
          <p:cNvPr id="4" name="מציין מיקום של מספר שקופית 3"/>
          <p:cNvSpPr>
            <a:spLocks noGrp="1"/>
          </p:cNvSpPr>
          <p:nvPr>
            <p:ph type="sldNum" sz="quarter" idx="5"/>
          </p:nvPr>
        </p:nvSpPr>
        <p:spPr/>
        <p:txBody>
          <a:bodyPr/>
          <a:lstStyle/>
          <a:p>
            <a:fld id="{78FCC4DB-BABF-412D-B734-95B3C18528AE}" type="slidenum">
              <a:rPr lang="he-IL" smtClean="0"/>
              <a:t>15</a:t>
            </a:fld>
            <a:endParaRPr lang="he-IL"/>
          </a:p>
        </p:txBody>
      </p:sp>
    </p:spTree>
    <p:extLst>
      <p:ext uri="{BB962C8B-B14F-4D97-AF65-F5344CB8AC3E}">
        <p14:creationId xmlns:p14="http://schemas.microsoft.com/office/powerpoint/2010/main" val="267794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C9569F-0F44-451A-8318-D64E85E77E0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BDC7B023-B911-4EFA-83FB-085EAE605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DD3E63B-55AC-487A-A522-72DE74EE8C31}"/>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5" name="מציין מיקום של כותרת תחתונה 4">
            <a:extLst>
              <a:ext uri="{FF2B5EF4-FFF2-40B4-BE49-F238E27FC236}">
                <a16:creationId xmlns:a16="http://schemas.microsoft.com/office/drawing/2014/main" id="{E9576363-D3F6-455D-B2A2-AA6748F35A6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D79AF80-58F2-4DFF-B3BC-E15D72D1B91C}"/>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133641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EDB2E-7B8F-40F9-A1A0-D18FA00D42C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2B7EF27-B6D8-429F-B43E-1897AD788C0D}"/>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144EADB-920D-48A9-8ABF-EFCB9AE0491B}"/>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5" name="מציין מיקום של כותרת תחתונה 4">
            <a:extLst>
              <a:ext uri="{FF2B5EF4-FFF2-40B4-BE49-F238E27FC236}">
                <a16:creationId xmlns:a16="http://schemas.microsoft.com/office/drawing/2014/main" id="{DC80769E-48A6-462D-BACD-E3420B9FCF3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F7BCB94-B434-4CCD-A46B-A7D2B969B467}"/>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236151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F9D36C2-0BFA-459C-B00D-CA0D066FB7C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A07B67-D43F-4820-ACE1-E628A19B42F7}"/>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9B4985E-69DF-4B4A-8938-FB6BA1714CF0}"/>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5" name="מציין מיקום של כותרת תחתונה 4">
            <a:extLst>
              <a:ext uri="{FF2B5EF4-FFF2-40B4-BE49-F238E27FC236}">
                <a16:creationId xmlns:a16="http://schemas.microsoft.com/office/drawing/2014/main" id="{8F2837F2-79E3-45DD-81D4-98FF53B8999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3DBC4B7-FE77-465C-8C18-05379C1C7537}"/>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177933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191FA4-89C9-49DE-A693-1B24EB336B0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02168F-AB47-4E6B-B17E-76939B870C50}"/>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70C7291-C264-4936-A143-80BE7007853A}"/>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5" name="מציין מיקום של כותרת תחתונה 4">
            <a:extLst>
              <a:ext uri="{FF2B5EF4-FFF2-40B4-BE49-F238E27FC236}">
                <a16:creationId xmlns:a16="http://schemas.microsoft.com/office/drawing/2014/main" id="{1345B5C8-81B7-4FA0-BB34-CC920693A2B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BD5DB48-B406-427D-8599-EC76AC5474A9}"/>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380711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476297-88F8-4793-BBFF-FD2303A722C3}"/>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56028E6-B8AE-4F30-B814-0C988D256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F9F3778-9D4F-4794-A439-57E2E2E38B83}"/>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5" name="מציין מיקום של כותרת תחתונה 4">
            <a:extLst>
              <a:ext uri="{FF2B5EF4-FFF2-40B4-BE49-F238E27FC236}">
                <a16:creationId xmlns:a16="http://schemas.microsoft.com/office/drawing/2014/main" id="{4E5F9B1A-D598-467F-B527-483C18A8E4D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138FF8C-1D0D-45AC-812C-3FB71DC511DC}"/>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379520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A5FDE7-26F0-4EE1-A457-1ED2EDE7D8D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0469627-E6FC-4EC1-B5AA-0EEBA07E54D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8B8A373-35F7-4348-98E0-8229067DBFE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6905E418-31D1-4584-86B2-B456C7C543A5}"/>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6" name="מציין מיקום של כותרת תחתונה 5">
            <a:extLst>
              <a:ext uri="{FF2B5EF4-FFF2-40B4-BE49-F238E27FC236}">
                <a16:creationId xmlns:a16="http://schemas.microsoft.com/office/drawing/2014/main" id="{F71B958D-A63B-44FF-9D40-981CF5D9251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AEEE805-0F1E-4F43-B753-7ACADD4B6AC2}"/>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124187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83CF17-BC2C-4715-8021-40370D6E9FB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0968888-61EC-4BB2-A453-6E79F1A63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DA5E2A1-2057-48C3-97B1-F2272F26523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43E0D1AD-F0B8-43DA-B03A-75B1AEDB0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C728C70-621A-49DD-AD80-D4A98FEB48BA}"/>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2A7796F-6E09-4417-A061-0CE4B4FDA7A3}"/>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8" name="מציין מיקום של כותרת תחתונה 7">
            <a:extLst>
              <a:ext uri="{FF2B5EF4-FFF2-40B4-BE49-F238E27FC236}">
                <a16:creationId xmlns:a16="http://schemas.microsoft.com/office/drawing/2014/main" id="{419A18DD-E812-4820-B787-9073B134180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8C6F371-AAFD-48D1-953C-E2369CA75101}"/>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207246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A5E93C-06F3-4460-8A2D-84467D1C50E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33C6352-B67D-4A85-8895-3CE7EEFC81E7}"/>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4" name="מציין מיקום של כותרת תחתונה 3">
            <a:extLst>
              <a:ext uri="{FF2B5EF4-FFF2-40B4-BE49-F238E27FC236}">
                <a16:creationId xmlns:a16="http://schemas.microsoft.com/office/drawing/2014/main" id="{CA842C8B-D22F-4C78-BB72-0B5AFC6B442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7D92795-0C35-4D55-AFEB-005E252C5E18}"/>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188017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B437D59-E5BB-47D4-BFE2-ABBC203CC057}"/>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3" name="מציין מיקום של כותרת תחתונה 2">
            <a:extLst>
              <a:ext uri="{FF2B5EF4-FFF2-40B4-BE49-F238E27FC236}">
                <a16:creationId xmlns:a16="http://schemas.microsoft.com/office/drawing/2014/main" id="{8B2E87F6-ABAB-42AA-ABB7-3AA4EF2C121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C9F0951A-23FE-4699-AE08-B6CC6425524C}"/>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400467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C493BD-8F97-478C-9CF6-B29C03ED69D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FF7983A-330C-419C-9B60-1F9734368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C9F3CB7C-CA6B-4CFB-BC90-F5B55DEC1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2A00821-B1A0-4883-8F5D-70F5F659F800}"/>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6" name="מציין מיקום של כותרת תחתונה 5">
            <a:extLst>
              <a:ext uri="{FF2B5EF4-FFF2-40B4-BE49-F238E27FC236}">
                <a16:creationId xmlns:a16="http://schemas.microsoft.com/office/drawing/2014/main" id="{6C40E8E2-3BE8-480B-BC2E-0BA73AF5EAC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E66781E-0CEB-4E34-BFA1-244D862CE4D7}"/>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222171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21674D-F87F-4E82-8BBB-45BCDBC29ED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94356E8-4318-4517-8097-86859B0632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561BA03-2647-411A-9490-C0D2A2677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00B22FA-B5BF-4791-B32D-42080F1F2CEE}"/>
              </a:ext>
            </a:extLst>
          </p:cNvPr>
          <p:cNvSpPr>
            <a:spLocks noGrp="1"/>
          </p:cNvSpPr>
          <p:nvPr>
            <p:ph type="dt" sz="half" idx="10"/>
          </p:nvPr>
        </p:nvSpPr>
        <p:spPr/>
        <p:txBody>
          <a:bodyPr/>
          <a:lstStyle/>
          <a:p>
            <a:fld id="{3A47433B-299D-4286-B471-B8387445C91C}" type="datetimeFigureOut">
              <a:rPr lang="he-IL" smtClean="0"/>
              <a:t>כ"ח/אב/תש"ף</a:t>
            </a:fld>
            <a:endParaRPr lang="he-IL"/>
          </a:p>
        </p:txBody>
      </p:sp>
      <p:sp>
        <p:nvSpPr>
          <p:cNvPr id="6" name="מציין מיקום של כותרת תחתונה 5">
            <a:extLst>
              <a:ext uri="{FF2B5EF4-FFF2-40B4-BE49-F238E27FC236}">
                <a16:creationId xmlns:a16="http://schemas.microsoft.com/office/drawing/2014/main" id="{D17B6243-B4AC-4085-A55F-0A516407B3B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6495933-DC66-4B1F-8EE1-E17F1ABEE99B}"/>
              </a:ext>
            </a:extLst>
          </p:cNvPr>
          <p:cNvSpPr>
            <a:spLocks noGrp="1"/>
          </p:cNvSpPr>
          <p:nvPr>
            <p:ph type="sldNum" sz="quarter" idx="12"/>
          </p:nvPr>
        </p:nvSpPr>
        <p:spPr/>
        <p:txBody>
          <a:bodyPr/>
          <a:lstStyle/>
          <a:p>
            <a:fld id="{EBEA0395-6486-4157-8A93-340B44717B4B}" type="slidenum">
              <a:rPr lang="he-IL" smtClean="0"/>
              <a:t>‹#›</a:t>
            </a:fld>
            <a:endParaRPr lang="he-IL"/>
          </a:p>
        </p:txBody>
      </p:sp>
    </p:spTree>
    <p:extLst>
      <p:ext uri="{BB962C8B-B14F-4D97-AF65-F5344CB8AC3E}">
        <p14:creationId xmlns:p14="http://schemas.microsoft.com/office/powerpoint/2010/main" val="4676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BC68962-5E15-4673-ACF0-DD585BAD7F6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123CDE7-B36D-43C8-BF5E-B74A9A5D0F8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523DBAC-E551-47A2-A7DF-681E218928A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A47433B-299D-4286-B471-B8387445C91C}" type="datetimeFigureOut">
              <a:rPr lang="he-IL" smtClean="0"/>
              <a:t>כ"ח/אב/תש"ף</a:t>
            </a:fld>
            <a:endParaRPr lang="he-IL"/>
          </a:p>
        </p:txBody>
      </p:sp>
      <p:sp>
        <p:nvSpPr>
          <p:cNvPr id="5" name="מציין מיקום של כותרת תחתונה 4">
            <a:extLst>
              <a:ext uri="{FF2B5EF4-FFF2-40B4-BE49-F238E27FC236}">
                <a16:creationId xmlns:a16="http://schemas.microsoft.com/office/drawing/2014/main" id="{1FE21AA1-E802-455C-8AB8-51910DFEC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46695D9-1C5A-4C79-B69E-56EE1899473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BEA0395-6486-4157-8A93-340B44717B4B}" type="slidenum">
              <a:rPr lang="he-IL" smtClean="0"/>
              <a:t>‹#›</a:t>
            </a:fld>
            <a:endParaRPr lang="he-IL"/>
          </a:p>
        </p:txBody>
      </p:sp>
    </p:spTree>
    <p:extLst>
      <p:ext uri="{BB962C8B-B14F-4D97-AF65-F5344CB8AC3E}">
        <p14:creationId xmlns:p14="http://schemas.microsoft.com/office/powerpoint/2010/main" val="3060265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nsorboard.dev/experiment/zAc8gjOdRAu2uoWiJuyE2g/#scalars&amp;_smoothingWeight=0.71&amp;runSelectionState=eyJjb3JvbmFsX2V4cGVyaW1lbnQiOnRydWUsInNhZ2l0dGFsX2V4cGVyaW1lbnQiOnRydWV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anfordmlgroup.github.io/competitions/mr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44AA0B-B549-4225-BBAC-675FE167ADB5}"/>
              </a:ext>
            </a:extLst>
          </p:cNvPr>
          <p:cNvSpPr>
            <a:spLocks noGrp="1"/>
          </p:cNvSpPr>
          <p:nvPr>
            <p:ph type="ctrTitle"/>
          </p:nvPr>
        </p:nvSpPr>
        <p:spPr/>
        <p:txBody>
          <a:bodyPr/>
          <a:lstStyle/>
          <a:p>
            <a:pPr rtl="0"/>
            <a:r>
              <a:rPr lang="en-US" dirty="0"/>
              <a:t>Neural Networks for Knee MRI classification</a:t>
            </a:r>
            <a:endParaRPr lang="he-IL" dirty="0"/>
          </a:p>
        </p:txBody>
      </p:sp>
      <p:sp>
        <p:nvSpPr>
          <p:cNvPr id="3" name="כותרת משנה 2">
            <a:extLst>
              <a:ext uri="{FF2B5EF4-FFF2-40B4-BE49-F238E27FC236}">
                <a16:creationId xmlns:a16="http://schemas.microsoft.com/office/drawing/2014/main" id="{FC638D15-6B49-458B-8206-FC4CF6054E80}"/>
              </a:ext>
            </a:extLst>
          </p:cNvPr>
          <p:cNvSpPr>
            <a:spLocks noGrp="1"/>
          </p:cNvSpPr>
          <p:nvPr>
            <p:ph type="subTitle" idx="1"/>
          </p:nvPr>
        </p:nvSpPr>
        <p:spPr/>
        <p:txBody>
          <a:bodyPr/>
          <a:lstStyle/>
          <a:p>
            <a:pPr rtl="0"/>
            <a:r>
              <a:rPr lang="en-US" dirty="0"/>
              <a:t>Michael Applbaum</a:t>
            </a:r>
          </a:p>
          <a:p>
            <a:pPr rtl="0"/>
            <a:r>
              <a:rPr lang="en-US" dirty="0"/>
              <a:t>Yaakov </a:t>
            </a:r>
            <a:r>
              <a:rPr lang="en-US" dirty="0" err="1"/>
              <a:t>Applbaum</a:t>
            </a:r>
            <a:r>
              <a:rPr lang="en-US" dirty="0"/>
              <a:t> MD</a:t>
            </a:r>
            <a:endParaRPr lang="he-IL" dirty="0"/>
          </a:p>
        </p:txBody>
      </p:sp>
    </p:spTree>
    <p:extLst>
      <p:ext uri="{BB962C8B-B14F-4D97-AF65-F5344CB8AC3E}">
        <p14:creationId xmlns:p14="http://schemas.microsoft.com/office/powerpoint/2010/main" val="195884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28D3D1-3AF3-4D92-A297-2ADFB155E648}"/>
              </a:ext>
            </a:extLst>
          </p:cNvPr>
          <p:cNvSpPr>
            <a:spLocks noGrp="1"/>
          </p:cNvSpPr>
          <p:nvPr>
            <p:ph type="title"/>
          </p:nvPr>
        </p:nvSpPr>
        <p:spPr/>
        <p:txBody>
          <a:bodyPr/>
          <a:lstStyle/>
          <a:p>
            <a:pPr algn="l" rtl="0"/>
            <a:r>
              <a:rPr lang="en-US" dirty="0"/>
              <a:t>The model - recap</a:t>
            </a:r>
            <a:endParaRPr lang="he-IL" dirty="0"/>
          </a:p>
        </p:txBody>
      </p:sp>
      <p:sp>
        <p:nvSpPr>
          <p:cNvPr id="3" name="מציין מיקום תוכן 2">
            <a:extLst>
              <a:ext uri="{FF2B5EF4-FFF2-40B4-BE49-F238E27FC236}">
                <a16:creationId xmlns:a16="http://schemas.microsoft.com/office/drawing/2014/main" id="{C130604A-0445-4678-815B-D279471B03F2}"/>
              </a:ext>
            </a:extLst>
          </p:cNvPr>
          <p:cNvSpPr>
            <a:spLocks noGrp="1"/>
          </p:cNvSpPr>
          <p:nvPr>
            <p:ph idx="1"/>
          </p:nvPr>
        </p:nvSpPr>
        <p:spPr>
          <a:xfrm>
            <a:off x="838200" y="1606364"/>
            <a:ext cx="6763871" cy="4351338"/>
          </a:xfrm>
        </p:spPr>
        <p:txBody>
          <a:bodyPr/>
          <a:lstStyle/>
          <a:p>
            <a:pPr algn="l" rtl="0"/>
            <a:r>
              <a:rPr lang="en-US" dirty="0"/>
              <a:t>For each diagnostic task:</a:t>
            </a:r>
          </a:p>
          <a:p>
            <a:pPr lvl="1" algn="l" rtl="0"/>
            <a:r>
              <a:rPr lang="en-US" dirty="0"/>
              <a:t>DICOM-&gt;scaling to 256-&gt;PNG-&gt;histogram standardization-&gt;RGB transformation-&gt; </a:t>
            </a:r>
            <a:r>
              <a:rPr lang="en-US" dirty="0" err="1"/>
              <a:t>Alexnet</a:t>
            </a:r>
            <a:r>
              <a:rPr lang="en-US" dirty="0"/>
              <a:t>-&gt; average pooling-&gt;max pooling over slices-&gt;fully connected layer-&gt; sigmoid function -&gt;weighting probabilities with a logistic regression</a:t>
            </a:r>
            <a:endParaRPr lang="he-IL" dirty="0"/>
          </a:p>
        </p:txBody>
      </p:sp>
      <p:pic>
        <p:nvPicPr>
          <p:cNvPr id="4" name="תמונה 3">
            <a:extLst>
              <a:ext uri="{FF2B5EF4-FFF2-40B4-BE49-F238E27FC236}">
                <a16:creationId xmlns:a16="http://schemas.microsoft.com/office/drawing/2014/main" id="{57CBCED9-FEC9-4E49-AF9B-3396285BE0C2}"/>
              </a:ext>
            </a:extLst>
          </p:cNvPr>
          <p:cNvPicPr>
            <a:picLocks noChangeAspect="1"/>
          </p:cNvPicPr>
          <p:nvPr/>
        </p:nvPicPr>
        <p:blipFill rotWithShape="1">
          <a:blip r:embed="rId3"/>
          <a:srcRect l="37941" t="12007" r="28382" b="5302"/>
          <a:stretch/>
        </p:blipFill>
        <p:spPr>
          <a:xfrm>
            <a:off x="7602071" y="0"/>
            <a:ext cx="4589929" cy="6336414"/>
          </a:xfrm>
          <a:prstGeom prst="rect">
            <a:avLst/>
          </a:prstGeom>
        </p:spPr>
      </p:pic>
    </p:spTree>
    <p:extLst>
      <p:ext uri="{BB962C8B-B14F-4D97-AF65-F5344CB8AC3E}">
        <p14:creationId xmlns:p14="http://schemas.microsoft.com/office/powerpoint/2010/main" val="404129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211746-5C23-404D-BA8F-5892C274B4C3}"/>
              </a:ext>
            </a:extLst>
          </p:cNvPr>
          <p:cNvSpPr>
            <a:spLocks noGrp="1"/>
          </p:cNvSpPr>
          <p:nvPr>
            <p:ph type="title"/>
          </p:nvPr>
        </p:nvSpPr>
        <p:spPr>
          <a:xfrm>
            <a:off x="636814" y="365125"/>
            <a:ext cx="11087100" cy="1325563"/>
          </a:xfrm>
        </p:spPr>
        <p:txBody>
          <a:bodyPr/>
          <a:lstStyle/>
          <a:p>
            <a:pPr algn="l" rtl="0"/>
            <a:r>
              <a:rPr lang="en-US" dirty="0">
                <a:hlinkClick r:id="rId2"/>
              </a:rPr>
              <a:t>Training log  on </a:t>
            </a:r>
            <a:r>
              <a:rPr lang="en-US" dirty="0" err="1">
                <a:hlinkClick r:id="rId2"/>
              </a:rPr>
              <a:t>Tensorboard</a:t>
            </a:r>
            <a:r>
              <a:rPr lang="en-US" dirty="0"/>
              <a:t> – ACL tear training loss</a:t>
            </a:r>
            <a:endParaRPr lang="he-IL" dirty="0"/>
          </a:p>
        </p:txBody>
      </p:sp>
      <p:pic>
        <p:nvPicPr>
          <p:cNvPr id="4" name="מציין מיקום תוכן 3">
            <a:extLst>
              <a:ext uri="{FF2B5EF4-FFF2-40B4-BE49-F238E27FC236}">
                <a16:creationId xmlns:a16="http://schemas.microsoft.com/office/drawing/2014/main" id="{D9DF4E47-9EAC-48EB-85E5-62FBDEDB1F44}"/>
              </a:ext>
            </a:extLst>
          </p:cNvPr>
          <p:cNvPicPr>
            <a:picLocks noGrp="1" noChangeAspect="1"/>
          </p:cNvPicPr>
          <p:nvPr>
            <p:ph idx="1"/>
          </p:nvPr>
        </p:nvPicPr>
        <p:blipFill>
          <a:blip r:embed="rId3"/>
          <a:stretch>
            <a:fillRect/>
          </a:stretch>
        </p:blipFill>
        <p:spPr>
          <a:xfrm>
            <a:off x="1753510" y="1609958"/>
            <a:ext cx="8684980" cy="4882917"/>
          </a:xfrm>
          <a:prstGeom prst="rect">
            <a:avLst/>
          </a:prstGeom>
        </p:spPr>
      </p:pic>
    </p:spTree>
    <p:extLst>
      <p:ext uri="{BB962C8B-B14F-4D97-AF65-F5344CB8AC3E}">
        <p14:creationId xmlns:p14="http://schemas.microsoft.com/office/powerpoint/2010/main" val="39286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EF9E86-B75F-4106-BB92-96755CBE6D40}"/>
              </a:ext>
            </a:extLst>
          </p:cNvPr>
          <p:cNvSpPr>
            <a:spLocks noGrp="1"/>
          </p:cNvSpPr>
          <p:nvPr>
            <p:ph type="title"/>
          </p:nvPr>
        </p:nvSpPr>
        <p:spPr>
          <a:xfrm>
            <a:off x="838200" y="365125"/>
            <a:ext cx="4468586" cy="1325563"/>
          </a:xfrm>
        </p:spPr>
        <p:txBody>
          <a:bodyPr/>
          <a:lstStyle/>
          <a:p>
            <a:pPr algn="l" rtl="0"/>
            <a:r>
              <a:rPr lang="en-US" dirty="0"/>
              <a:t>Findings – ACL tear results</a:t>
            </a:r>
            <a:endParaRPr lang="he-IL" dirty="0"/>
          </a:p>
        </p:txBody>
      </p:sp>
      <p:sp>
        <p:nvSpPr>
          <p:cNvPr id="6" name="תיבת טקסט 5">
            <a:extLst>
              <a:ext uri="{FF2B5EF4-FFF2-40B4-BE49-F238E27FC236}">
                <a16:creationId xmlns:a16="http://schemas.microsoft.com/office/drawing/2014/main" id="{E1BD21D3-2DFB-4D1F-9EA7-C9C34DB477D9}"/>
              </a:ext>
            </a:extLst>
          </p:cNvPr>
          <p:cNvSpPr txBox="1"/>
          <p:nvPr/>
        </p:nvSpPr>
        <p:spPr>
          <a:xfrm>
            <a:off x="838200" y="1910443"/>
            <a:ext cx="3603171" cy="1754326"/>
          </a:xfrm>
          <a:prstGeom prst="rect">
            <a:avLst/>
          </a:prstGeom>
          <a:noFill/>
        </p:spPr>
        <p:txBody>
          <a:bodyPr wrap="square" rtlCol="1">
            <a:spAutoFit/>
          </a:bodyPr>
          <a:lstStyle/>
          <a:p>
            <a:pPr marL="285750" indent="-285750" algn="l" rtl="0">
              <a:buFont typeface="Arial" panose="020B0604020202020204" pitchFamily="34" charset="0"/>
              <a:buChar char="•"/>
            </a:pPr>
            <a:r>
              <a:rPr lang="en-US" dirty="0"/>
              <a:t>Weighting all planes gave an accuracy score of 86.7% on the validation set.</a:t>
            </a:r>
          </a:p>
          <a:p>
            <a:pPr marL="285750" indent="-285750" algn="l" rtl="0">
              <a:buFont typeface="Arial" panose="020B0604020202020204" pitchFamily="34" charset="0"/>
              <a:buChar char="•"/>
            </a:pPr>
            <a:r>
              <a:rPr lang="en-US" dirty="0"/>
              <a:t>The results on other metrics are not far from the articles result.</a:t>
            </a:r>
          </a:p>
          <a:p>
            <a:pPr marL="285750" indent="-285750" algn="l" rtl="0">
              <a:buFont typeface="Arial" panose="020B0604020202020204" pitchFamily="34" charset="0"/>
              <a:buChar char="•"/>
            </a:pPr>
            <a:endParaRPr lang="he-IL" dirty="0"/>
          </a:p>
        </p:txBody>
      </p:sp>
      <p:pic>
        <p:nvPicPr>
          <p:cNvPr id="10" name="מציין מיקום תוכן 9">
            <a:extLst>
              <a:ext uri="{FF2B5EF4-FFF2-40B4-BE49-F238E27FC236}">
                <a16:creationId xmlns:a16="http://schemas.microsoft.com/office/drawing/2014/main" id="{D7891286-1FE7-4013-94D5-31AFC03C8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649049"/>
            <a:ext cx="5750953" cy="5737578"/>
          </a:xfrm>
        </p:spPr>
      </p:pic>
    </p:spTree>
    <p:extLst>
      <p:ext uri="{BB962C8B-B14F-4D97-AF65-F5344CB8AC3E}">
        <p14:creationId xmlns:p14="http://schemas.microsoft.com/office/powerpoint/2010/main" val="21866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6C1328B5-F363-470A-A873-73F6A68DA2E7}"/>
              </a:ext>
            </a:extLst>
          </p:cNvPr>
          <p:cNvPicPr>
            <a:picLocks noGrp="1" noChangeAspect="1"/>
          </p:cNvPicPr>
          <p:nvPr>
            <p:ph idx="1"/>
          </p:nvPr>
        </p:nvPicPr>
        <p:blipFill rotWithShape="1">
          <a:blip r:embed="rId2"/>
          <a:srcRect t="25809" r="70113" b="6489"/>
          <a:stretch/>
        </p:blipFill>
        <p:spPr>
          <a:xfrm>
            <a:off x="7995556" y="884470"/>
            <a:ext cx="4196444" cy="5344614"/>
          </a:xfrm>
          <a:prstGeom prst="rect">
            <a:avLst/>
          </a:prstGeom>
        </p:spPr>
      </p:pic>
      <p:sp>
        <p:nvSpPr>
          <p:cNvPr id="4" name="כותרת 1">
            <a:extLst>
              <a:ext uri="{FF2B5EF4-FFF2-40B4-BE49-F238E27FC236}">
                <a16:creationId xmlns:a16="http://schemas.microsoft.com/office/drawing/2014/main" id="{21510698-27F5-4A6B-8107-4B52A388E1F3}"/>
              </a:ext>
            </a:extLst>
          </p:cNvPr>
          <p:cNvSpPr>
            <a:spLocks noGrp="1"/>
          </p:cNvSpPr>
          <p:nvPr>
            <p:ph type="title"/>
          </p:nvPr>
        </p:nvSpPr>
        <p:spPr>
          <a:xfrm>
            <a:off x="327531" y="221689"/>
            <a:ext cx="10515600" cy="1325563"/>
          </a:xfrm>
        </p:spPr>
        <p:txBody>
          <a:bodyPr/>
          <a:lstStyle/>
          <a:p>
            <a:pPr algn="l" rtl="0"/>
            <a:r>
              <a:rPr lang="en-US" dirty="0"/>
              <a:t>Findings – Meniscal tear results</a:t>
            </a:r>
            <a:endParaRPr lang="he-IL" dirty="0"/>
          </a:p>
        </p:txBody>
      </p:sp>
      <p:pic>
        <p:nvPicPr>
          <p:cNvPr id="6" name="תמונה 5">
            <a:extLst>
              <a:ext uri="{FF2B5EF4-FFF2-40B4-BE49-F238E27FC236}">
                <a16:creationId xmlns:a16="http://schemas.microsoft.com/office/drawing/2014/main" id="{3623A3E2-AF7C-4FE8-A494-BC8E6F39159A}"/>
              </a:ext>
            </a:extLst>
          </p:cNvPr>
          <p:cNvPicPr>
            <a:picLocks noChangeAspect="1"/>
          </p:cNvPicPr>
          <p:nvPr/>
        </p:nvPicPr>
        <p:blipFill rotWithShape="1">
          <a:blip r:embed="rId3"/>
          <a:srcRect l="4706" t="27702" r="31764" b="28879"/>
          <a:stretch/>
        </p:blipFill>
        <p:spPr>
          <a:xfrm>
            <a:off x="0" y="3556777"/>
            <a:ext cx="7745506" cy="2976284"/>
          </a:xfrm>
          <a:prstGeom prst="rect">
            <a:avLst/>
          </a:prstGeom>
        </p:spPr>
      </p:pic>
      <p:sp>
        <p:nvSpPr>
          <p:cNvPr id="7" name="תיבת טקסט 6">
            <a:extLst>
              <a:ext uri="{FF2B5EF4-FFF2-40B4-BE49-F238E27FC236}">
                <a16:creationId xmlns:a16="http://schemas.microsoft.com/office/drawing/2014/main" id="{6AF512C3-A782-47B4-9B27-D3F5362E406B}"/>
              </a:ext>
            </a:extLst>
          </p:cNvPr>
          <p:cNvSpPr txBox="1"/>
          <p:nvPr/>
        </p:nvSpPr>
        <p:spPr>
          <a:xfrm>
            <a:off x="555812" y="1547252"/>
            <a:ext cx="6090875" cy="646331"/>
          </a:xfrm>
          <a:prstGeom prst="rect">
            <a:avLst/>
          </a:prstGeom>
          <a:noFill/>
        </p:spPr>
        <p:txBody>
          <a:bodyPr wrap="square" rtlCol="1">
            <a:spAutoFit/>
          </a:bodyPr>
          <a:lstStyle/>
          <a:p>
            <a:pPr marL="285750" indent="-285750" algn="l" rtl="0">
              <a:buFont typeface="Arial" panose="020B0604020202020204" pitchFamily="34" charset="0"/>
              <a:buChar char="•"/>
            </a:pPr>
            <a:r>
              <a:rPr lang="en-US" dirty="0"/>
              <a:t>Scores in meniscal tear are similar to those presented in the article</a:t>
            </a:r>
            <a:endParaRPr lang="he-IL" dirty="0"/>
          </a:p>
        </p:txBody>
      </p:sp>
      <p:sp>
        <p:nvSpPr>
          <p:cNvPr id="8" name="מלבן 7">
            <a:extLst>
              <a:ext uri="{FF2B5EF4-FFF2-40B4-BE49-F238E27FC236}">
                <a16:creationId xmlns:a16="http://schemas.microsoft.com/office/drawing/2014/main" id="{E87FD8B7-EDCB-4490-A257-CA50A292C741}"/>
              </a:ext>
            </a:extLst>
          </p:cNvPr>
          <p:cNvSpPr/>
          <p:nvPr/>
        </p:nvSpPr>
        <p:spPr>
          <a:xfrm>
            <a:off x="6646687" y="5848350"/>
            <a:ext cx="916163"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970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545C76-8398-445B-A408-3E891C3B09F8}"/>
              </a:ext>
            </a:extLst>
          </p:cNvPr>
          <p:cNvSpPr>
            <a:spLocks noGrp="1"/>
          </p:cNvSpPr>
          <p:nvPr>
            <p:ph type="title"/>
          </p:nvPr>
        </p:nvSpPr>
        <p:spPr/>
        <p:txBody>
          <a:bodyPr/>
          <a:lstStyle/>
          <a:p>
            <a:pPr algn="l" rtl="0"/>
            <a:r>
              <a:rPr lang="en-US" dirty="0"/>
              <a:t>Interpretability with </a:t>
            </a:r>
            <a:r>
              <a:rPr lang="en-US" dirty="0" err="1"/>
              <a:t>GradCAM</a:t>
            </a:r>
            <a:endParaRPr lang="he-IL" dirty="0"/>
          </a:p>
        </p:txBody>
      </p:sp>
      <p:pic>
        <p:nvPicPr>
          <p:cNvPr id="1028" name="Picture 4">
            <a:extLst>
              <a:ext uri="{FF2B5EF4-FFF2-40B4-BE49-F238E27FC236}">
                <a16:creationId xmlns:a16="http://schemas.microsoft.com/office/drawing/2014/main" id="{85F10061-48FA-48B1-868A-00D0950D7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35" y="1583111"/>
            <a:ext cx="5914465" cy="4909764"/>
          </a:xfrm>
          <a:prstGeom prst="rect">
            <a:avLst/>
          </a:prstGeom>
          <a:noFill/>
          <a:extLst>
            <a:ext uri="{909E8E84-426E-40DD-AFC4-6F175D3DCCD1}">
              <a14:hiddenFill xmlns:a14="http://schemas.microsoft.com/office/drawing/2010/main">
                <a:solidFill>
                  <a:srgbClr val="FFFFFF"/>
                </a:solidFill>
              </a14:hiddenFill>
            </a:ext>
          </a:extLst>
        </p:spPr>
      </p:pic>
      <p:pic>
        <p:nvPicPr>
          <p:cNvPr id="9" name="תמונה 8">
            <a:extLst>
              <a:ext uri="{FF2B5EF4-FFF2-40B4-BE49-F238E27FC236}">
                <a16:creationId xmlns:a16="http://schemas.microsoft.com/office/drawing/2014/main" id="{D9CA9EF2-81CF-4887-9DBE-14D51CA45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3173" y="2044544"/>
            <a:ext cx="6118827" cy="3391709"/>
          </a:xfrm>
          <a:prstGeom prst="rect">
            <a:avLst/>
          </a:prstGeom>
        </p:spPr>
      </p:pic>
    </p:spTree>
    <p:extLst>
      <p:ext uri="{BB962C8B-B14F-4D97-AF65-F5344CB8AC3E}">
        <p14:creationId xmlns:p14="http://schemas.microsoft.com/office/powerpoint/2010/main" val="3099296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F35385-378F-461E-B0BB-59BFFC6AD022}"/>
              </a:ext>
            </a:extLst>
          </p:cNvPr>
          <p:cNvSpPr>
            <a:spLocks noGrp="1"/>
          </p:cNvSpPr>
          <p:nvPr>
            <p:ph type="title"/>
          </p:nvPr>
        </p:nvSpPr>
        <p:spPr/>
        <p:txBody>
          <a:bodyPr/>
          <a:lstStyle/>
          <a:p>
            <a:pPr algn="l" rtl="0"/>
            <a:r>
              <a:rPr lang="en-US" dirty="0"/>
              <a:t>Discussion </a:t>
            </a:r>
            <a:endParaRPr lang="he-IL" dirty="0"/>
          </a:p>
        </p:txBody>
      </p:sp>
      <p:sp>
        <p:nvSpPr>
          <p:cNvPr id="3" name="מציין מיקום תוכן 2">
            <a:extLst>
              <a:ext uri="{FF2B5EF4-FFF2-40B4-BE49-F238E27FC236}">
                <a16:creationId xmlns:a16="http://schemas.microsoft.com/office/drawing/2014/main" id="{E8E0238F-78A0-413D-927E-199618EBCD58}"/>
              </a:ext>
            </a:extLst>
          </p:cNvPr>
          <p:cNvSpPr>
            <a:spLocks noGrp="1"/>
          </p:cNvSpPr>
          <p:nvPr>
            <p:ph idx="1"/>
          </p:nvPr>
        </p:nvSpPr>
        <p:spPr/>
        <p:txBody>
          <a:bodyPr/>
          <a:lstStyle/>
          <a:p>
            <a:pPr algn="l" rtl="0"/>
            <a:r>
              <a:rPr lang="en-US" dirty="0"/>
              <a:t>Picture quality and richness that might contain important features are lost due to Network architecture compatibility. </a:t>
            </a:r>
          </a:p>
          <a:p>
            <a:pPr algn="l" rtl="0"/>
            <a:r>
              <a:rPr lang="en-US" dirty="0"/>
              <a:t>It might be more interpretable to combine the different planes in a single representation rather than creating three stand alone networks that are added in the end of the chain. </a:t>
            </a:r>
          </a:p>
          <a:p>
            <a:pPr algn="l" rtl="0"/>
            <a:r>
              <a:rPr lang="en-US" dirty="0"/>
              <a:t>More general thoughts: AI research is focusing on trying to replace human input in performing medical tasks, will we ever want to rely solely on AI for medical purposes? Maybe AI should focus on enhancing humans instead.</a:t>
            </a:r>
            <a:endParaRPr lang="he-IL" dirty="0"/>
          </a:p>
        </p:txBody>
      </p:sp>
    </p:spTree>
    <p:extLst>
      <p:ext uri="{BB962C8B-B14F-4D97-AF65-F5344CB8AC3E}">
        <p14:creationId xmlns:p14="http://schemas.microsoft.com/office/powerpoint/2010/main" val="24435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CE4ABA-0D36-409C-870B-033F51E5A7DF}"/>
              </a:ext>
            </a:extLst>
          </p:cNvPr>
          <p:cNvSpPr>
            <a:spLocks noGrp="1"/>
          </p:cNvSpPr>
          <p:nvPr>
            <p:ph type="title"/>
          </p:nvPr>
        </p:nvSpPr>
        <p:spPr/>
        <p:txBody>
          <a:bodyPr/>
          <a:lstStyle/>
          <a:p>
            <a:pPr algn="l" rtl="0"/>
            <a:r>
              <a:rPr lang="en-US" dirty="0"/>
              <a:t>Questions?</a:t>
            </a:r>
            <a:endParaRPr lang="he-IL" dirty="0"/>
          </a:p>
        </p:txBody>
      </p:sp>
      <p:sp>
        <p:nvSpPr>
          <p:cNvPr id="4" name="כותרת 1">
            <a:extLst>
              <a:ext uri="{FF2B5EF4-FFF2-40B4-BE49-F238E27FC236}">
                <a16:creationId xmlns:a16="http://schemas.microsoft.com/office/drawing/2014/main" id="{5A855F90-6B2D-4E9B-BE4E-AFA3C625B433}"/>
              </a:ext>
            </a:extLst>
          </p:cNvPr>
          <p:cNvSpPr txBox="1">
            <a:spLocks/>
          </p:cNvSpPr>
          <p:nvPr/>
        </p:nvSpPr>
        <p:spPr>
          <a:xfrm>
            <a:off x="838200" y="496846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r>
              <a:rPr lang="en-US" dirty="0"/>
              <a:t>Thank you!</a:t>
            </a:r>
            <a:endParaRPr lang="he-IL" dirty="0"/>
          </a:p>
        </p:txBody>
      </p:sp>
    </p:spTree>
    <p:extLst>
      <p:ext uri="{BB962C8B-B14F-4D97-AF65-F5344CB8AC3E}">
        <p14:creationId xmlns:p14="http://schemas.microsoft.com/office/powerpoint/2010/main" val="88270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35A1F2-51E4-48DD-8AE8-800A6197B2FA}"/>
              </a:ext>
            </a:extLst>
          </p:cNvPr>
          <p:cNvSpPr>
            <a:spLocks noGrp="1"/>
          </p:cNvSpPr>
          <p:nvPr>
            <p:ph type="title"/>
          </p:nvPr>
        </p:nvSpPr>
        <p:spPr/>
        <p:txBody>
          <a:bodyPr/>
          <a:lstStyle/>
          <a:p>
            <a:pPr algn="l" rtl="0"/>
            <a:r>
              <a:rPr lang="en-US" dirty="0"/>
              <a:t>Background</a:t>
            </a:r>
            <a:endParaRPr lang="he-IL" dirty="0"/>
          </a:p>
        </p:txBody>
      </p:sp>
      <p:pic>
        <p:nvPicPr>
          <p:cNvPr id="4" name="מציין מיקום תוכן 3">
            <a:extLst>
              <a:ext uri="{FF2B5EF4-FFF2-40B4-BE49-F238E27FC236}">
                <a16:creationId xmlns:a16="http://schemas.microsoft.com/office/drawing/2014/main" id="{09E0A3B5-FB7F-4F56-98ED-37A3DD07596D}"/>
              </a:ext>
            </a:extLst>
          </p:cNvPr>
          <p:cNvPicPr>
            <a:picLocks noGrp="1" noChangeAspect="1"/>
          </p:cNvPicPr>
          <p:nvPr>
            <p:ph idx="1"/>
          </p:nvPr>
        </p:nvPicPr>
        <p:blipFill>
          <a:blip r:embed="rId3"/>
          <a:stretch>
            <a:fillRect/>
          </a:stretch>
        </p:blipFill>
        <p:spPr>
          <a:xfrm>
            <a:off x="6036150" y="328106"/>
            <a:ext cx="5180680" cy="3463827"/>
          </a:xfrm>
          <a:prstGeom prst="rect">
            <a:avLst/>
          </a:prstGeom>
        </p:spPr>
      </p:pic>
      <p:sp>
        <p:nvSpPr>
          <p:cNvPr id="6" name="תיבת טקסט 5">
            <a:extLst>
              <a:ext uri="{FF2B5EF4-FFF2-40B4-BE49-F238E27FC236}">
                <a16:creationId xmlns:a16="http://schemas.microsoft.com/office/drawing/2014/main" id="{5396164D-4425-4EEB-8B4C-769DD28DFF9E}"/>
              </a:ext>
            </a:extLst>
          </p:cNvPr>
          <p:cNvSpPr txBox="1"/>
          <p:nvPr/>
        </p:nvSpPr>
        <p:spPr>
          <a:xfrm>
            <a:off x="838200" y="1690688"/>
            <a:ext cx="3938954" cy="369332"/>
          </a:xfrm>
          <a:prstGeom prst="rect">
            <a:avLst/>
          </a:prstGeom>
          <a:noFill/>
        </p:spPr>
        <p:txBody>
          <a:bodyPr wrap="square" rtlCol="1">
            <a:spAutoFit/>
          </a:bodyPr>
          <a:lstStyle>
            <a:defPPr>
              <a:defRPr lang="he-IL"/>
            </a:defPPr>
            <a:lvl1pPr algn="l" rtl="0"/>
          </a:lstStyle>
          <a:p>
            <a:r>
              <a:rPr lang="en-US" dirty="0"/>
              <a:t>MRI - Magnetic Resonance Imaging</a:t>
            </a:r>
            <a:endParaRPr lang="he-IL" dirty="0"/>
          </a:p>
        </p:txBody>
      </p:sp>
      <p:sp>
        <p:nvSpPr>
          <p:cNvPr id="7" name="תיבת טקסט 6">
            <a:extLst>
              <a:ext uri="{FF2B5EF4-FFF2-40B4-BE49-F238E27FC236}">
                <a16:creationId xmlns:a16="http://schemas.microsoft.com/office/drawing/2014/main" id="{EC94834B-D1A1-40E8-9253-E9C8296F05BD}"/>
              </a:ext>
            </a:extLst>
          </p:cNvPr>
          <p:cNvSpPr txBox="1"/>
          <p:nvPr/>
        </p:nvSpPr>
        <p:spPr>
          <a:xfrm>
            <a:off x="838200" y="4219525"/>
            <a:ext cx="3649394" cy="1754326"/>
          </a:xfrm>
          <a:prstGeom prst="rect">
            <a:avLst/>
          </a:prstGeom>
          <a:noFill/>
        </p:spPr>
        <p:txBody>
          <a:bodyPr wrap="square" rtlCol="1">
            <a:spAutoFit/>
          </a:bodyPr>
          <a:lstStyle/>
          <a:p>
            <a:pPr algn="l" rtl="0"/>
            <a:r>
              <a:rPr lang="en-US" dirty="0"/>
              <a:t>Knee problems are very common, in many cases surgical intervention is needed.</a:t>
            </a:r>
          </a:p>
          <a:p>
            <a:pPr algn="l" rtl="0"/>
            <a:r>
              <a:rPr lang="en-US" dirty="0"/>
              <a:t>Main problems: Meniscus tear and ACL tear. 10-15% of knee MRI cases.</a:t>
            </a:r>
          </a:p>
          <a:p>
            <a:pPr algn="l" rtl="0"/>
            <a:endParaRPr lang="he-IL" dirty="0"/>
          </a:p>
        </p:txBody>
      </p:sp>
      <p:pic>
        <p:nvPicPr>
          <p:cNvPr id="3" name="Picture 2" descr="Anterior Cruciate Ligament (ACL) Injuries - OrthoInfo - AAOS">
            <a:extLst>
              <a:ext uri="{FF2B5EF4-FFF2-40B4-BE49-F238E27FC236}">
                <a16:creationId xmlns:a16="http://schemas.microsoft.com/office/drawing/2014/main" id="{33F61994-022A-4DBD-82BB-7C80F52CF1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2443" y="4014737"/>
            <a:ext cx="2084387" cy="262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niscus Tears - OrthoInfo - AAOS">
            <a:extLst>
              <a:ext uri="{FF2B5EF4-FFF2-40B4-BE49-F238E27FC236}">
                <a16:creationId xmlns:a16="http://schemas.microsoft.com/office/drawing/2014/main" id="{B2C1FD69-5FCA-4873-849B-A2E9162E9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1" y="4143703"/>
            <a:ext cx="1914524" cy="239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29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43FB1B-89DE-413F-B930-C9411963DEA6}"/>
              </a:ext>
            </a:extLst>
          </p:cNvPr>
          <p:cNvSpPr>
            <a:spLocks noGrp="1"/>
          </p:cNvSpPr>
          <p:nvPr>
            <p:ph type="title"/>
          </p:nvPr>
        </p:nvSpPr>
        <p:spPr/>
        <p:txBody>
          <a:bodyPr/>
          <a:lstStyle/>
          <a:p>
            <a:pPr algn="l" rtl="0"/>
            <a:r>
              <a:rPr lang="en-US" dirty="0"/>
              <a:t>Business problem and solution</a:t>
            </a:r>
            <a:endParaRPr lang="he-IL" dirty="0"/>
          </a:p>
        </p:txBody>
      </p:sp>
      <p:sp>
        <p:nvSpPr>
          <p:cNvPr id="3" name="מציין מיקום תוכן 2">
            <a:extLst>
              <a:ext uri="{FF2B5EF4-FFF2-40B4-BE49-F238E27FC236}">
                <a16:creationId xmlns:a16="http://schemas.microsoft.com/office/drawing/2014/main" id="{353D2D2D-7698-4FA7-97DB-5945ACBF569C}"/>
              </a:ext>
            </a:extLst>
          </p:cNvPr>
          <p:cNvSpPr>
            <a:spLocks noGrp="1"/>
          </p:cNvSpPr>
          <p:nvPr>
            <p:ph idx="1"/>
          </p:nvPr>
        </p:nvSpPr>
        <p:spPr/>
        <p:txBody>
          <a:bodyPr>
            <a:normAutofit fontScale="92500" lnSpcReduction="10000"/>
          </a:bodyPr>
          <a:lstStyle/>
          <a:p>
            <a:pPr algn="l" rtl="0"/>
            <a:r>
              <a:rPr lang="en-US" dirty="0"/>
              <a:t>Diagnosis of knee injuries is time consuming and expensive.</a:t>
            </a:r>
          </a:p>
          <a:p>
            <a:pPr algn="l" rtl="0"/>
            <a:r>
              <a:rPr lang="en-US" dirty="0"/>
              <a:t>Automated solutions can free some time for doctors to examine patients with more severe and complex conditions.</a:t>
            </a:r>
          </a:p>
          <a:p>
            <a:pPr marL="0" indent="0" algn="l" rtl="0">
              <a:buNone/>
            </a:pPr>
            <a:endParaRPr lang="en-US" dirty="0"/>
          </a:p>
          <a:p>
            <a:pPr marL="0" indent="0" algn="l" rtl="0">
              <a:buNone/>
            </a:pPr>
            <a:r>
              <a:rPr lang="en-US" dirty="0"/>
              <a:t>Proposition:</a:t>
            </a:r>
          </a:p>
          <a:p>
            <a:pPr lvl="1" algn="l" rtl="0"/>
            <a:r>
              <a:rPr lang="en-US" dirty="0"/>
              <a:t>Convolutional neural nets demonstrate outstanding accuracy scores on vision problems. For some tasks such as classification – better than humans.</a:t>
            </a:r>
          </a:p>
          <a:p>
            <a:pPr lvl="1" algn="l" rtl="0"/>
            <a:r>
              <a:rPr lang="en-US" dirty="0"/>
              <a:t>to diagnose common knee injuries using CNN state of the art architectures.</a:t>
            </a:r>
          </a:p>
          <a:p>
            <a:pPr lvl="1" algn="l" rtl="0"/>
            <a:endParaRPr lang="en-US" dirty="0"/>
          </a:p>
          <a:p>
            <a:pPr marL="457200" lvl="1" indent="0" algn="l" rtl="0">
              <a:buNone/>
            </a:pPr>
            <a:endParaRPr lang="en-US" dirty="0"/>
          </a:p>
          <a:p>
            <a:pPr marL="457200" lvl="1" indent="0" algn="l" rtl="0">
              <a:buNone/>
            </a:pPr>
            <a:r>
              <a:rPr lang="en-US" dirty="0"/>
              <a:t>This study’s goal is to test the hypothesis that neural nets can be an approach good enough to classify simple Knee MRI tasks.</a:t>
            </a:r>
            <a:endParaRPr lang="he-IL" dirty="0"/>
          </a:p>
        </p:txBody>
      </p:sp>
    </p:spTree>
    <p:extLst>
      <p:ext uri="{BB962C8B-B14F-4D97-AF65-F5344CB8AC3E}">
        <p14:creationId xmlns:p14="http://schemas.microsoft.com/office/powerpoint/2010/main" val="290332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35FC1E-4F23-461A-8222-5957CE4C60BC}"/>
              </a:ext>
            </a:extLst>
          </p:cNvPr>
          <p:cNvSpPr>
            <a:spLocks noGrp="1"/>
          </p:cNvSpPr>
          <p:nvPr>
            <p:ph type="title"/>
          </p:nvPr>
        </p:nvSpPr>
        <p:spPr/>
        <p:txBody>
          <a:bodyPr/>
          <a:lstStyle/>
          <a:p>
            <a:pPr algn="l" rtl="0"/>
            <a:r>
              <a:rPr lang="en-US" dirty="0"/>
              <a:t>The Data</a:t>
            </a:r>
            <a:endParaRPr lang="he-IL" dirty="0"/>
          </a:p>
        </p:txBody>
      </p:sp>
      <p:sp>
        <p:nvSpPr>
          <p:cNvPr id="3" name="מציין מיקום תוכן 2">
            <a:extLst>
              <a:ext uri="{FF2B5EF4-FFF2-40B4-BE49-F238E27FC236}">
                <a16:creationId xmlns:a16="http://schemas.microsoft.com/office/drawing/2014/main" id="{DBE041A9-21BE-4A39-8BC9-BD3E5CF81197}"/>
              </a:ext>
            </a:extLst>
          </p:cNvPr>
          <p:cNvSpPr>
            <a:spLocks noGrp="1"/>
          </p:cNvSpPr>
          <p:nvPr>
            <p:ph idx="1"/>
          </p:nvPr>
        </p:nvSpPr>
        <p:spPr/>
        <p:txBody>
          <a:bodyPr/>
          <a:lstStyle/>
          <a:p>
            <a:pPr algn="l" rtl="0"/>
            <a:r>
              <a:rPr lang="en-US" dirty="0"/>
              <a:t>The data and baseline model implementation were taken from Stanford University’s ‘</a:t>
            </a:r>
            <a:r>
              <a:rPr lang="en-US" dirty="0" err="1"/>
              <a:t>MRnet</a:t>
            </a:r>
            <a:r>
              <a:rPr lang="en-US" dirty="0"/>
              <a:t>’ competition.</a:t>
            </a:r>
          </a:p>
          <a:p>
            <a:pPr algn="l" rtl="0"/>
            <a:r>
              <a:rPr lang="en-US" dirty="0"/>
              <a:t>Train and validation datasets are available online at this </a:t>
            </a:r>
            <a:r>
              <a:rPr lang="en-US" dirty="0">
                <a:hlinkClick r:id="rId3"/>
              </a:rPr>
              <a:t>link</a:t>
            </a:r>
            <a:r>
              <a:rPr lang="en-US" dirty="0"/>
              <a:t>.</a:t>
            </a:r>
          </a:p>
          <a:p>
            <a:pPr algn="l" rtl="0"/>
            <a:r>
              <a:rPr lang="en-US" dirty="0"/>
              <a:t>Train set includes 1,130 exams and validation set 120 exams.</a:t>
            </a:r>
          </a:p>
          <a:p>
            <a:pPr algn="l" rtl="0"/>
            <a:r>
              <a:rPr lang="en-US" dirty="0"/>
              <a:t>The Test set was obtained from </a:t>
            </a:r>
            <a:r>
              <a:rPr lang="en-US" dirty="0" err="1"/>
              <a:t>Shaare</a:t>
            </a:r>
            <a:r>
              <a:rPr lang="en-US" dirty="0"/>
              <a:t> </a:t>
            </a:r>
            <a:r>
              <a:rPr lang="en-US" dirty="0" err="1"/>
              <a:t>Zedek</a:t>
            </a:r>
            <a:r>
              <a:rPr lang="en-US" dirty="0"/>
              <a:t> Medical Center’s MRI institute and contains </a:t>
            </a:r>
            <a:r>
              <a:rPr lang="en-US" b="1" dirty="0"/>
              <a:t>20</a:t>
            </a:r>
            <a:r>
              <a:rPr lang="en-US" dirty="0"/>
              <a:t> exams. </a:t>
            </a:r>
            <a:r>
              <a:rPr lang="en-US" dirty="0">
                <a:solidFill>
                  <a:srgbClr val="FF0000"/>
                </a:solidFill>
              </a:rPr>
              <a:t>Didn’t test yet the model.</a:t>
            </a:r>
          </a:p>
          <a:p>
            <a:pPr algn="l" rtl="0"/>
            <a:r>
              <a:rPr lang="en-US" dirty="0"/>
              <a:t>The data contains three diagnosis classes: meniscus tear(35%), ACL tear(18%) and other abnormalities(80%) marked by expert MSK radiologists.</a:t>
            </a:r>
            <a:endParaRPr lang="he-IL" dirty="0"/>
          </a:p>
        </p:txBody>
      </p:sp>
    </p:spTree>
    <p:extLst>
      <p:ext uri="{BB962C8B-B14F-4D97-AF65-F5344CB8AC3E}">
        <p14:creationId xmlns:p14="http://schemas.microsoft.com/office/powerpoint/2010/main" val="151708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AB269C-E620-4BB6-A545-65EC4DD6735B}"/>
              </a:ext>
            </a:extLst>
          </p:cNvPr>
          <p:cNvSpPr>
            <a:spLocks noGrp="1"/>
          </p:cNvSpPr>
          <p:nvPr>
            <p:ph type="title"/>
          </p:nvPr>
        </p:nvSpPr>
        <p:spPr/>
        <p:txBody>
          <a:bodyPr/>
          <a:lstStyle/>
          <a:p>
            <a:pPr algn="l" rtl="0"/>
            <a:r>
              <a:rPr lang="en-US" dirty="0"/>
              <a:t>Exploratory Data Analysis </a:t>
            </a:r>
            <a:endParaRPr lang="he-IL" dirty="0"/>
          </a:p>
        </p:txBody>
      </p:sp>
      <p:sp>
        <p:nvSpPr>
          <p:cNvPr id="3" name="מציין מיקום תוכן 2">
            <a:extLst>
              <a:ext uri="{FF2B5EF4-FFF2-40B4-BE49-F238E27FC236}">
                <a16:creationId xmlns:a16="http://schemas.microsoft.com/office/drawing/2014/main" id="{6F1EE60C-D301-4DAD-8F66-C0B6866FE091}"/>
              </a:ext>
            </a:extLst>
          </p:cNvPr>
          <p:cNvSpPr>
            <a:spLocks noGrp="1"/>
          </p:cNvSpPr>
          <p:nvPr>
            <p:ph idx="1"/>
          </p:nvPr>
        </p:nvSpPr>
        <p:spPr>
          <a:xfrm>
            <a:off x="838200" y="1408004"/>
            <a:ext cx="10515600" cy="763696"/>
          </a:xfrm>
        </p:spPr>
        <p:txBody>
          <a:bodyPr>
            <a:normAutofit fontScale="70000" lnSpcReduction="20000"/>
          </a:bodyPr>
          <a:lstStyle/>
          <a:p>
            <a:pPr algn="l" rtl="0"/>
            <a:r>
              <a:rPr lang="en-US" dirty="0"/>
              <a:t>An MRI knee examination (a “study”) consists of multiple series of images each of which contains sequential scans with tissue characteristics in different planes, our dataset contains three quasi-orthogonal planes: </a:t>
            </a:r>
          </a:p>
          <a:p>
            <a:pPr algn="l" rtl="0"/>
            <a:endParaRPr lang="he-IL" dirty="0"/>
          </a:p>
        </p:txBody>
      </p:sp>
      <p:sp>
        <p:nvSpPr>
          <p:cNvPr id="6" name="מציין מיקום תוכן 2">
            <a:extLst>
              <a:ext uri="{FF2B5EF4-FFF2-40B4-BE49-F238E27FC236}">
                <a16:creationId xmlns:a16="http://schemas.microsoft.com/office/drawing/2014/main" id="{42B642A9-38F0-4EA0-82EC-8D18F47623C9}"/>
              </a:ext>
            </a:extLst>
          </p:cNvPr>
          <p:cNvSpPr txBox="1">
            <a:spLocks/>
          </p:cNvSpPr>
          <p:nvPr/>
        </p:nvSpPr>
        <p:spPr>
          <a:xfrm>
            <a:off x="838200" y="5151697"/>
            <a:ext cx="9782908" cy="1341178"/>
          </a:xfrm>
          <a:prstGeom prst="rect">
            <a:avLst/>
          </a:prstGeom>
        </p:spPr>
        <p:txBody>
          <a:bodyPr vert="horz" lIns="91440" tIns="45720" rIns="91440" bIns="45720" rtlCol="1">
            <a:normAutofit fontScale="9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Each series consist of a batch of these images called slices, covering the whole knee from different angles.  </a:t>
            </a:r>
          </a:p>
          <a:p>
            <a:pPr algn="l" rtl="0"/>
            <a:r>
              <a:rPr lang="en-US" dirty="0"/>
              <a:t>In practice radiologists use all series since they hold information needed for the diagnosis.  </a:t>
            </a:r>
          </a:p>
          <a:p>
            <a:pPr algn="l" rtl="0"/>
            <a:endParaRPr lang="he-IL" dirty="0"/>
          </a:p>
        </p:txBody>
      </p:sp>
      <p:pic>
        <p:nvPicPr>
          <p:cNvPr id="1028" name="Picture 4">
            <a:extLst>
              <a:ext uri="{FF2B5EF4-FFF2-40B4-BE49-F238E27FC236}">
                <a16:creationId xmlns:a16="http://schemas.microsoft.com/office/drawing/2014/main" id="{E6268057-8BC4-4FA8-8B8F-CF86AECFF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7" y="2171700"/>
            <a:ext cx="839152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1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AB269C-E620-4BB6-A545-65EC4DD6735B}"/>
              </a:ext>
            </a:extLst>
          </p:cNvPr>
          <p:cNvSpPr>
            <a:spLocks noGrp="1"/>
          </p:cNvSpPr>
          <p:nvPr>
            <p:ph type="title"/>
          </p:nvPr>
        </p:nvSpPr>
        <p:spPr/>
        <p:txBody>
          <a:bodyPr/>
          <a:lstStyle/>
          <a:p>
            <a:pPr algn="l" rtl="0"/>
            <a:r>
              <a:rPr lang="en-US" dirty="0"/>
              <a:t>Exploratory Data Analysis </a:t>
            </a:r>
            <a:endParaRPr lang="he-IL" dirty="0"/>
          </a:p>
        </p:txBody>
      </p:sp>
      <p:sp>
        <p:nvSpPr>
          <p:cNvPr id="3" name="מציין מיקום תוכן 2">
            <a:extLst>
              <a:ext uri="{FF2B5EF4-FFF2-40B4-BE49-F238E27FC236}">
                <a16:creationId xmlns:a16="http://schemas.microsoft.com/office/drawing/2014/main" id="{6F1EE60C-D301-4DAD-8F66-C0B6866FE091}"/>
              </a:ext>
            </a:extLst>
          </p:cNvPr>
          <p:cNvSpPr>
            <a:spLocks noGrp="1"/>
          </p:cNvSpPr>
          <p:nvPr>
            <p:ph idx="1"/>
          </p:nvPr>
        </p:nvSpPr>
        <p:spPr/>
        <p:txBody>
          <a:bodyPr/>
          <a:lstStyle/>
          <a:p>
            <a:pPr algn="l" rtl="0"/>
            <a:r>
              <a:rPr lang="en-US" dirty="0"/>
              <a:t>MRI cases are encoded in DICOM format, which has a rich representation of gray scale.</a:t>
            </a:r>
          </a:p>
          <a:p>
            <a:pPr algn="l" rtl="0"/>
            <a:r>
              <a:rPr lang="en-US" dirty="0"/>
              <a:t>The resolution of the images can be changed and is set by the technicians performing the exam.</a:t>
            </a:r>
          </a:p>
          <a:p>
            <a:pPr algn="l" rtl="0"/>
            <a:r>
              <a:rPr lang="en-US" dirty="0"/>
              <a:t>The trainset was scaled to 256x256 pixels, was then transformed into </a:t>
            </a:r>
            <a:r>
              <a:rPr lang="en-US" dirty="0" err="1"/>
              <a:t>png</a:t>
            </a:r>
            <a:r>
              <a:rPr lang="en-US" dirty="0"/>
              <a:t> format using the ‘</a:t>
            </a:r>
            <a:r>
              <a:rPr lang="en-US" dirty="0" err="1"/>
              <a:t>pydicom</a:t>
            </a:r>
            <a:r>
              <a:rPr lang="en-US" dirty="0"/>
              <a:t>’ library.</a:t>
            </a:r>
            <a:endParaRPr lang="he-IL" dirty="0"/>
          </a:p>
        </p:txBody>
      </p:sp>
    </p:spTree>
    <p:extLst>
      <p:ext uri="{BB962C8B-B14F-4D97-AF65-F5344CB8AC3E}">
        <p14:creationId xmlns:p14="http://schemas.microsoft.com/office/powerpoint/2010/main" val="8752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AB269C-E620-4BB6-A545-65EC4DD6735B}"/>
              </a:ext>
            </a:extLst>
          </p:cNvPr>
          <p:cNvSpPr>
            <a:spLocks noGrp="1"/>
          </p:cNvSpPr>
          <p:nvPr>
            <p:ph type="title"/>
          </p:nvPr>
        </p:nvSpPr>
        <p:spPr/>
        <p:txBody>
          <a:bodyPr/>
          <a:lstStyle/>
          <a:p>
            <a:pPr algn="l" rtl="0"/>
            <a:r>
              <a:rPr lang="en-US" dirty="0"/>
              <a:t>Exploratory Data Analysis </a:t>
            </a:r>
            <a:endParaRPr lang="he-IL" dirty="0"/>
          </a:p>
        </p:txBody>
      </p:sp>
      <p:sp>
        <p:nvSpPr>
          <p:cNvPr id="3" name="מציין מיקום תוכן 2">
            <a:extLst>
              <a:ext uri="{FF2B5EF4-FFF2-40B4-BE49-F238E27FC236}">
                <a16:creationId xmlns:a16="http://schemas.microsoft.com/office/drawing/2014/main" id="{6F1EE60C-D301-4DAD-8F66-C0B6866FE091}"/>
              </a:ext>
            </a:extLst>
          </p:cNvPr>
          <p:cNvSpPr>
            <a:spLocks noGrp="1"/>
          </p:cNvSpPr>
          <p:nvPr>
            <p:ph idx="1"/>
          </p:nvPr>
        </p:nvSpPr>
        <p:spPr/>
        <p:txBody>
          <a:bodyPr/>
          <a:lstStyle/>
          <a:p>
            <a:pPr algn="l" rtl="0"/>
            <a:r>
              <a:rPr lang="en-US" dirty="0"/>
              <a:t>MR images tend to have a high variance of pixel intensity. Not only between different machines but also among different studies.  </a:t>
            </a:r>
          </a:p>
          <a:p>
            <a:pPr algn="l" rtl="0"/>
            <a:r>
              <a:rPr lang="en-US" dirty="0"/>
              <a:t>There are several ways to account for pixel intensities. the one picked in the dataset is “histogram-based intensity standardization”.  </a:t>
            </a:r>
            <a:endParaRPr lang="he-IL" dirty="0"/>
          </a:p>
        </p:txBody>
      </p:sp>
      <p:pic>
        <p:nvPicPr>
          <p:cNvPr id="6" name="תמונה 5">
            <a:extLst>
              <a:ext uri="{FF2B5EF4-FFF2-40B4-BE49-F238E27FC236}">
                <a16:creationId xmlns:a16="http://schemas.microsoft.com/office/drawing/2014/main" id="{93DDA20F-1DED-4906-99DB-F5EB80297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381" y="3730490"/>
            <a:ext cx="5879905" cy="1938779"/>
          </a:xfrm>
          <a:prstGeom prst="rect">
            <a:avLst/>
          </a:prstGeom>
        </p:spPr>
      </p:pic>
    </p:spTree>
    <p:extLst>
      <p:ext uri="{BB962C8B-B14F-4D97-AF65-F5344CB8AC3E}">
        <p14:creationId xmlns:p14="http://schemas.microsoft.com/office/powerpoint/2010/main" val="222863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F41C37-20FD-468F-AD33-BA24AA1C4C55}"/>
              </a:ext>
            </a:extLst>
          </p:cNvPr>
          <p:cNvSpPr>
            <a:spLocks noGrp="1"/>
          </p:cNvSpPr>
          <p:nvPr>
            <p:ph type="title"/>
          </p:nvPr>
        </p:nvSpPr>
        <p:spPr/>
        <p:txBody>
          <a:bodyPr/>
          <a:lstStyle/>
          <a:p>
            <a:pPr algn="l" rtl="0"/>
            <a:r>
              <a:rPr lang="en-US" dirty="0"/>
              <a:t>The model</a:t>
            </a:r>
            <a:endParaRPr lang="he-IL" dirty="0"/>
          </a:p>
        </p:txBody>
      </p:sp>
      <p:sp>
        <p:nvSpPr>
          <p:cNvPr id="3" name="מציין מיקום תוכן 2">
            <a:extLst>
              <a:ext uri="{FF2B5EF4-FFF2-40B4-BE49-F238E27FC236}">
                <a16:creationId xmlns:a16="http://schemas.microsoft.com/office/drawing/2014/main" id="{B8822904-B87C-42A3-8F19-5AEB724A3756}"/>
              </a:ext>
            </a:extLst>
          </p:cNvPr>
          <p:cNvSpPr>
            <a:spLocks noGrp="1"/>
          </p:cNvSpPr>
          <p:nvPr>
            <p:ph idx="1"/>
          </p:nvPr>
        </p:nvSpPr>
        <p:spPr/>
        <p:txBody>
          <a:bodyPr>
            <a:normAutofit lnSpcReduction="10000"/>
          </a:bodyPr>
          <a:lstStyle/>
          <a:p>
            <a:pPr algn="l" rtl="0"/>
            <a:r>
              <a:rPr lang="en-US" dirty="0"/>
              <a:t>this knee dataset  includes three series of images.</a:t>
            </a:r>
          </a:p>
          <a:p>
            <a:pPr algn="l" rtl="0"/>
            <a:r>
              <a:rPr lang="en-US" dirty="0"/>
              <a:t>Each image is transformed to RGB in order to align with the model demands and are of </a:t>
            </a:r>
            <a:r>
              <a:rPr lang="en-US" i="1" dirty="0"/>
              <a:t>3xSx256x256 dimensions.  </a:t>
            </a:r>
          </a:p>
          <a:p>
            <a:pPr algn="l" rtl="0"/>
            <a:r>
              <a:rPr lang="en-US" dirty="0"/>
              <a:t>Each slice or image in the series goes through a convnet – </a:t>
            </a:r>
            <a:r>
              <a:rPr lang="en-US" dirty="0" err="1"/>
              <a:t>Alexnet</a:t>
            </a:r>
            <a:r>
              <a:rPr lang="en-US" dirty="0"/>
              <a:t> (2012). </a:t>
            </a:r>
            <a:r>
              <a:rPr lang="en-US" i="1" dirty="0"/>
              <a:t>(Sx256x13x13)</a:t>
            </a:r>
          </a:p>
          <a:p>
            <a:pPr algn="l" rtl="0"/>
            <a:r>
              <a:rPr lang="en-US" dirty="0"/>
              <a:t>An average pooling layer is added to reduce the features</a:t>
            </a:r>
            <a:r>
              <a:rPr lang="en-US" i="1" dirty="0"/>
              <a:t>.(Sx256)</a:t>
            </a:r>
          </a:p>
          <a:p>
            <a:pPr algn="l" rtl="0"/>
            <a:r>
              <a:rPr lang="en-US" dirty="0"/>
              <a:t>Before entering a fully connected layer at the end, a pooling among slices is executed in order to encode the signal from the most important slice. </a:t>
            </a:r>
            <a:r>
              <a:rPr lang="en-US" i="1" dirty="0"/>
              <a:t>(1x256)</a:t>
            </a:r>
          </a:p>
          <a:p>
            <a:pPr algn="l" rtl="0"/>
            <a:r>
              <a:rPr lang="en-US" dirty="0"/>
              <a:t>a fully connected layer.</a:t>
            </a:r>
            <a:endParaRPr lang="he-IL" i="1" dirty="0"/>
          </a:p>
        </p:txBody>
      </p:sp>
    </p:spTree>
    <p:extLst>
      <p:ext uri="{BB962C8B-B14F-4D97-AF65-F5344CB8AC3E}">
        <p14:creationId xmlns:p14="http://schemas.microsoft.com/office/powerpoint/2010/main" val="42596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D49F65-385C-4F76-871C-1356DFDDEDFF}"/>
              </a:ext>
            </a:extLst>
          </p:cNvPr>
          <p:cNvSpPr>
            <a:spLocks noGrp="1"/>
          </p:cNvSpPr>
          <p:nvPr>
            <p:ph type="title"/>
          </p:nvPr>
        </p:nvSpPr>
        <p:spPr/>
        <p:txBody>
          <a:bodyPr/>
          <a:lstStyle/>
          <a:p>
            <a:pPr algn="l" rtl="0"/>
            <a:r>
              <a:rPr lang="en-US" dirty="0"/>
              <a:t>The model</a:t>
            </a:r>
            <a:endParaRPr lang="he-IL" dirty="0"/>
          </a:p>
        </p:txBody>
      </p:sp>
      <p:sp>
        <p:nvSpPr>
          <p:cNvPr id="3" name="מציין מיקום תוכן 2">
            <a:extLst>
              <a:ext uri="{FF2B5EF4-FFF2-40B4-BE49-F238E27FC236}">
                <a16:creationId xmlns:a16="http://schemas.microsoft.com/office/drawing/2014/main" id="{13686574-DF8E-45C4-BCFC-49A5F0A901E2}"/>
              </a:ext>
            </a:extLst>
          </p:cNvPr>
          <p:cNvSpPr>
            <a:spLocks noGrp="1"/>
          </p:cNvSpPr>
          <p:nvPr>
            <p:ph idx="1"/>
          </p:nvPr>
        </p:nvSpPr>
        <p:spPr/>
        <p:txBody>
          <a:bodyPr/>
          <a:lstStyle/>
          <a:p>
            <a:pPr algn="l" rtl="0"/>
            <a:r>
              <a:rPr lang="en-US" dirty="0"/>
              <a:t>The weights of the </a:t>
            </a:r>
            <a:r>
              <a:rPr lang="en-US" dirty="0" err="1"/>
              <a:t>alexnet</a:t>
            </a:r>
            <a:r>
              <a:rPr lang="en-US" dirty="0"/>
              <a:t> architecture were not part of the learning process. Instead, </a:t>
            </a:r>
            <a:r>
              <a:rPr lang="en-US" strike="sngStrike" dirty="0"/>
              <a:t>they were kept pretrained as part of the ‘transfer learning’ approach to ease the learning</a:t>
            </a:r>
            <a:r>
              <a:rPr lang="en-US" dirty="0"/>
              <a:t>. </a:t>
            </a:r>
            <a:br>
              <a:rPr lang="en-US" dirty="0"/>
            </a:br>
            <a:r>
              <a:rPr lang="en-US" dirty="0">
                <a:solidFill>
                  <a:srgbClr val="FF0000"/>
                </a:solidFill>
              </a:rPr>
              <a:t>I trained the whole network because the outputs weren’t great.  </a:t>
            </a:r>
          </a:p>
          <a:p>
            <a:pPr algn="l" rtl="0"/>
            <a:r>
              <a:rPr lang="en-US" dirty="0"/>
              <a:t>After training the </a:t>
            </a:r>
            <a:r>
              <a:rPr lang="en-US" dirty="0" err="1"/>
              <a:t>covnet</a:t>
            </a:r>
            <a:r>
              <a:rPr lang="en-US" dirty="0"/>
              <a:t>, each neural network is then weighted through a training process of a simple logistic regression in order to account for all of the information that is produced from the different planes in the study.</a:t>
            </a:r>
          </a:p>
          <a:p>
            <a:pPr algn="l" rtl="0"/>
            <a:r>
              <a:rPr lang="en-US" dirty="0"/>
              <a:t>The process is repeated for the </a:t>
            </a:r>
            <a:r>
              <a:rPr lang="en-US" strike="sngStrike" dirty="0"/>
              <a:t>three</a:t>
            </a:r>
            <a:r>
              <a:rPr lang="en-US" dirty="0"/>
              <a:t> </a:t>
            </a:r>
            <a:r>
              <a:rPr lang="en-US" dirty="0">
                <a:solidFill>
                  <a:srgbClr val="FF0000"/>
                </a:solidFill>
              </a:rPr>
              <a:t>two</a:t>
            </a:r>
            <a:r>
              <a:rPr lang="en-US" dirty="0"/>
              <a:t> different tasks we are trying to predict</a:t>
            </a:r>
            <a:r>
              <a:rPr lang="en-US" dirty="0">
                <a:solidFill>
                  <a:srgbClr val="FF0000"/>
                </a:solidFill>
              </a:rPr>
              <a:t>. Trained only for two tasks because of runtime limitations</a:t>
            </a:r>
            <a:r>
              <a:rPr lang="en-US" dirty="0"/>
              <a:t>.</a:t>
            </a:r>
            <a:endParaRPr lang="he-IL" dirty="0"/>
          </a:p>
        </p:txBody>
      </p:sp>
    </p:spTree>
    <p:extLst>
      <p:ext uri="{BB962C8B-B14F-4D97-AF65-F5344CB8AC3E}">
        <p14:creationId xmlns:p14="http://schemas.microsoft.com/office/powerpoint/2010/main" val="60780102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2495</TotalTime>
  <Words>1190</Words>
  <Application>Microsoft Office PowerPoint</Application>
  <PresentationFormat>מסך רחב</PresentationFormat>
  <Paragraphs>88</Paragraphs>
  <Slides>16</Slides>
  <Notes>9</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Arial</vt:lpstr>
      <vt:lpstr>Arial</vt:lpstr>
      <vt:lpstr>Calibri</vt:lpstr>
      <vt:lpstr>Calibri Light</vt:lpstr>
      <vt:lpstr>Montserrat</vt:lpstr>
      <vt:lpstr>ערכת נושא Office</vt:lpstr>
      <vt:lpstr>Neural Networks for Knee MRI classification</vt:lpstr>
      <vt:lpstr>Background</vt:lpstr>
      <vt:lpstr>Business problem and solution</vt:lpstr>
      <vt:lpstr>The Data</vt:lpstr>
      <vt:lpstr>Exploratory Data Analysis </vt:lpstr>
      <vt:lpstr>Exploratory Data Analysis </vt:lpstr>
      <vt:lpstr>Exploratory Data Analysis </vt:lpstr>
      <vt:lpstr>The model</vt:lpstr>
      <vt:lpstr>The model</vt:lpstr>
      <vt:lpstr>The model - recap</vt:lpstr>
      <vt:lpstr>Training log  on Tensorboard – ACL tear training loss</vt:lpstr>
      <vt:lpstr>Findings – ACL tear results</vt:lpstr>
      <vt:lpstr>Findings – Meniscal tear results</vt:lpstr>
      <vt:lpstr>Interpretability with GradCAM</vt:lpstr>
      <vt:lpstr>Discussion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Administrator</dc:creator>
  <cp:lastModifiedBy>Administrator</cp:lastModifiedBy>
  <cp:revision>140</cp:revision>
  <dcterms:created xsi:type="dcterms:W3CDTF">2020-07-13T13:44:06Z</dcterms:created>
  <dcterms:modified xsi:type="dcterms:W3CDTF">2020-08-18T12:50:32Z</dcterms:modified>
</cp:coreProperties>
</file>