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1"/>
  </p:notesMasterIdLst>
  <p:sldIdLst>
    <p:sldId id="256" r:id="rId2"/>
    <p:sldId id="257" r:id="rId3"/>
    <p:sldId id="280" r:id="rId4"/>
    <p:sldId id="281" r:id="rId5"/>
    <p:sldId id="278" r:id="rId6"/>
    <p:sldId id="295" r:id="rId7"/>
    <p:sldId id="284" r:id="rId8"/>
    <p:sldId id="283" r:id="rId9"/>
    <p:sldId id="297" r:id="rId10"/>
    <p:sldId id="296" r:id="rId11"/>
    <p:sldId id="285" r:id="rId12"/>
    <p:sldId id="287" r:id="rId13"/>
    <p:sldId id="288" r:id="rId14"/>
    <p:sldId id="289" r:id="rId15"/>
    <p:sldId id="290" r:id="rId16"/>
    <p:sldId id="291" r:id="rId17"/>
    <p:sldId id="293" r:id="rId18"/>
    <p:sldId id="294" r:id="rId19"/>
    <p:sldId id="292" r:id="rId20"/>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FF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82943" autoAdjust="0"/>
  </p:normalViewPr>
  <p:slideViewPr>
    <p:cSldViewPr>
      <p:cViewPr varScale="1">
        <p:scale>
          <a:sx n="95" d="100"/>
          <a:sy n="95" d="100"/>
        </p:scale>
        <p:origin x="16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D9B24-591B-4818-BF80-827E40B26CFB}" type="doc">
      <dgm:prSet loTypeId="urn:microsoft.com/office/officeart/2005/8/layout/list1#1" loCatId="list" qsTypeId="urn:microsoft.com/office/officeart/2005/8/quickstyle/simple1#1" qsCatId="simple" csTypeId="urn:microsoft.com/office/officeart/2005/8/colors/accent0_1" csCatId="mainScheme" phldr="1"/>
      <dgm:spPr/>
      <dgm:t>
        <a:bodyPr/>
        <a:lstStyle/>
        <a:p>
          <a:endParaRPr lang="zh-CN" altLang="en-US"/>
        </a:p>
      </dgm:t>
    </dgm:pt>
    <dgm:pt modelId="{49ECCC78-FF30-4926-8E15-3C2128754930}">
      <dgm:prSet phldrT="[文本]" custT="1"/>
      <dgm:spPr/>
      <dgm:t>
        <a:bodyPr/>
        <a:lstStyle/>
        <a:p>
          <a:r>
            <a:rPr lang="zh-CN" altLang="en-US" sz="2300" kern="1200">
              <a:latin typeface="Arial" panose="020B0604020202020204"/>
              <a:ea typeface="+mn-ea"/>
              <a:cs typeface="Arial" panose="020B0604020202020204"/>
            </a:rPr>
            <a:t>车道线检测场景</a:t>
          </a:r>
          <a:endParaRPr lang="zh-CN" altLang="en-US" sz="2300" kern="1200" dirty="0">
            <a:latin typeface="Arial" panose="020B0604020202020204"/>
            <a:ea typeface="+mn-ea"/>
            <a:cs typeface="Arial" panose="020B0604020202020204"/>
          </a:endParaRPr>
        </a:p>
      </dgm:t>
    </dgm:pt>
    <dgm:pt modelId="{8789F488-A9DD-4654-81C4-26B51FC65391}" type="parTrans" cxnId="{E0CC35B5-0CFA-4621-84FD-637B1C1F81D3}">
      <dgm:prSet/>
      <dgm:spPr/>
      <dgm:t>
        <a:bodyPr/>
        <a:lstStyle/>
        <a:p>
          <a:endParaRPr lang="zh-CN" altLang="en-US"/>
        </a:p>
      </dgm:t>
    </dgm:pt>
    <dgm:pt modelId="{C3626001-050D-4674-8547-78A5139949FA}" type="sibTrans" cxnId="{E0CC35B5-0CFA-4621-84FD-637B1C1F81D3}">
      <dgm:prSet/>
      <dgm:spPr/>
      <dgm:t>
        <a:bodyPr/>
        <a:lstStyle/>
        <a:p>
          <a:endParaRPr lang="zh-CN" altLang="en-US"/>
        </a:p>
      </dgm:t>
    </dgm:pt>
    <dgm:pt modelId="{26EFC1B8-2470-4AFF-91D6-F0FDDF870EE9}">
      <dgm:prSet phldrT="[文本]" custT="1"/>
      <dgm:spPr/>
      <dgm:t>
        <a:bodyPr/>
        <a:lstStyle/>
        <a:p>
          <a:r>
            <a:rPr lang="zh-CN" altLang="en-US" sz="2300" kern="1200">
              <a:latin typeface="Arial" panose="020B0604020202020204"/>
              <a:ea typeface="+mn-ea"/>
              <a:cs typeface="Arial" panose="020B0604020202020204"/>
            </a:rPr>
            <a:t>识别任务</a:t>
          </a:r>
          <a:endParaRPr lang="zh-CN" altLang="en-US" sz="2300" kern="1200" dirty="0">
            <a:latin typeface="Arial" panose="020B0604020202020204"/>
            <a:ea typeface="+mn-ea"/>
            <a:cs typeface="Arial" panose="020B0604020202020204"/>
          </a:endParaRPr>
        </a:p>
      </dgm:t>
    </dgm:pt>
    <dgm:pt modelId="{0883C538-2C44-4A7B-943B-B7DE25399EC4}" type="parTrans" cxnId="{1270A75C-7652-428E-A1DF-EB0FAC600F69}">
      <dgm:prSet/>
      <dgm:spPr/>
      <dgm:t>
        <a:bodyPr/>
        <a:lstStyle/>
        <a:p>
          <a:endParaRPr lang="zh-CN" altLang="en-US"/>
        </a:p>
      </dgm:t>
    </dgm:pt>
    <dgm:pt modelId="{546F2275-CB15-4CFD-81C9-BCCEA214EE54}" type="sibTrans" cxnId="{1270A75C-7652-428E-A1DF-EB0FAC600F69}">
      <dgm:prSet/>
      <dgm:spPr/>
      <dgm:t>
        <a:bodyPr/>
        <a:lstStyle/>
        <a:p>
          <a:endParaRPr lang="zh-CN" altLang="en-US"/>
        </a:p>
      </dgm:t>
    </dgm:pt>
    <dgm:pt modelId="{B1D94A68-8231-4EB7-8FB3-DDCA0DAD4BD7}">
      <dgm:prSet custT="1"/>
      <dgm:spPr/>
      <dgm:t>
        <a:bodyPr/>
        <a:lstStyle/>
        <a:p>
          <a:r>
            <a:rPr lang="en-US" altLang="en-US" sz="2300" kern="1200">
              <a:latin typeface="Arial" panose="020B0604020202020204"/>
              <a:ea typeface="+mn-ea"/>
              <a:cs typeface="Arial" panose="020B0604020202020204"/>
            </a:rPr>
            <a:t>Deep multi-sensor lane detection</a:t>
          </a:r>
          <a:endParaRPr lang="zh-CN" altLang="en-US" sz="2300" kern="1200" dirty="0">
            <a:latin typeface="Arial" panose="020B0604020202020204"/>
            <a:ea typeface="+mn-ea"/>
            <a:cs typeface="Arial" panose="020B0604020202020204"/>
          </a:endParaRPr>
        </a:p>
      </dgm:t>
    </dgm:pt>
    <dgm:pt modelId="{73C7233D-DBDE-428B-A6EB-22B7E8667A1A}" type="parTrans" cxnId="{8DB9C122-8F9C-4DD6-BB9D-843D6A0E3DEF}">
      <dgm:prSet/>
      <dgm:spPr/>
      <dgm:t>
        <a:bodyPr/>
        <a:lstStyle/>
        <a:p>
          <a:endParaRPr lang="zh-CN" altLang="en-US"/>
        </a:p>
      </dgm:t>
    </dgm:pt>
    <dgm:pt modelId="{0E7C5A6C-12E2-4230-BA75-78A2E5B8BD9A}" type="sibTrans" cxnId="{8DB9C122-8F9C-4DD6-BB9D-843D6A0E3DEF}">
      <dgm:prSet/>
      <dgm:spPr/>
      <dgm:t>
        <a:bodyPr/>
        <a:lstStyle/>
        <a:p>
          <a:endParaRPr lang="zh-CN" altLang="en-US"/>
        </a:p>
      </dgm:t>
    </dgm:pt>
    <dgm:pt modelId="{225FE19F-5926-4B85-B3E6-9C0961AB273C}">
      <dgm:prSet custT="1"/>
      <dgm:spPr/>
      <dgm:t>
        <a:bodyPr/>
        <a:lstStyle/>
        <a:p>
          <a:r>
            <a:rPr lang="en-US" altLang="zh-CN" sz="2300" kern="1200">
              <a:latin typeface="Arial" panose="020B0604020202020204"/>
              <a:ea typeface="+mn-ea"/>
              <a:cs typeface="Arial" panose="020B0604020202020204"/>
            </a:rPr>
            <a:t>3D-LaneNet</a:t>
          </a:r>
          <a:endParaRPr lang="zh-CN" altLang="en-US" sz="2300" kern="1200" dirty="0">
            <a:latin typeface="Arial" panose="020B0604020202020204"/>
            <a:ea typeface="+mn-ea"/>
            <a:cs typeface="Arial" panose="020B0604020202020204"/>
          </a:endParaRPr>
        </a:p>
      </dgm:t>
    </dgm:pt>
    <dgm:pt modelId="{28111C61-050F-4A0B-9D0A-0A8CB35B15B2}" type="parTrans" cxnId="{D5D261A8-C7EC-4460-81D8-F8180D428B95}">
      <dgm:prSet/>
      <dgm:spPr/>
      <dgm:t>
        <a:bodyPr/>
        <a:lstStyle/>
        <a:p>
          <a:endParaRPr lang="zh-CN" altLang="en-US"/>
        </a:p>
      </dgm:t>
    </dgm:pt>
    <dgm:pt modelId="{E82C9874-9EDD-4DBC-923C-9FE15FC5015D}" type="sibTrans" cxnId="{D5D261A8-C7EC-4460-81D8-F8180D428B95}">
      <dgm:prSet/>
      <dgm:spPr/>
      <dgm:t>
        <a:bodyPr/>
        <a:lstStyle/>
        <a:p>
          <a:endParaRPr lang="zh-CN" altLang="en-US"/>
        </a:p>
      </dgm:t>
    </dgm:pt>
    <dgm:pt modelId="{78918574-81A0-4708-8086-2287E89A3478}" type="pres">
      <dgm:prSet presAssocID="{4F0D9B24-591B-4818-BF80-827E40B26CFB}" presName="linear" presStyleCnt="0">
        <dgm:presLayoutVars>
          <dgm:dir/>
          <dgm:animLvl val="lvl"/>
          <dgm:resizeHandles val="exact"/>
        </dgm:presLayoutVars>
      </dgm:prSet>
      <dgm:spPr/>
    </dgm:pt>
    <dgm:pt modelId="{7C4B4D25-2B7C-4886-BE2E-59EF45753E26}" type="pres">
      <dgm:prSet presAssocID="{26EFC1B8-2470-4AFF-91D6-F0FDDF870EE9}" presName="parentLin" presStyleCnt="0"/>
      <dgm:spPr/>
    </dgm:pt>
    <dgm:pt modelId="{9BAFC7AB-D883-4A27-A005-F70718DA0B86}" type="pres">
      <dgm:prSet presAssocID="{26EFC1B8-2470-4AFF-91D6-F0FDDF870EE9}" presName="parentLeftMargin" presStyleLbl="node1" presStyleIdx="0" presStyleCnt="4"/>
      <dgm:spPr/>
    </dgm:pt>
    <dgm:pt modelId="{87079317-7DA4-4CC1-A5A2-B8473BC02BCA}" type="pres">
      <dgm:prSet presAssocID="{26EFC1B8-2470-4AFF-91D6-F0FDDF870EE9}" presName="parentText" presStyleLbl="node1" presStyleIdx="0" presStyleCnt="4" custScaleX="142857">
        <dgm:presLayoutVars>
          <dgm:chMax val="0"/>
          <dgm:bulletEnabled val="1"/>
        </dgm:presLayoutVars>
      </dgm:prSet>
      <dgm:spPr/>
    </dgm:pt>
    <dgm:pt modelId="{DC747E3A-2567-4E27-9C8C-FF0ADFB32DAD}" type="pres">
      <dgm:prSet presAssocID="{26EFC1B8-2470-4AFF-91D6-F0FDDF870EE9}" presName="negativeSpace" presStyleCnt="0"/>
      <dgm:spPr/>
    </dgm:pt>
    <dgm:pt modelId="{7F02186A-4E2D-4043-8E92-1BCB7E533DC5}" type="pres">
      <dgm:prSet presAssocID="{26EFC1B8-2470-4AFF-91D6-F0FDDF870EE9}" presName="childText" presStyleLbl="conFgAcc1" presStyleIdx="0" presStyleCnt="4">
        <dgm:presLayoutVars>
          <dgm:bulletEnabled val="1"/>
        </dgm:presLayoutVars>
      </dgm:prSet>
      <dgm:spPr/>
    </dgm:pt>
    <dgm:pt modelId="{9F640180-975F-4E89-B056-4F8984E795BE}" type="pres">
      <dgm:prSet presAssocID="{546F2275-CB15-4CFD-81C9-BCCEA214EE54}" presName="spaceBetweenRectangles" presStyleCnt="0"/>
      <dgm:spPr/>
    </dgm:pt>
    <dgm:pt modelId="{ADCFD5EE-17A4-49D6-88CF-B2FB1EC66D65}" type="pres">
      <dgm:prSet presAssocID="{49ECCC78-FF30-4926-8E15-3C2128754930}" presName="parentLin" presStyleCnt="0"/>
      <dgm:spPr/>
    </dgm:pt>
    <dgm:pt modelId="{474D6756-15B0-41C3-BD34-77657A5F634B}" type="pres">
      <dgm:prSet presAssocID="{49ECCC78-FF30-4926-8E15-3C2128754930}" presName="parentLeftMargin" presStyleLbl="node1" presStyleIdx="0" presStyleCnt="4"/>
      <dgm:spPr/>
    </dgm:pt>
    <dgm:pt modelId="{D6ADFF57-AAB1-469A-A26D-C303EEA4650B}" type="pres">
      <dgm:prSet presAssocID="{49ECCC78-FF30-4926-8E15-3C2128754930}" presName="parentText" presStyleLbl="node1" presStyleIdx="1" presStyleCnt="4" custScaleX="142857">
        <dgm:presLayoutVars>
          <dgm:chMax val="0"/>
          <dgm:bulletEnabled val="1"/>
        </dgm:presLayoutVars>
      </dgm:prSet>
      <dgm:spPr/>
    </dgm:pt>
    <dgm:pt modelId="{3A4DA3F1-5959-41EA-A1CE-409CD3334B9A}" type="pres">
      <dgm:prSet presAssocID="{49ECCC78-FF30-4926-8E15-3C2128754930}" presName="negativeSpace" presStyleCnt="0"/>
      <dgm:spPr/>
    </dgm:pt>
    <dgm:pt modelId="{37CEECF9-5A55-4C9D-8C47-E1CCE60C6E0A}" type="pres">
      <dgm:prSet presAssocID="{49ECCC78-FF30-4926-8E15-3C2128754930}" presName="childText" presStyleLbl="conFgAcc1" presStyleIdx="1" presStyleCnt="4">
        <dgm:presLayoutVars>
          <dgm:bulletEnabled val="1"/>
        </dgm:presLayoutVars>
      </dgm:prSet>
      <dgm:spPr/>
    </dgm:pt>
    <dgm:pt modelId="{C302F702-E467-4480-BCBD-D32BB55282E0}" type="pres">
      <dgm:prSet presAssocID="{C3626001-050D-4674-8547-78A5139949FA}" presName="spaceBetweenRectangles" presStyleCnt="0"/>
      <dgm:spPr/>
    </dgm:pt>
    <dgm:pt modelId="{4C14D78E-EC96-44F1-BDA1-2133721F7D1F}" type="pres">
      <dgm:prSet presAssocID="{B1D94A68-8231-4EB7-8FB3-DDCA0DAD4BD7}" presName="parentLin" presStyleCnt="0"/>
      <dgm:spPr/>
    </dgm:pt>
    <dgm:pt modelId="{E0C68838-8003-40B2-B49E-1401E608DC80}" type="pres">
      <dgm:prSet presAssocID="{B1D94A68-8231-4EB7-8FB3-DDCA0DAD4BD7}" presName="parentLeftMargin" presStyleLbl="node1" presStyleIdx="1" presStyleCnt="4"/>
      <dgm:spPr/>
    </dgm:pt>
    <dgm:pt modelId="{28DD5C45-1A15-4BB8-A2C1-29EEBF6AFF59}" type="pres">
      <dgm:prSet presAssocID="{B1D94A68-8231-4EB7-8FB3-DDCA0DAD4BD7}" presName="parentText" presStyleLbl="node1" presStyleIdx="2" presStyleCnt="4" custScaleX="142857">
        <dgm:presLayoutVars>
          <dgm:chMax val="0"/>
          <dgm:bulletEnabled val="1"/>
        </dgm:presLayoutVars>
      </dgm:prSet>
      <dgm:spPr/>
    </dgm:pt>
    <dgm:pt modelId="{C4D09530-7602-4952-875A-98F2170DB7A0}" type="pres">
      <dgm:prSet presAssocID="{B1D94A68-8231-4EB7-8FB3-DDCA0DAD4BD7}" presName="negativeSpace" presStyleCnt="0"/>
      <dgm:spPr/>
    </dgm:pt>
    <dgm:pt modelId="{C1E934D0-8545-4B92-9284-B444DF4CFF42}" type="pres">
      <dgm:prSet presAssocID="{B1D94A68-8231-4EB7-8FB3-DDCA0DAD4BD7}" presName="childText" presStyleLbl="conFgAcc1" presStyleIdx="2" presStyleCnt="4">
        <dgm:presLayoutVars>
          <dgm:bulletEnabled val="1"/>
        </dgm:presLayoutVars>
      </dgm:prSet>
      <dgm:spPr/>
    </dgm:pt>
    <dgm:pt modelId="{AA05E8F5-73C5-4EB8-9253-01C88429CDD6}" type="pres">
      <dgm:prSet presAssocID="{0E7C5A6C-12E2-4230-BA75-78A2E5B8BD9A}" presName="spaceBetweenRectangles" presStyleCnt="0"/>
      <dgm:spPr/>
    </dgm:pt>
    <dgm:pt modelId="{3BF48ED2-A009-47F1-B151-F8907C4ACABE}" type="pres">
      <dgm:prSet presAssocID="{225FE19F-5926-4B85-B3E6-9C0961AB273C}" presName="parentLin" presStyleCnt="0"/>
      <dgm:spPr/>
    </dgm:pt>
    <dgm:pt modelId="{EAE53974-9464-4A2C-BD3B-5183F8D83205}" type="pres">
      <dgm:prSet presAssocID="{225FE19F-5926-4B85-B3E6-9C0961AB273C}" presName="parentLeftMargin" presStyleLbl="node1" presStyleIdx="2" presStyleCnt="4"/>
      <dgm:spPr/>
    </dgm:pt>
    <dgm:pt modelId="{7850B26F-60DD-4AD1-9C72-E30E02B531FB}" type="pres">
      <dgm:prSet presAssocID="{225FE19F-5926-4B85-B3E6-9C0961AB273C}" presName="parentText" presStyleLbl="node1" presStyleIdx="3" presStyleCnt="4" custScaleX="142857">
        <dgm:presLayoutVars>
          <dgm:chMax val="0"/>
          <dgm:bulletEnabled val="1"/>
        </dgm:presLayoutVars>
      </dgm:prSet>
      <dgm:spPr/>
    </dgm:pt>
    <dgm:pt modelId="{7EA4A5FC-6F5E-41AF-9A1D-5BEEA3116797}" type="pres">
      <dgm:prSet presAssocID="{225FE19F-5926-4B85-B3E6-9C0961AB273C}" presName="negativeSpace" presStyleCnt="0"/>
      <dgm:spPr/>
    </dgm:pt>
    <dgm:pt modelId="{DF65042E-BE25-4954-8A42-1FE9B4E8D942}" type="pres">
      <dgm:prSet presAssocID="{225FE19F-5926-4B85-B3E6-9C0961AB273C}" presName="childText" presStyleLbl="conFgAcc1" presStyleIdx="3" presStyleCnt="4">
        <dgm:presLayoutVars>
          <dgm:bulletEnabled val="1"/>
        </dgm:presLayoutVars>
      </dgm:prSet>
      <dgm:spPr/>
    </dgm:pt>
  </dgm:ptLst>
  <dgm:cxnLst>
    <dgm:cxn modelId="{8DB9C122-8F9C-4DD6-BB9D-843D6A0E3DEF}" srcId="{4F0D9B24-591B-4818-BF80-827E40B26CFB}" destId="{B1D94A68-8231-4EB7-8FB3-DDCA0DAD4BD7}" srcOrd="2" destOrd="0" parTransId="{73C7233D-DBDE-428B-A6EB-22B7E8667A1A}" sibTransId="{0E7C5A6C-12E2-4230-BA75-78A2E5B8BD9A}"/>
    <dgm:cxn modelId="{3D111E28-7B2B-47CC-9475-4566B0E916BE}" type="presOf" srcId="{49ECCC78-FF30-4926-8E15-3C2128754930}" destId="{474D6756-15B0-41C3-BD34-77657A5F634B}" srcOrd="0" destOrd="0" presId="urn:microsoft.com/office/officeart/2005/8/layout/list1#1"/>
    <dgm:cxn modelId="{28AF0B3E-51C4-4873-9F47-B15F9838D8FF}" type="presOf" srcId="{26EFC1B8-2470-4AFF-91D6-F0FDDF870EE9}" destId="{9BAFC7AB-D883-4A27-A005-F70718DA0B86}" srcOrd="0" destOrd="0" presId="urn:microsoft.com/office/officeart/2005/8/layout/list1#1"/>
    <dgm:cxn modelId="{1270A75C-7652-428E-A1DF-EB0FAC600F69}" srcId="{4F0D9B24-591B-4818-BF80-827E40B26CFB}" destId="{26EFC1B8-2470-4AFF-91D6-F0FDDF870EE9}" srcOrd="0" destOrd="0" parTransId="{0883C538-2C44-4A7B-943B-B7DE25399EC4}" sibTransId="{546F2275-CB15-4CFD-81C9-BCCEA214EE54}"/>
    <dgm:cxn modelId="{C2C6BB5D-B7EE-40E7-9E87-280429FCE063}" type="presOf" srcId="{49ECCC78-FF30-4926-8E15-3C2128754930}" destId="{D6ADFF57-AAB1-469A-A26D-C303EEA4650B}" srcOrd="1" destOrd="0" presId="urn:microsoft.com/office/officeart/2005/8/layout/list1#1"/>
    <dgm:cxn modelId="{843D3451-0F12-48F3-A27B-5C3A10DCB832}" type="presOf" srcId="{B1D94A68-8231-4EB7-8FB3-DDCA0DAD4BD7}" destId="{28DD5C45-1A15-4BB8-A2C1-29EEBF6AFF59}" srcOrd="1" destOrd="0" presId="urn:microsoft.com/office/officeart/2005/8/layout/list1#1"/>
    <dgm:cxn modelId="{1AEA7180-B1CC-4C14-800A-378183422497}" type="presOf" srcId="{4F0D9B24-591B-4818-BF80-827E40B26CFB}" destId="{78918574-81A0-4708-8086-2287E89A3478}" srcOrd="0" destOrd="0" presId="urn:microsoft.com/office/officeart/2005/8/layout/list1#1"/>
    <dgm:cxn modelId="{4307EA8E-D8C0-41F2-8C2D-5B30623B2938}" type="presOf" srcId="{225FE19F-5926-4B85-B3E6-9C0961AB273C}" destId="{7850B26F-60DD-4AD1-9C72-E30E02B531FB}" srcOrd="1" destOrd="0" presId="urn:microsoft.com/office/officeart/2005/8/layout/list1#1"/>
    <dgm:cxn modelId="{DD53EA91-D898-4930-AC42-B2B759DC1E99}" type="presOf" srcId="{B1D94A68-8231-4EB7-8FB3-DDCA0DAD4BD7}" destId="{E0C68838-8003-40B2-B49E-1401E608DC80}" srcOrd="0" destOrd="0" presId="urn:microsoft.com/office/officeart/2005/8/layout/list1#1"/>
    <dgm:cxn modelId="{D5D261A8-C7EC-4460-81D8-F8180D428B95}" srcId="{4F0D9B24-591B-4818-BF80-827E40B26CFB}" destId="{225FE19F-5926-4B85-B3E6-9C0961AB273C}" srcOrd="3" destOrd="0" parTransId="{28111C61-050F-4A0B-9D0A-0A8CB35B15B2}" sibTransId="{E82C9874-9EDD-4DBC-923C-9FE15FC5015D}"/>
    <dgm:cxn modelId="{442856AF-D491-42BD-9E88-0487DCA12D3C}" type="presOf" srcId="{26EFC1B8-2470-4AFF-91D6-F0FDDF870EE9}" destId="{87079317-7DA4-4CC1-A5A2-B8473BC02BCA}" srcOrd="1" destOrd="0" presId="urn:microsoft.com/office/officeart/2005/8/layout/list1#1"/>
    <dgm:cxn modelId="{E0CC35B5-0CFA-4621-84FD-637B1C1F81D3}" srcId="{4F0D9B24-591B-4818-BF80-827E40B26CFB}" destId="{49ECCC78-FF30-4926-8E15-3C2128754930}" srcOrd="1" destOrd="0" parTransId="{8789F488-A9DD-4654-81C4-26B51FC65391}" sibTransId="{C3626001-050D-4674-8547-78A5139949FA}"/>
    <dgm:cxn modelId="{9C2452DB-5104-4427-A074-557E3A79D663}" type="presOf" srcId="{225FE19F-5926-4B85-B3E6-9C0961AB273C}" destId="{EAE53974-9464-4A2C-BD3B-5183F8D83205}" srcOrd="0" destOrd="0" presId="urn:microsoft.com/office/officeart/2005/8/layout/list1#1"/>
    <dgm:cxn modelId="{986E929C-8A95-4AA2-A889-06A75335E225}" type="presParOf" srcId="{78918574-81A0-4708-8086-2287E89A3478}" destId="{7C4B4D25-2B7C-4886-BE2E-59EF45753E26}" srcOrd="0" destOrd="0" presId="urn:microsoft.com/office/officeart/2005/8/layout/list1#1"/>
    <dgm:cxn modelId="{ABC9A7F5-3FC1-4688-B61A-E31EF4DC7FB9}" type="presParOf" srcId="{7C4B4D25-2B7C-4886-BE2E-59EF45753E26}" destId="{9BAFC7AB-D883-4A27-A005-F70718DA0B86}" srcOrd="0" destOrd="0" presId="urn:microsoft.com/office/officeart/2005/8/layout/list1#1"/>
    <dgm:cxn modelId="{25749B74-4ABC-4CF4-A1F7-2769BAFF98A5}" type="presParOf" srcId="{7C4B4D25-2B7C-4886-BE2E-59EF45753E26}" destId="{87079317-7DA4-4CC1-A5A2-B8473BC02BCA}" srcOrd="1" destOrd="0" presId="urn:microsoft.com/office/officeart/2005/8/layout/list1#1"/>
    <dgm:cxn modelId="{20F46E5F-F70A-428A-A80F-3BA4B16F82EA}" type="presParOf" srcId="{78918574-81A0-4708-8086-2287E89A3478}" destId="{DC747E3A-2567-4E27-9C8C-FF0ADFB32DAD}" srcOrd="1" destOrd="0" presId="urn:microsoft.com/office/officeart/2005/8/layout/list1#1"/>
    <dgm:cxn modelId="{C77B5D34-A3BD-4B5D-8DCF-CBFE182DE11F}" type="presParOf" srcId="{78918574-81A0-4708-8086-2287E89A3478}" destId="{7F02186A-4E2D-4043-8E92-1BCB7E533DC5}" srcOrd="2" destOrd="0" presId="urn:microsoft.com/office/officeart/2005/8/layout/list1#1"/>
    <dgm:cxn modelId="{977468AA-6D23-4823-8835-4B6904290694}" type="presParOf" srcId="{78918574-81A0-4708-8086-2287E89A3478}" destId="{9F640180-975F-4E89-B056-4F8984E795BE}" srcOrd="3" destOrd="0" presId="urn:microsoft.com/office/officeart/2005/8/layout/list1#1"/>
    <dgm:cxn modelId="{C21B5DA6-39F8-4934-8465-B8CAA8CE5354}" type="presParOf" srcId="{78918574-81A0-4708-8086-2287E89A3478}" destId="{ADCFD5EE-17A4-49D6-88CF-B2FB1EC66D65}" srcOrd="4" destOrd="0" presId="urn:microsoft.com/office/officeart/2005/8/layout/list1#1"/>
    <dgm:cxn modelId="{1CC1A4AB-E1A6-470C-ACBB-46800F58F28E}" type="presParOf" srcId="{ADCFD5EE-17A4-49D6-88CF-B2FB1EC66D65}" destId="{474D6756-15B0-41C3-BD34-77657A5F634B}" srcOrd="0" destOrd="0" presId="urn:microsoft.com/office/officeart/2005/8/layout/list1#1"/>
    <dgm:cxn modelId="{9B93692B-61A8-47FB-8689-F3F1E519A8E0}" type="presParOf" srcId="{ADCFD5EE-17A4-49D6-88CF-B2FB1EC66D65}" destId="{D6ADFF57-AAB1-469A-A26D-C303EEA4650B}" srcOrd="1" destOrd="0" presId="urn:microsoft.com/office/officeart/2005/8/layout/list1#1"/>
    <dgm:cxn modelId="{7EC96A8A-2841-4996-9D53-D9A691D06951}" type="presParOf" srcId="{78918574-81A0-4708-8086-2287E89A3478}" destId="{3A4DA3F1-5959-41EA-A1CE-409CD3334B9A}" srcOrd="5" destOrd="0" presId="urn:microsoft.com/office/officeart/2005/8/layout/list1#1"/>
    <dgm:cxn modelId="{05359E14-B11D-4BB6-9EC6-E6BC7304F666}" type="presParOf" srcId="{78918574-81A0-4708-8086-2287E89A3478}" destId="{37CEECF9-5A55-4C9D-8C47-E1CCE60C6E0A}" srcOrd="6" destOrd="0" presId="urn:microsoft.com/office/officeart/2005/8/layout/list1#1"/>
    <dgm:cxn modelId="{198A301C-41C7-4A8E-BD63-9EF8B7FC5DC7}" type="presParOf" srcId="{78918574-81A0-4708-8086-2287E89A3478}" destId="{C302F702-E467-4480-BCBD-D32BB55282E0}" srcOrd="7" destOrd="0" presId="urn:microsoft.com/office/officeart/2005/8/layout/list1#1"/>
    <dgm:cxn modelId="{860B89D1-6A22-452F-BF53-DD9F84A00FEA}" type="presParOf" srcId="{78918574-81A0-4708-8086-2287E89A3478}" destId="{4C14D78E-EC96-44F1-BDA1-2133721F7D1F}" srcOrd="8" destOrd="0" presId="urn:microsoft.com/office/officeart/2005/8/layout/list1#1"/>
    <dgm:cxn modelId="{AF2440E0-AA3A-4546-8C04-6247EB779A6C}" type="presParOf" srcId="{4C14D78E-EC96-44F1-BDA1-2133721F7D1F}" destId="{E0C68838-8003-40B2-B49E-1401E608DC80}" srcOrd="0" destOrd="0" presId="urn:microsoft.com/office/officeart/2005/8/layout/list1#1"/>
    <dgm:cxn modelId="{25FB3EAF-2F8D-43C6-812E-8F181A8F2265}" type="presParOf" srcId="{4C14D78E-EC96-44F1-BDA1-2133721F7D1F}" destId="{28DD5C45-1A15-4BB8-A2C1-29EEBF6AFF59}" srcOrd="1" destOrd="0" presId="urn:microsoft.com/office/officeart/2005/8/layout/list1#1"/>
    <dgm:cxn modelId="{346C4967-E997-4F32-8C84-6D4C36449AEE}" type="presParOf" srcId="{78918574-81A0-4708-8086-2287E89A3478}" destId="{C4D09530-7602-4952-875A-98F2170DB7A0}" srcOrd="9" destOrd="0" presId="urn:microsoft.com/office/officeart/2005/8/layout/list1#1"/>
    <dgm:cxn modelId="{D72E76F5-269F-441A-918B-50E1EF5A8668}" type="presParOf" srcId="{78918574-81A0-4708-8086-2287E89A3478}" destId="{C1E934D0-8545-4B92-9284-B444DF4CFF42}" srcOrd="10" destOrd="0" presId="urn:microsoft.com/office/officeart/2005/8/layout/list1#1"/>
    <dgm:cxn modelId="{FF205E36-4E8A-4306-8CEE-16B0094F9129}" type="presParOf" srcId="{78918574-81A0-4708-8086-2287E89A3478}" destId="{AA05E8F5-73C5-4EB8-9253-01C88429CDD6}" srcOrd="11" destOrd="0" presId="urn:microsoft.com/office/officeart/2005/8/layout/list1#1"/>
    <dgm:cxn modelId="{BEEBDA4A-F707-40D3-AF13-8EC64815FF4B}" type="presParOf" srcId="{78918574-81A0-4708-8086-2287E89A3478}" destId="{3BF48ED2-A009-47F1-B151-F8907C4ACABE}" srcOrd="12" destOrd="0" presId="urn:microsoft.com/office/officeart/2005/8/layout/list1#1"/>
    <dgm:cxn modelId="{02286613-5060-4C93-B174-CCF20CA8B29F}" type="presParOf" srcId="{3BF48ED2-A009-47F1-B151-F8907C4ACABE}" destId="{EAE53974-9464-4A2C-BD3B-5183F8D83205}" srcOrd="0" destOrd="0" presId="urn:microsoft.com/office/officeart/2005/8/layout/list1#1"/>
    <dgm:cxn modelId="{6DA04FA5-EE21-4D98-927C-1A1881367004}" type="presParOf" srcId="{3BF48ED2-A009-47F1-B151-F8907C4ACABE}" destId="{7850B26F-60DD-4AD1-9C72-E30E02B531FB}" srcOrd="1" destOrd="0" presId="urn:microsoft.com/office/officeart/2005/8/layout/list1#1"/>
    <dgm:cxn modelId="{62F14C7B-19B6-41E6-A5E0-A9E88638C1AD}" type="presParOf" srcId="{78918574-81A0-4708-8086-2287E89A3478}" destId="{7EA4A5FC-6F5E-41AF-9A1D-5BEEA3116797}" srcOrd="13" destOrd="0" presId="urn:microsoft.com/office/officeart/2005/8/layout/list1#1"/>
    <dgm:cxn modelId="{F401F07A-300F-454D-81D0-972154189F3F}" type="presParOf" srcId="{78918574-81A0-4708-8086-2287E89A3478}" destId="{DF65042E-BE25-4954-8A42-1FE9B4E8D942}" srcOrd="14"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2186A-4E2D-4043-8E92-1BCB7E533DC5}">
      <dsp:nvSpPr>
        <dsp:cNvPr id="0" name=""/>
        <dsp:cNvSpPr/>
      </dsp:nvSpPr>
      <dsp:spPr>
        <a:xfrm>
          <a:off x="0" y="347020"/>
          <a:ext cx="6096000" cy="579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079317-7DA4-4CC1-A5A2-B8473BC02BCA}">
      <dsp:nvSpPr>
        <dsp:cNvPr id="0" name=""/>
        <dsp:cNvSpPr/>
      </dsp:nvSpPr>
      <dsp:spPr>
        <a:xfrm>
          <a:off x="290214" y="7539"/>
          <a:ext cx="5804291" cy="6789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zh-CN" altLang="en-US" sz="2300" kern="1200">
              <a:latin typeface="Arial" panose="020B0604020202020204"/>
              <a:ea typeface="+mn-ea"/>
              <a:cs typeface="Arial" panose="020B0604020202020204"/>
            </a:rPr>
            <a:t>识别任务</a:t>
          </a:r>
          <a:endParaRPr lang="zh-CN" altLang="en-US" sz="2300" kern="1200" dirty="0">
            <a:latin typeface="Arial" panose="020B0604020202020204"/>
            <a:ea typeface="+mn-ea"/>
            <a:cs typeface="Arial" panose="020B0604020202020204"/>
          </a:endParaRPr>
        </a:p>
      </dsp:txBody>
      <dsp:txXfrm>
        <a:off x="323358" y="40683"/>
        <a:ext cx="5738003" cy="612672"/>
      </dsp:txXfrm>
    </dsp:sp>
    <dsp:sp modelId="{37CEECF9-5A55-4C9D-8C47-E1CCE60C6E0A}">
      <dsp:nvSpPr>
        <dsp:cNvPr id="0" name=""/>
        <dsp:cNvSpPr/>
      </dsp:nvSpPr>
      <dsp:spPr>
        <a:xfrm>
          <a:off x="0" y="1390300"/>
          <a:ext cx="6096000" cy="579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DFF57-AAB1-469A-A26D-C303EEA4650B}">
      <dsp:nvSpPr>
        <dsp:cNvPr id="0" name=""/>
        <dsp:cNvSpPr/>
      </dsp:nvSpPr>
      <dsp:spPr>
        <a:xfrm>
          <a:off x="290214" y="1050819"/>
          <a:ext cx="5804291" cy="6789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zh-CN" altLang="en-US" sz="2300" kern="1200">
              <a:latin typeface="Arial" panose="020B0604020202020204"/>
              <a:ea typeface="+mn-ea"/>
              <a:cs typeface="Arial" panose="020B0604020202020204"/>
            </a:rPr>
            <a:t>车道线检测场景</a:t>
          </a:r>
          <a:endParaRPr lang="zh-CN" altLang="en-US" sz="2300" kern="1200" dirty="0">
            <a:latin typeface="Arial" panose="020B0604020202020204"/>
            <a:ea typeface="+mn-ea"/>
            <a:cs typeface="Arial" panose="020B0604020202020204"/>
          </a:endParaRPr>
        </a:p>
      </dsp:txBody>
      <dsp:txXfrm>
        <a:off x="323358" y="1083963"/>
        <a:ext cx="5738003" cy="612672"/>
      </dsp:txXfrm>
    </dsp:sp>
    <dsp:sp modelId="{C1E934D0-8545-4B92-9284-B444DF4CFF42}">
      <dsp:nvSpPr>
        <dsp:cNvPr id="0" name=""/>
        <dsp:cNvSpPr/>
      </dsp:nvSpPr>
      <dsp:spPr>
        <a:xfrm>
          <a:off x="0" y="2433580"/>
          <a:ext cx="6096000" cy="579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DD5C45-1A15-4BB8-A2C1-29EEBF6AFF59}">
      <dsp:nvSpPr>
        <dsp:cNvPr id="0" name=""/>
        <dsp:cNvSpPr/>
      </dsp:nvSpPr>
      <dsp:spPr>
        <a:xfrm>
          <a:off x="290214" y="2094100"/>
          <a:ext cx="5804291" cy="6789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altLang="en-US" sz="2300" kern="1200">
              <a:latin typeface="Arial" panose="020B0604020202020204"/>
              <a:ea typeface="+mn-ea"/>
              <a:cs typeface="Arial" panose="020B0604020202020204"/>
            </a:rPr>
            <a:t>Deep multi-sensor lane detection</a:t>
          </a:r>
          <a:endParaRPr lang="zh-CN" altLang="en-US" sz="2300" kern="1200" dirty="0">
            <a:latin typeface="Arial" panose="020B0604020202020204"/>
            <a:ea typeface="+mn-ea"/>
            <a:cs typeface="Arial" panose="020B0604020202020204"/>
          </a:endParaRPr>
        </a:p>
      </dsp:txBody>
      <dsp:txXfrm>
        <a:off x="323358" y="2127244"/>
        <a:ext cx="5738003" cy="612672"/>
      </dsp:txXfrm>
    </dsp:sp>
    <dsp:sp modelId="{DF65042E-BE25-4954-8A42-1FE9B4E8D942}">
      <dsp:nvSpPr>
        <dsp:cNvPr id="0" name=""/>
        <dsp:cNvSpPr/>
      </dsp:nvSpPr>
      <dsp:spPr>
        <a:xfrm>
          <a:off x="0" y="3476860"/>
          <a:ext cx="6096000" cy="579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50B26F-60DD-4AD1-9C72-E30E02B531FB}">
      <dsp:nvSpPr>
        <dsp:cNvPr id="0" name=""/>
        <dsp:cNvSpPr/>
      </dsp:nvSpPr>
      <dsp:spPr>
        <a:xfrm>
          <a:off x="290214" y="3137380"/>
          <a:ext cx="5804291" cy="6789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altLang="zh-CN" sz="2300" kern="1200">
              <a:latin typeface="Arial" panose="020B0604020202020204"/>
              <a:ea typeface="+mn-ea"/>
              <a:cs typeface="Arial" panose="020B0604020202020204"/>
            </a:rPr>
            <a:t>3D-LaneNet</a:t>
          </a:r>
          <a:endParaRPr lang="zh-CN" altLang="en-US" sz="2300" kern="1200" dirty="0">
            <a:latin typeface="Arial" panose="020B0604020202020204"/>
            <a:ea typeface="+mn-ea"/>
            <a:cs typeface="Arial" panose="020B0604020202020204"/>
          </a:endParaRPr>
        </a:p>
      </dsp:txBody>
      <dsp:txXfrm>
        <a:off x="323358" y="3170524"/>
        <a:ext cx="5738003"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cs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cs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cs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ea typeface="宋体" panose="02010600030101010101" pitchFamily="2" charset="-122"/>
              </a:defRPr>
            </a:lvl1pPr>
          </a:lstStyle>
          <a:p>
            <a:fld id="{497FB1A7-7950-448A-BF92-0A8B403F84C1}"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DEA4E5-B934-4D4C-BFDA-776D003B0ABC}" type="slidenum">
              <a:rPr lang="en-US" altLang="zh-CN"/>
              <a:t>1</a:t>
            </a:fld>
            <a:endParaRPr lang="en-US" altLang="zh-CN"/>
          </a:p>
        </p:txBody>
      </p:sp>
      <p:sp>
        <p:nvSpPr>
          <p:cNvPr id="5122" name="Rectangle 2"/>
          <p:cNvSpPr>
            <a:spLocks noGrp="1" noRot="1" noChangeAspect="1" noChangeArrowheads="1" noTextEdit="1"/>
          </p:cNvSpPr>
          <p:nvPr>
            <p:ph type="sldImg" idx="4294967295"/>
          </p:nvPr>
        </p:nvSpPr>
        <p:spPr/>
      </p:sp>
      <p:sp>
        <p:nvSpPr>
          <p:cNvPr id="5123" name="Rectangle 3"/>
          <p:cNvSpPr>
            <a:spLocks noGrp="1" noChangeArrowheads="1"/>
          </p:cNvSpPr>
          <p:nvPr>
            <p:ph type="body" idx="4294967295"/>
          </p:nvPr>
        </p:nvSpPr>
        <p:spPr/>
        <p:txBody>
          <a:bodyPr/>
          <a:lstStyle/>
          <a:p>
            <a:pPr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55555"/>
                </a:solidFill>
                <a:effectLst/>
                <a:latin typeface="Lato"/>
              </a:rPr>
              <a:t>其中 </a:t>
            </a:r>
            <a:r>
              <a:rPr lang="en-US" altLang="zh-CN" b="0" i="0" u="none" strike="noStrike" dirty="0">
                <a:solidFill>
                  <a:srgbClr val="555555"/>
                </a:solidFill>
                <a:effectLst/>
                <a:latin typeface="Lato"/>
              </a:rPr>
              <a:t>P</a:t>
            </a:r>
            <a:r>
              <a:rPr lang="zh-CN" altLang="en-US" b="0" i="0" dirty="0">
                <a:solidFill>
                  <a:srgbClr val="555555"/>
                </a:solidFill>
                <a:effectLst/>
                <a:latin typeface="Lato"/>
              </a:rPr>
              <a:t> 为相机内参及外参，</a:t>
            </a:r>
            <a:r>
              <a:rPr lang="en-US" altLang="zh-CN" b="0" i="0" u="none" strike="noStrike" dirty="0">
                <a:solidFill>
                  <a:srgbClr val="555555"/>
                </a:solidFill>
                <a:effectLst/>
                <a:latin typeface="Lato"/>
              </a:rPr>
              <a:t>Res</a:t>
            </a:r>
            <a:r>
              <a:rPr lang="zh-CN" altLang="en-US" b="0" i="0" dirty="0">
                <a:solidFill>
                  <a:srgbClr val="555555"/>
                </a:solidFill>
                <a:effectLst/>
                <a:latin typeface="Lato"/>
              </a:rPr>
              <a:t> 为俯视图像素对物理空间尺寸的分辨率，单位为</a:t>
            </a:r>
            <a:r>
              <a:rPr lang="en-US" altLang="zh-CN" b="0" i="0" u="none" strike="noStrike" dirty="0">
                <a:solidFill>
                  <a:srgbClr val="555555"/>
                </a:solidFill>
                <a:effectLst/>
                <a:latin typeface="Lato"/>
              </a:rPr>
              <a:t>meter/pixel)</a:t>
            </a:r>
            <a:r>
              <a:rPr lang="zh-CN" altLang="en-US" b="0" i="0" dirty="0">
                <a:solidFill>
                  <a:srgbClr val="555555"/>
                </a:solidFill>
                <a:effectLst/>
                <a:latin typeface="Lato"/>
              </a:rPr>
              <a:t>。</a:t>
            </a:r>
            <a:r>
              <a:rPr lang="en-US" altLang="zh-CN" b="1" i="0" dirty="0">
                <a:solidFill>
                  <a:srgbClr val="555555"/>
                </a:solidFill>
                <a:effectLst/>
                <a:latin typeface="Lato"/>
              </a:rPr>
              <a:t>IPM </a:t>
            </a:r>
            <a:r>
              <a:rPr lang="zh-CN" altLang="en-US" b="1" i="0" dirty="0">
                <a:solidFill>
                  <a:srgbClr val="555555"/>
                </a:solidFill>
                <a:effectLst/>
                <a:latin typeface="Lato"/>
              </a:rPr>
              <a:t>需要预先标定相机的内外参</a:t>
            </a:r>
            <a:r>
              <a:rPr lang="zh-CN" altLang="en-US" b="0" i="0" dirty="0">
                <a:solidFill>
                  <a:srgbClr val="555555"/>
                </a:solidFill>
                <a:effectLst/>
                <a:latin typeface="Lato"/>
              </a:rPr>
              <a:t>，尤其是外参 </a:t>
            </a:r>
            <a:r>
              <a:rPr lang="en-US" altLang="zh-CN" b="0" i="0" u="none" strike="noStrike" dirty="0">
                <a:solidFill>
                  <a:srgbClr val="555555"/>
                </a:solidFill>
                <a:effectLst/>
                <a:latin typeface="Lato"/>
              </a:rPr>
              <a:t>R</a:t>
            </a:r>
            <a:r>
              <a:rPr lang="zh-CN" altLang="en-US" b="0" i="0" dirty="0">
                <a:solidFill>
                  <a:srgbClr val="555555"/>
                </a:solidFill>
                <a:effectLst/>
                <a:latin typeface="Lato"/>
              </a:rPr>
              <a:t>，表示与地面平行的世界坐标系与相机成像平面的相机坐标系之间的旋转关系，一般情况下不考虑相机的横滚角以及偏航角，只考虑俯仰角。</a:t>
            </a:r>
            <a:endParaRPr lang="zh-CN" altLang="en-US" dirty="0"/>
          </a:p>
        </p:txBody>
      </p:sp>
      <p:sp>
        <p:nvSpPr>
          <p:cNvPr id="4" name="灯片编号占位符 3"/>
          <p:cNvSpPr>
            <a:spLocks noGrp="1"/>
          </p:cNvSpPr>
          <p:nvPr>
            <p:ph type="sldNum" sz="quarter" idx="5"/>
          </p:nvPr>
        </p:nvSpPr>
        <p:spPr/>
        <p:txBody>
          <a:bodyPr/>
          <a:lstStyle/>
          <a:p>
            <a:fld id="{497FB1A7-7950-448A-BF92-0A8B403F84C1}" type="slidenum">
              <a:rPr lang="en-US" altLang="zh-CN" smtClean="0"/>
              <a:t>10</a:t>
            </a:fld>
            <a:endParaRPr lang="en-US" altLang="zh-CN"/>
          </a:p>
        </p:txBody>
      </p:sp>
    </p:spTree>
    <p:extLst>
      <p:ext uri="{BB962C8B-B14F-4D97-AF65-F5344CB8AC3E}">
        <p14:creationId xmlns:p14="http://schemas.microsoft.com/office/powerpoint/2010/main" val="615688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Localisation</a:t>
            </a:r>
            <a:r>
              <a:rPr lang="en-US" altLang="zh-CN" dirty="0"/>
              <a:t> Network-</a:t>
            </a:r>
            <a:r>
              <a:rPr lang="zh-CN" altLang="en-US" dirty="0"/>
              <a:t>局部网络</a:t>
            </a:r>
          </a:p>
          <a:p>
            <a:r>
              <a:rPr lang="en-US" altLang="zh-CN" dirty="0" err="1"/>
              <a:t>Parameterised</a:t>
            </a:r>
            <a:r>
              <a:rPr lang="en-US" altLang="zh-CN" dirty="0"/>
              <a:t> Sampling Grid-</a:t>
            </a:r>
            <a:r>
              <a:rPr lang="zh-CN" altLang="en-US" dirty="0"/>
              <a:t>参数化网格采样</a:t>
            </a:r>
          </a:p>
          <a:p>
            <a:r>
              <a:rPr lang="en-US" altLang="zh-CN" dirty="0"/>
              <a:t>Differentiable Image Sampling-</a:t>
            </a:r>
            <a:r>
              <a:rPr lang="zh-CN" altLang="en-US" dirty="0"/>
              <a:t>差分图像采样</a:t>
            </a:r>
          </a:p>
        </p:txBody>
      </p:sp>
      <p:sp>
        <p:nvSpPr>
          <p:cNvPr id="4" name="灯片编号占位符 3"/>
          <p:cNvSpPr>
            <a:spLocks noGrp="1"/>
          </p:cNvSpPr>
          <p:nvPr>
            <p:ph type="sldNum" sz="quarter" idx="5"/>
          </p:nvPr>
        </p:nvSpPr>
        <p:spPr/>
        <p:txBody>
          <a:bodyPr/>
          <a:lstStyle/>
          <a:p>
            <a:fld id="{497FB1A7-7950-448A-BF92-0A8B403F84C1}" type="slidenum">
              <a:rPr lang="en-US" altLang="zh-CN" smtClean="0"/>
              <a:t>11</a:t>
            </a:fld>
            <a:endParaRPr lang="en-US" altLang="zh-CN"/>
          </a:p>
        </p:txBody>
      </p:sp>
    </p:spTree>
    <p:extLst>
      <p:ext uri="{BB962C8B-B14F-4D97-AF65-F5344CB8AC3E}">
        <p14:creationId xmlns:p14="http://schemas.microsoft.com/office/powerpoint/2010/main" val="1693392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车道线检测还是在俯视图下来做的，车道线输出是三维曲线，一定程度上估计出了地面高度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97FB1A7-7950-448A-BF92-0A8B403F84C1}" type="slidenum">
              <a:rPr lang="en-US" altLang="zh-CN" smtClean="0"/>
              <a:t>12</a:t>
            </a:fld>
            <a:endParaRPr lang="en-US" altLang="zh-CN"/>
          </a:p>
        </p:txBody>
      </p:sp>
    </p:spTree>
    <p:extLst>
      <p:ext uri="{BB962C8B-B14F-4D97-AF65-F5344CB8AC3E}">
        <p14:creationId xmlns:p14="http://schemas.microsoft.com/office/powerpoint/2010/main" val="222903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Image-view </a:t>
            </a:r>
            <a:r>
              <a:rPr lang="zh-CN" altLang="en-US" dirty="0"/>
              <a:t>通路</a:t>
            </a:r>
          </a:p>
          <a:p>
            <a:r>
              <a:rPr lang="zh-CN" altLang="en-US" dirty="0"/>
              <a:t>输入为前视图图像，输出相机 </a:t>
            </a:r>
            <a:r>
              <a:rPr lang="en-US" altLang="zh-CN" dirty="0"/>
              <a:t>pitch </a:t>
            </a:r>
            <a:r>
              <a:rPr lang="zh-CN" altLang="en-US" dirty="0"/>
              <a:t>角度 </a:t>
            </a:r>
            <a:r>
              <a:rPr lang="en-US" altLang="zh-CN" dirty="0"/>
              <a:t>θ </a:t>
            </a:r>
            <a:r>
              <a:rPr lang="zh-CN" altLang="en-US" dirty="0"/>
              <a:t>以及相机高度 </a:t>
            </a:r>
            <a:r>
              <a:rPr lang="en-US" altLang="zh-CN" dirty="0"/>
              <a:t>H</a:t>
            </a:r>
            <a:r>
              <a:rPr lang="zh-CN" altLang="en-US" dirty="0"/>
              <a:t>，这里假设相机坐标系相对地面坐标系没有 </a:t>
            </a:r>
            <a:r>
              <a:rPr lang="en-US" altLang="zh-CN" dirty="0"/>
              <a:t>roll</a:t>
            </a:r>
            <a:r>
              <a:rPr lang="zh-CN" altLang="en-US" dirty="0"/>
              <a:t>，</a:t>
            </a:r>
            <a:r>
              <a:rPr lang="en-US" altLang="zh-CN" dirty="0"/>
              <a:t>yaw </a:t>
            </a:r>
            <a:r>
              <a:rPr lang="zh-CN" altLang="en-US" dirty="0"/>
              <a:t>偏转，由此可得到相机外参矩阵，用于 </a:t>
            </a:r>
            <a:r>
              <a:rPr lang="en-US" altLang="zh-CN" dirty="0"/>
              <a:t>IPM </a:t>
            </a:r>
            <a:r>
              <a:rPr lang="zh-CN" altLang="en-US" dirty="0"/>
              <a:t>变换；</a:t>
            </a:r>
          </a:p>
          <a:p>
            <a:r>
              <a:rPr lang="en-US" altLang="zh-CN" dirty="0"/>
              <a:t>Top-view </a:t>
            </a:r>
            <a:r>
              <a:rPr lang="zh-CN" altLang="en-US" dirty="0"/>
              <a:t>通路</a:t>
            </a:r>
          </a:p>
          <a:p>
            <a:r>
              <a:rPr lang="zh-CN" altLang="en-US" dirty="0"/>
              <a:t>输入为前视图某个特征层经过 </a:t>
            </a:r>
            <a:r>
              <a:rPr lang="en-US" altLang="zh-CN" dirty="0"/>
              <a:t>Projective Transformation Layer </a:t>
            </a:r>
            <a:r>
              <a:rPr lang="zh-CN" altLang="en-US" dirty="0"/>
              <a:t>变换后的特征，之后的特征层叠加来自经过变换的前视图特征层，最后输出车道线检测；</a:t>
            </a:r>
          </a:p>
        </p:txBody>
      </p:sp>
      <p:sp>
        <p:nvSpPr>
          <p:cNvPr id="4" name="灯片编号占位符 3"/>
          <p:cNvSpPr>
            <a:spLocks noGrp="1"/>
          </p:cNvSpPr>
          <p:nvPr>
            <p:ph type="sldNum" sz="quarter" idx="5"/>
          </p:nvPr>
        </p:nvSpPr>
        <p:spPr/>
        <p:txBody>
          <a:bodyPr/>
          <a:lstStyle/>
          <a:p>
            <a:fld id="{497FB1A7-7950-448A-BF92-0A8B403F84C1}" type="slidenum">
              <a:rPr lang="en-US" altLang="zh-CN" smtClean="0"/>
              <a:t>13</a:t>
            </a:fld>
            <a:endParaRPr lang="en-US" altLang="zh-CN"/>
          </a:p>
        </p:txBody>
      </p:sp>
    </p:spTree>
    <p:extLst>
      <p:ext uri="{BB962C8B-B14F-4D97-AF65-F5344CB8AC3E}">
        <p14:creationId xmlns:p14="http://schemas.microsoft.com/office/powerpoint/2010/main" val="3149778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作者提出了一种 </a:t>
            </a:r>
            <a:r>
              <a:rPr lang="en-US" altLang="zh-CN" dirty="0"/>
              <a:t>Anchor-Based </a:t>
            </a:r>
            <a:r>
              <a:rPr lang="zh-CN" altLang="en-US" dirty="0"/>
              <a:t>车道线检测方法，其实这和目标检测中的 </a:t>
            </a:r>
            <a:r>
              <a:rPr lang="en-US" altLang="zh-CN" dirty="0"/>
              <a:t>Anchor-Based </a:t>
            </a:r>
            <a:r>
              <a:rPr lang="zh-CN" altLang="en-US" dirty="0"/>
              <a:t>还是不太一样，这里的 </a:t>
            </a:r>
            <a:r>
              <a:rPr lang="en-US" altLang="zh-CN" dirty="0"/>
              <a:t>Anchor </a:t>
            </a:r>
            <a:r>
              <a:rPr lang="zh-CN" altLang="en-US" dirty="0"/>
              <a:t>指的是几条线。设定 </a:t>
            </a:r>
            <a:r>
              <a:rPr lang="en-US" altLang="zh-CN" dirty="0"/>
              <a:t>y </a:t>
            </a:r>
            <a:r>
              <a:rPr lang="zh-CN" altLang="en-US" dirty="0"/>
              <a:t>方向的 </a:t>
            </a:r>
            <a:r>
              <a:rPr lang="en-US" altLang="zh-CN" dirty="0"/>
              <a:t>anchor </a:t>
            </a:r>
            <a:r>
              <a:rPr lang="zh-CN" altLang="en-US" dirty="0"/>
              <a:t>线段：</a:t>
            </a:r>
            <a:r>
              <a:rPr lang="en-US" altLang="zh-CN" dirty="0"/>
              <a:t>{</a:t>
            </a:r>
            <a:r>
              <a:rPr lang="en-US" altLang="zh-CN" dirty="0" err="1"/>
              <a:t>XiA</a:t>
            </a:r>
            <a:r>
              <a:rPr lang="en-US" altLang="zh-CN" dirty="0"/>
              <a:t>}Ni=1</a:t>
            </a:r>
            <a:r>
              <a:rPr lang="zh-CN" altLang="en-US" dirty="0"/>
              <a:t>，</a:t>
            </a:r>
            <a:r>
              <a:rPr lang="en-US" altLang="zh-CN" dirty="0"/>
              <a:t>y </a:t>
            </a:r>
            <a:r>
              <a:rPr lang="zh-CN" altLang="en-US" dirty="0"/>
              <a:t>坐标上的预定义位置：</a:t>
            </a:r>
            <a:r>
              <a:rPr lang="en-US" altLang="zh-CN" dirty="0"/>
              <a:t>{</a:t>
            </a:r>
            <a:r>
              <a:rPr lang="en-US" altLang="zh-CN" dirty="0" err="1"/>
              <a:t>yj</a:t>
            </a:r>
            <a:r>
              <a:rPr lang="en-US" altLang="zh-CN" dirty="0"/>
              <a:t>}</a:t>
            </a:r>
            <a:r>
              <a:rPr lang="en-US" altLang="zh-CN" dirty="0" err="1"/>
              <a:t>Kj</a:t>
            </a:r>
            <a:r>
              <a:rPr lang="en-US" altLang="zh-CN" dirty="0"/>
              <a:t>=1</a:t>
            </a:r>
            <a:r>
              <a:rPr lang="zh-CN" altLang="en-US" dirty="0"/>
              <a:t>。对于每个 </a:t>
            </a:r>
            <a:r>
              <a:rPr lang="en-US" altLang="zh-CN" dirty="0"/>
              <a:t>anchor </a:t>
            </a:r>
            <a:r>
              <a:rPr lang="zh-CN" altLang="en-US" dirty="0"/>
              <a:t>线段，分类上以 </a:t>
            </a:r>
            <a:r>
              <a:rPr lang="en-US" altLang="zh-CN" dirty="0" err="1"/>
              <a:t>Yref</a:t>
            </a:r>
            <a:r>
              <a:rPr lang="en-US" altLang="zh-CN" dirty="0"/>
              <a:t> </a:t>
            </a:r>
            <a:r>
              <a:rPr lang="zh-CN" altLang="en-US" dirty="0"/>
              <a:t>为基准，输出三种类别</a:t>
            </a:r>
            <a:r>
              <a:rPr lang="en-US" altLang="zh-CN" dirty="0"/>
              <a:t>(</a:t>
            </a:r>
            <a:r>
              <a:rPr lang="zh-CN" altLang="en-US" dirty="0"/>
              <a:t>距离 </a:t>
            </a:r>
            <a:r>
              <a:rPr lang="en-US" altLang="zh-CN" dirty="0" err="1"/>
              <a:t>Yref</a:t>
            </a:r>
            <a:r>
              <a:rPr lang="en-US" altLang="zh-CN" dirty="0"/>
              <a:t> </a:t>
            </a:r>
            <a:r>
              <a:rPr lang="zh-CN" altLang="en-US" dirty="0"/>
              <a:t>最近的线的类型</a:t>
            </a:r>
            <a:r>
              <a:rPr lang="en-US" altLang="zh-CN" dirty="0"/>
              <a:t>)</a:t>
            </a:r>
            <a:r>
              <a:rPr lang="zh-CN" altLang="en-US" dirty="0"/>
              <a:t>，两种车道中心线，一种车道线，即 </a:t>
            </a:r>
            <a:r>
              <a:rPr lang="en-US" altLang="zh-CN" dirty="0"/>
              <a:t>{c1,c2,d}</a:t>
            </a:r>
            <a:r>
              <a:rPr lang="zh-CN" altLang="en-US" dirty="0"/>
              <a:t>；回归上每种类别都输出 </a:t>
            </a:r>
            <a:r>
              <a:rPr lang="en-US" altLang="zh-CN" dirty="0"/>
              <a:t>2K </a:t>
            </a:r>
            <a:r>
              <a:rPr lang="zh-CN" altLang="en-US" dirty="0"/>
              <a:t>个 </a:t>
            </a:r>
            <a:r>
              <a:rPr lang="en-US" altLang="zh-CN" dirty="0"/>
              <a:t>Offsets</a:t>
            </a:r>
            <a:r>
              <a:rPr lang="zh-CN" altLang="en-US" dirty="0"/>
              <a:t>：</a:t>
            </a:r>
            <a:r>
              <a:rPr lang="en-US" altLang="zh-CN" dirty="0"/>
              <a:t>{(</a:t>
            </a:r>
            <a:r>
              <a:rPr lang="en-US" altLang="zh-CN" dirty="0" err="1"/>
              <a:t>xij,zij</a:t>
            </a:r>
            <a:r>
              <a:rPr lang="en-US" altLang="zh-CN" dirty="0"/>
              <a:t>)}</a:t>
            </a:r>
            <a:r>
              <a:rPr lang="en-US" altLang="zh-CN" dirty="0" err="1"/>
              <a:t>Kj</a:t>
            </a:r>
            <a:r>
              <a:rPr lang="en-US" altLang="zh-CN" dirty="0"/>
              <a:t>=1</a:t>
            </a:r>
            <a:r>
              <a:rPr lang="zh-CN" altLang="en-US" dirty="0"/>
              <a:t>，对应的第 </a:t>
            </a:r>
            <a:r>
              <a:rPr lang="en-US" altLang="zh-CN" dirty="0" err="1"/>
              <a:t>i</a:t>
            </a:r>
            <a:r>
              <a:rPr lang="en-US" altLang="zh-CN" dirty="0"/>
              <a:t> </a:t>
            </a:r>
            <a:r>
              <a:rPr lang="zh-CN" altLang="en-US" dirty="0"/>
              <a:t>个 </a:t>
            </a:r>
            <a:r>
              <a:rPr lang="en-US" altLang="zh-CN" dirty="0"/>
              <a:t>anchor</a:t>
            </a:r>
            <a:r>
              <a:rPr lang="zh-CN" altLang="en-US" dirty="0"/>
              <a:t>，在第 </a:t>
            </a:r>
            <a:r>
              <a:rPr lang="en-US" altLang="zh-CN" dirty="0"/>
              <a:t>j </a:t>
            </a:r>
            <a:r>
              <a:rPr lang="zh-CN" altLang="en-US" dirty="0"/>
              <a:t>位置上的 </a:t>
            </a:r>
            <a:r>
              <a:rPr lang="en-US" altLang="zh-CN" dirty="0"/>
              <a:t>3D </a:t>
            </a:r>
            <a:r>
              <a:rPr lang="zh-CN" altLang="en-US" dirty="0"/>
              <a:t>点表示为 </a:t>
            </a:r>
            <a:r>
              <a:rPr lang="en-US" altLang="zh-CN" dirty="0"/>
              <a:t>(</a:t>
            </a:r>
            <a:r>
              <a:rPr lang="en-US" altLang="zh-CN" dirty="0" err="1"/>
              <a:t>xij+XiA,yj,zij</a:t>
            </a:r>
            <a:r>
              <a:rPr lang="en-US" altLang="zh-CN" dirty="0"/>
              <a:t>)∈R3</a:t>
            </a:r>
            <a:r>
              <a:rPr lang="zh-CN" altLang="en-US" dirty="0"/>
              <a:t>。综上网络输出 </a:t>
            </a:r>
            <a:r>
              <a:rPr lang="en-US" altLang="zh-CN" dirty="0"/>
              <a:t>N×(3(2K+1)) </a:t>
            </a:r>
            <a:r>
              <a:rPr lang="zh-CN" altLang="en-US" dirty="0"/>
              <a:t>维的向量，最后经过 </a:t>
            </a:r>
            <a:r>
              <a:rPr lang="en-US" altLang="zh-CN" dirty="0"/>
              <a:t>1D NMS </a:t>
            </a:r>
            <a:r>
              <a:rPr lang="zh-CN" altLang="en-US" dirty="0"/>
              <a:t>处理后，每个 </a:t>
            </a:r>
            <a:r>
              <a:rPr lang="en-US" altLang="zh-CN" dirty="0"/>
              <a:t>anchor </a:t>
            </a:r>
            <a:r>
              <a:rPr lang="zh-CN" altLang="en-US" dirty="0"/>
              <a:t>上的 </a:t>
            </a:r>
            <a:r>
              <a:rPr lang="en-US" altLang="zh-CN" dirty="0"/>
              <a:t>3D </a:t>
            </a:r>
            <a:r>
              <a:rPr lang="zh-CN" altLang="en-US" dirty="0"/>
              <a:t>点通过样条插值出 </a:t>
            </a:r>
            <a:r>
              <a:rPr lang="en-US" altLang="zh-CN" dirty="0"/>
              <a:t>3D </a:t>
            </a:r>
            <a:r>
              <a:rPr lang="zh-CN" altLang="en-US" dirty="0"/>
              <a:t>线条。</a:t>
            </a:r>
          </a:p>
        </p:txBody>
      </p:sp>
      <p:sp>
        <p:nvSpPr>
          <p:cNvPr id="4" name="灯片编号占位符 3"/>
          <p:cNvSpPr>
            <a:spLocks noGrp="1"/>
          </p:cNvSpPr>
          <p:nvPr>
            <p:ph type="sldNum" sz="quarter" idx="5"/>
          </p:nvPr>
        </p:nvSpPr>
        <p:spPr/>
        <p:txBody>
          <a:bodyPr/>
          <a:lstStyle/>
          <a:p>
            <a:fld id="{497FB1A7-7950-448A-BF92-0A8B403F84C1}" type="slidenum">
              <a:rPr lang="en-US" altLang="zh-CN" smtClean="0"/>
              <a:t>14</a:t>
            </a:fld>
            <a:endParaRPr lang="en-US" altLang="zh-CN"/>
          </a:p>
        </p:txBody>
      </p:sp>
    </p:spTree>
    <p:extLst>
      <p:ext uri="{BB962C8B-B14F-4D97-AF65-F5344CB8AC3E}">
        <p14:creationId xmlns:p14="http://schemas.microsoft.com/office/powerpoint/2010/main" val="3475473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buFont typeface="+mj-lt"/>
              <a:buAutoNum type="arabicPeriod"/>
            </a:pPr>
            <a:r>
              <a:rPr lang="zh-CN" altLang="en-US" b="0" i="0" dirty="0">
                <a:solidFill>
                  <a:srgbClr val="555555"/>
                </a:solidFill>
                <a:effectLst/>
                <a:latin typeface="Lato"/>
              </a:rPr>
              <a:t>将所有车道线以及车道中心线通过 </a:t>
            </a:r>
            <a:r>
              <a:rPr lang="en-US" altLang="zh-CN" b="0" i="0" dirty="0">
                <a:solidFill>
                  <a:srgbClr val="555555"/>
                </a:solidFill>
                <a:effectLst/>
                <a:latin typeface="Lato"/>
              </a:rPr>
              <a:t>IPM </a:t>
            </a:r>
            <a:r>
              <a:rPr lang="zh-CN" altLang="en-US" b="0" i="0" dirty="0">
                <a:solidFill>
                  <a:srgbClr val="555555"/>
                </a:solidFill>
                <a:effectLst/>
                <a:latin typeface="Lato"/>
              </a:rPr>
              <a:t>投影到俯视图下；</a:t>
            </a:r>
          </a:p>
          <a:p>
            <a:pPr algn="just">
              <a:buFont typeface="+mj-lt"/>
              <a:buAutoNum type="arabicPeriod"/>
            </a:pPr>
            <a:r>
              <a:rPr lang="zh-CN" altLang="en-US" b="0" i="0" dirty="0">
                <a:solidFill>
                  <a:srgbClr val="555555"/>
                </a:solidFill>
                <a:effectLst/>
                <a:latin typeface="Lato"/>
              </a:rPr>
              <a:t>在 </a:t>
            </a:r>
            <a:r>
              <a:rPr lang="en-US" altLang="zh-CN" b="0" i="0" u="none" strike="noStrike" dirty="0" err="1">
                <a:solidFill>
                  <a:srgbClr val="555555"/>
                </a:solidFill>
                <a:effectLst/>
                <a:latin typeface="MathJax_Math-italic"/>
              </a:rPr>
              <a:t>Yref</a:t>
            </a:r>
            <a:r>
              <a:rPr lang="en-US" altLang="zh-CN" b="0" i="0" u="none" strike="noStrike" dirty="0" err="1">
                <a:solidFill>
                  <a:srgbClr val="555555"/>
                </a:solidFill>
                <a:effectLst/>
                <a:latin typeface="Lato"/>
              </a:rPr>
              <a:t>Yref</a:t>
            </a:r>
            <a:r>
              <a:rPr lang="zh-CN" altLang="en-US" b="0" i="0" dirty="0">
                <a:solidFill>
                  <a:srgbClr val="555555"/>
                </a:solidFill>
                <a:effectLst/>
                <a:latin typeface="Lato"/>
              </a:rPr>
              <a:t> 位置上将每条线匹配给 </a:t>
            </a:r>
            <a:r>
              <a:rPr lang="en-US" altLang="zh-CN" b="0" i="0" u="none" strike="noStrike" dirty="0">
                <a:solidFill>
                  <a:srgbClr val="555555"/>
                </a:solidFill>
                <a:effectLst/>
                <a:latin typeface="MathJax_Math-italic"/>
              </a:rPr>
              <a:t>x</a:t>
            </a:r>
            <a:r>
              <a:rPr lang="en-US" altLang="zh-CN" b="0" i="0" u="none" strike="noStrike" dirty="0">
                <a:solidFill>
                  <a:srgbClr val="555555"/>
                </a:solidFill>
                <a:effectLst/>
                <a:latin typeface="Lato"/>
              </a:rPr>
              <a:t>x</a:t>
            </a:r>
            <a:r>
              <a:rPr lang="zh-CN" altLang="en-US" b="0" i="0" dirty="0">
                <a:solidFill>
                  <a:srgbClr val="555555"/>
                </a:solidFill>
                <a:effectLst/>
                <a:latin typeface="Lato"/>
              </a:rPr>
              <a:t> 方向距离最近的 </a:t>
            </a:r>
            <a:r>
              <a:rPr lang="en-US" altLang="zh-CN" b="0" i="0" dirty="0">
                <a:solidFill>
                  <a:srgbClr val="555555"/>
                </a:solidFill>
                <a:effectLst/>
                <a:latin typeface="Lato"/>
              </a:rPr>
              <a:t>anchor </a:t>
            </a:r>
            <a:r>
              <a:rPr lang="zh-CN" altLang="en-US" b="0" i="0" dirty="0">
                <a:solidFill>
                  <a:srgbClr val="555555"/>
                </a:solidFill>
                <a:effectLst/>
                <a:latin typeface="Lato"/>
              </a:rPr>
              <a:t>线段；</a:t>
            </a:r>
          </a:p>
          <a:p>
            <a:pPr algn="just">
              <a:buFont typeface="+mj-lt"/>
              <a:buAutoNum type="arabicPeriod"/>
            </a:pPr>
            <a:r>
              <a:rPr lang="zh-CN" altLang="en-US" b="0" i="0" dirty="0">
                <a:solidFill>
                  <a:srgbClr val="555555"/>
                </a:solidFill>
                <a:effectLst/>
                <a:latin typeface="Lato"/>
              </a:rPr>
              <a:t>对于每个 </a:t>
            </a:r>
            <a:r>
              <a:rPr lang="en-US" altLang="zh-CN" b="0" i="0" dirty="0">
                <a:solidFill>
                  <a:srgbClr val="555555"/>
                </a:solidFill>
                <a:effectLst/>
                <a:latin typeface="Lato"/>
              </a:rPr>
              <a:t>anchor </a:t>
            </a:r>
            <a:r>
              <a:rPr lang="zh-CN" altLang="en-US" b="0" i="0" dirty="0">
                <a:solidFill>
                  <a:srgbClr val="555555"/>
                </a:solidFill>
                <a:effectLst/>
                <a:latin typeface="Lato"/>
              </a:rPr>
              <a:t>上匹配到的线，将最左边的车道线与中心线赋为 </a:t>
            </a:r>
            <a:r>
              <a:rPr lang="en-US" altLang="zh-CN" b="0" i="0" u="none" strike="noStrike" dirty="0">
                <a:solidFill>
                  <a:srgbClr val="555555"/>
                </a:solidFill>
                <a:effectLst/>
                <a:latin typeface="MathJax_Math-italic"/>
              </a:rPr>
              <a:t>d</a:t>
            </a:r>
            <a:r>
              <a:rPr lang="en-US" altLang="zh-CN" b="0" i="0" u="none" strike="noStrike" dirty="0">
                <a:solidFill>
                  <a:srgbClr val="555555"/>
                </a:solidFill>
                <a:effectLst/>
                <a:latin typeface="MathJax_Main"/>
              </a:rPr>
              <a:t>,</a:t>
            </a:r>
            <a:r>
              <a:rPr lang="en-US" altLang="zh-CN" b="0" i="0" u="none" strike="noStrike" dirty="0">
                <a:solidFill>
                  <a:srgbClr val="555555"/>
                </a:solidFill>
                <a:effectLst/>
                <a:latin typeface="MathJax_Math-italic"/>
              </a:rPr>
              <a:t>c</a:t>
            </a:r>
            <a:r>
              <a:rPr lang="en-US" altLang="zh-CN" b="0" i="0" u="none" strike="noStrike" dirty="0">
                <a:solidFill>
                  <a:srgbClr val="555555"/>
                </a:solidFill>
                <a:effectLst/>
                <a:latin typeface="MathJax_Main"/>
              </a:rPr>
              <a:t>1</a:t>
            </a:r>
            <a:r>
              <a:rPr lang="en-US" altLang="zh-CN" b="0" i="0" u="none" strike="noStrike" dirty="0">
                <a:solidFill>
                  <a:srgbClr val="555555"/>
                </a:solidFill>
                <a:effectLst/>
                <a:latin typeface="Lato"/>
              </a:rPr>
              <a:t>d,c1</a:t>
            </a:r>
            <a:r>
              <a:rPr lang="zh-CN" altLang="en-US" b="0" i="0" dirty="0">
                <a:solidFill>
                  <a:srgbClr val="555555"/>
                </a:solidFill>
                <a:effectLst/>
                <a:latin typeface="Lato"/>
              </a:rPr>
              <a:t>，如果还有其它中心线，则赋为 </a:t>
            </a:r>
            <a:r>
              <a:rPr lang="en-US" altLang="zh-CN" b="0" i="0" u="none" strike="noStrike" dirty="0">
                <a:solidFill>
                  <a:srgbClr val="555555"/>
                </a:solidFill>
                <a:effectLst/>
                <a:latin typeface="MathJax_Math-italic"/>
              </a:rPr>
              <a:t>c</a:t>
            </a:r>
            <a:r>
              <a:rPr lang="en-US" altLang="zh-CN" b="0" i="0" u="none" strike="noStrike" dirty="0">
                <a:solidFill>
                  <a:srgbClr val="555555"/>
                </a:solidFill>
                <a:effectLst/>
                <a:latin typeface="MathJax_Main"/>
              </a:rPr>
              <a:t>2</a:t>
            </a:r>
            <a:r>
              <a:rPr lang="en-US" altLang="zh-CN" b="0" i="0" u="none" strike="noStrike" dirty="0">
                <a:solidFill>
                  <a:srgbClr val="555555"/>
                </a:solidFill>
                <a:effectLst/>
                <a:latin typeface="Lato"/>
              </a:rPr>
              <a:t>c2</a:t>
            </a:r>
            <a:r>
              <a:rPr lang="zh-CN" altLang="en-US" b="0" i="0" dirty="0">
                <a:solidFill>
                  <a:srgbClr val="555555"/>
                </a:solidFill>
                <a:effectLst/>
                <a:latin typeface="Lato"/>
              </a:rPr>
              <a:t>；</a:t>
            </a:r>
          </a:p>
          <a:p>
            <a:pPr algn="just"/>
            <a:r>
              <a:rPr lang="zh-CN" altLang="en-US" b="0" i="0" dirty="0">
                <a:solidFill>
                  <a:srgbClr val="555555"/>
                </a:solidFill>
                <a:effectLst/>
                <a:latin typeface="Lato"/>
              </a:rPr>
              <a:t>对于没有穿过 </a:t>
            </a:r>
            <a:r>
              <a:rPr lang="en-US" altLang="zh-CN" b="0" i="0" u="none" strike="noStrike" dirty="0" err="1">
                <a:solidFill>
                  <a:srgbClr val="555555"/>
                </a:solidFill>
                <a:effectLst/>
                <a:latin typeface="MathJax_Math-italic"/>
              </a:rPr>
              <a:t>Yref</a:t>
            </a:r>
            <a:r>
              <a:rPr lang="en-US" altLang="zh-CN" b="0" i="0" u="none" strike="noStrike" dirty="0" err="1">
                <a:solidFill>
                  <a:srgbClr val="555555"/>
                </a:solidFill>
                <a:effectLst/>
                <a:latin typeface="Lato"/>
              </a:rPr>
              <a:t>Yref</a:t>
            </a:r>
            <a:r>
              <a:rPr lang="zh-CN" altLang="en-US" b="0" i="0" dirty="0">
                <a:solidFill>
                  <a:srgbClr val="555555"/>
                </a:solidFill>
                <a:effectLst/>
                <a:latin typeface="Lato"/>
              </a:rPr>
              <a:t> 的车道线，则予以忽略，中心线理论上都会穿过 </a:t>
            </a:r>
            <a:r>
              <a:rPr lang="en-US" altLang="zh-CN" b="0" i="0" u="none" strike="noStrike" dirty="0" err="1">
                <a:solidFill>
                  <a:srgbClr val="555555"/>
                </a:solidFill>
                <a:effectLst/>
                <a:latin typeface="MathJax_Math-italic"/>
              </a:rPr>
              <a:t>Yref</a:t>
            </a:r>
            <a:r>
              <a:rPr lang="en-US" altLang="zh-CN" b="0" i="0" u="none" strike="noStrike" dirty="0" err="1">
                <a:solidFill>
                  <a:srgbClr val="555555"/>
                </a:solidFill>
                <a:effectLst/>
                <a:latin typeface="Lato"/>
              </a:rPr>
              <a:t>Yref</a:t>
            </a:r>
            <a:r>
              <a:rPr lang="zh-CN" altLang="en-US" b="0" i="0" dirty="0">
                <a:solidFill>
                  <a:srgbClr val="555555"/>
                </a:solidFill>
                <a:effectLst/>
                <a:latin typeface="Lato"/>
              </a:rPr>
              <a:t>。所以理论上，本文预测的中心线是全的，而车道线会不全，前方的岔路口，一部分车道线不会被预测出来。</a:t>
            </a:r>
            <a:r>
              <a:rPr lang="en-US" altLang="zh-CN" b="0" i="0" dirty="0">
                <a:solidFill>
                  <a:srgbClr val="555555"/>
                </a:solidFill>
                <a:effectLst/>
                <a:latin typeface="Lato"/>
              </a:rPr>
              <a:t>Loss </a:t>
            </a:r>
            <a:r>
              <a:rPr lang="zh-CN" altLang="en-US" b="0" i="0" dirty="0">
                <a:solidFill>
                  <a:srgbClr val="555555"/>
                </a:solidFill>
                <a:effectLst/>
                <a:latin typeface="Lato"/>
              </a:rPr>
              <a:t>项有四部分组成，分别为车道线分类，车道线锚点 </a:t>
            </a:r>
            <a:r>
              <a:rPr lang="en-US" altLang="zh-CN" b="0" i="0" dirty="0">
                <a:solidFill>
                  <a:srgbClr val="555555"/>
                </a:solidFill>
                <a:effectLst/>
                <a:latin typeface="Lato"/>
              </a:rPr>
              <a:t>Offsets </a:t>
            </a:r>
            <a:r>
              <a:rPr lang="zh-CN" altLang="en-US" b="0" i="0" dirty="0">
                <a:solidFill>
                  <a:srgbClr val="555555"/>
                </a:solidFill>
                <a:effectLst/>
                <a:latin typeface="Lato"/>
              </a:rPr>
              <a:t>回归，相机外参 </a:t>
            </a:r>
            <a:r>
              <a:rPr lang="en-US" altLang="zh-CN" b="0" i="0" dirty="0">
                <a:solidFill>
                  <a:srgbClr val="555555"/>
                </a:solidFill>
                <a:effectLst/>
                <a:latin typeface="Lato"/>
              </a:rPr>
              <a:t>pitch </a:t>
            </a:r>
            <a:r>
              <a:rPr lang="zh-CN" altLang="en-US" b="0" i="0" dirty="0">
                <a:solidFill>
                  <a:srgbClr val="555555"/>
                </a:solidFill>
                <a:effectLst/>
                <a:latin typeface="Lato"/>
              </a:rPr>
              <a:t>角 </a:t>
            </a:r>
            <a:r>
              <a:rPr lang="en-US" altLang="zh-CN" b="0" i="0" u="none" strike="noStrike" dirty="0" err="1">
                <a:solidFill>
                  <a:srgbClr val="555555"/>
                </a:solidFill>
                <a:effectLst/>
                <a:latin typeface="MathJax_Math-italic"/>
              </a:rPr>
              <a:t>θ</a:t>
            </a:r>
            <a:r>
              <a:rPr lang="en-US" altLang="zh-CN" b="0" i="0" u="none" strike="noStrike" dirty="0" err="1">
                <a:solidFill>
                  <a:srgbClr val="555555"/>
                </a:solidFill>
                <a:effectLst/>
                <a:latin typeface="Lato"/>
              </a:rPr>
              <a:t>θ</a:t>
            </a:r>
            <a:r>
              <a:rPr lang="zh-CN" altLang="en-US" b="0" i="0" dirty="0">
                <a:solidFill>
                  <a:srgbClr val="555555"/>
                </a:solidFill>
                <a:effectLst/>
                <a:latin typeface="Lato"/>
              </a:rPr>
              <a:t> 以及高度 </a:t>
            </a:r>
            <a:r>
              <a:rPr lang="en-US" altLang="zh-CN" b="0" i="0" u="none" strike="noStrike" dirty="0" err="1">
                <a:solidFill>
                  <a:srgbClr val="555555"/>
                </a:solidFill>
                <a:effectLst/>
                <a:latin typeface="MathJax_Math-italic"/>
              </a:rPr>
              <a:t>hcam</a:t>
            </a:r>
            <a:r>
              <a:rPr lang="en-US" altLang="zh-CN" b="0" i="0" u="none" strike="noStrike" dirty="0" err="1">
                <a:solidFill>
                  <a:srgbClr val="555555"/>
                </a:solidFill>
                <a:effectLst/>
                <a:latin typeface="Lato"/>
              </a:rPr>
              <a:t>hcam</a:t>
            </a:r>
            <a:r>
              <a:rPr lang="zh-CN" altLang="en-US" b="0" i="0" dirty="0">
                <a:solidFill>
                  <a:srgbClr val="555555"/>
                </a:solidFill>
                <a:effectLst/>
                <a:latin typeface="Lato"/>
              </a:rPr>
              <a:t> 的回归，如下：</a:t>
            </a:r>
          </a:p>
          <a:p>
            <a:endParaRPr lang="zh-CN" altLang="en-US" dirty="0"/>
          </a:p>
        </p:txBody>
      </p:sp>
      <p:sp>
        <p:nvSpPr>
          <p:cNvPr id="4" name="灯片编号占位符 3"/>
          <p:cNvSpPr>
            <a:spLocks noGrp="1"/>
          </p:cNvSpPr>
          <p:nvPr>
            <p:ph type="sldNum" sz="quarter" idx="5"/>
          </p:nvPr>
        </p:nvSpPr>
        <p:spPr/>
        <p:txBody>
          <a:bodyPr/>
          <a:lstStyle/>
          <a:p>
            <a:fld id="{497FB1A7-7950-448A-BF92-0A8B403F84C1}" type="slidenum">
              <a:rPr lang="en-US" altLang="zh-CN" smtClean="0"/>
              <a:t>15</a:t>
            </a:fld>
            <a:endParaRPr lang="en-US" altLang="zh-CN"/>
          </a:p>
        </p:txBody>
      </p:sp>
    </p:spTree>
    <p:extLst>
      <p:ext uri="{BB962C8B-B14F-4D97-AF65-F5344CB8AC3E}">
        <p14:creationId xmlns:p14="http://schemas.microsoft.com/office/powerpoint/2010/main" val="397799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38ED76F-84F1-462F-85A5-41535F9ECAA7}" type="slidenum">
              <a:rPr lang="en-US" altLang="zh-CN"/>
              <a:t>2</a:t>
            </a:fld>
            <a:endParaRPr lang="en-US" altLang="zh-CN"/>
          </a:p>
        </p:txBody>
      </p:sp>
      <p:sp>
        <p:nvSpPr>
          <p:cNvPr id="7170" name="Rectangle 2"/>
          <p:cNvSpPr>
            <a:spLocks noGrp="1" noRot="1" noChangeAspect="1" noChangeArrowheads="1" noTextEdit="1"/>
          </p:cNvSpPr>
          <p:nvPr>
            <p:ph type="sldImg" idx="4294967295"/>
          </p:nvPr>
        </p:nvSpPr>
        <p:spPr/>
      </p:sp>
      <p:sp>
        <p:nvSpPr>
          <p:cNvPr id="7171" name="Rectangle 3"/>
          <p:cNvSpPr>
            <a:spLocks noGrp="1" noChangeArrowheads="1"/>
          </p:cNvSpPr>
          <p:nvPr>
            <p:ph type="body" idx="4294967295"/>
          </p:nvPr>
        </p:nvSpPr>
        <p:spPr/>
        <p:txBody>
          <a:bodyPr/>
          <a:lstStyle/>
          <a:p>
            <a:pPr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3BE810-EBB5-4091-AA39-74DE272810DF}" type="slidenum">
              <a:rPr lang="en-US" altLang="zh-CN"/>
              <a:t>3</a:t>
            </a:fld>
            <a:endParaRPr lang="en-US" altLang="zh-CN"/>
          </a:p>
        </p:txBody>
      </p:sp>
      <p:sp>
        <p:nvSpPr>
          <p:cNvPr id="9218" name="Rectangle 2"/>
          <p:cNvSpPr>
            <a:spLocks noGrp="1" noRot="1" noChangeAspect="1" noChangeArrowheads="1" noTextEdit="1"/>
          </p:cNvSpPr>
          <p:nvPr>
            <p:ph type="sldImg" idx="4294967295"/>
          </p:nvPr>
        </p:nvSpPr>
        <p:spPr/>
      </p:sp>
      <p:sp>
        <p:nvSpPr>
          <p:cNvPr id="9219" name="Rectangle 3"/>
          <p:cNvSpPr>
            <a:spLocks noGrp="1" noChangeArrowheads="1"/>
          </p:cNvSpPr>
          <p:nvPr>
            <p:ph type="body" idx="4294967295"/>
          </p:nvPr>
        </p:nvSpPr>
        <p:spPr/>
        <p:txBody>
          <a:bodyPr/>
          <a:lstStyle/>
          <a:p>
            <a:pPr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3BE810-EBB5-4091-AA39-74DE272810DF}" type="slidenum">
              <a:rPr lang="en-US" altLang="zh-CN"/>
              <a:t>4</a:t>
            </a:fld>
            <a:endParaRPr lang="en-US" altLang="zh-CN"/>
          </a:p>
        </p:txBody>
      </p:sp>
      <p:sp>
        <p:nvSpPr>
          <p:cNvPr id="9218" name="Rectangle 2"/>
          <p:cNvSpPr>
            <a:spLocks noGrp="1" noRot="1" noChangeAspect="1" noChangeArrowheads="1" noTextEdit="1"/>
          </p:cNvSpPr>
          <p:nvPr>
            <p:ph type="sldImg" idx="4294967295"/>
          </p:nvPr>
        </p:nvSpPr>
        <p:spPr/>
      </p:sp>
      <p:sp>
        <p:nvSpPr>
          <p:cNvPr id="9219" name="Rectangle 3"/>
          <p:cNvSpPr>
            <a:spLocks noGrp="1" noChangeArrowheads="1"/>
          </p:cNvSpPr>
          <p:nvPr>
            <p:ph type="body" idx="4294967295"/>
          </p:nvPr>
        </p:nvSpPr>
        <p:spPr/>
        <p:txBody>
          <a:bodyPr/>
          <a:lstStyle/>
          <a:p>
            <a:pPr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7FB1A7-7950-448A-BF92-0A8B403F84C1}" type="slidenum">
              <a:rPr lang="en-US" altLang="zh-CN" smtClean="0"/>
              <a:t>5</a:t>
            </a:fld>
            <a:endParaRPr lang="en-US" altLang="zh-CN"/>
          </a:p>
        </p:txBody>
      </p:sp>
    </p:spTree>
    <p:extLst>
      <p:ext uri="{BB962C8B-B14F-4D97-AF65-F5344CB8AC3E}">
        <p14:creationId xmlns:p14="http://schemas.microsoft.com/office/powerpoint/2010/main" val="258516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地面估计</a:t>
            </a:r>
            <a:r>
              <a:rPr lang="en-US" altLang="zh-CN" dirty="0"/>
              <a:t>(Ground Height Estimation)</a:t>
            </a:r>
            <a:r>
              <a:rPr lang="zh-CN" altLang="en-US" dirty="0"/>
              <a:t>网络</a:t>
            </a:r>
          </a:p>
          <a:p>
            <a:r>
              <a:rPr lang="zh-CN" altLang="en-US" dirty="0"/>
              <a:t>输入是俯视图下历史 </a:t>
            </a:r>
            <a:r>
              <a:rPr lang="en-US" altLang="zh-CN" dirty="0"/>
              <a:t>N </a:t>
            </a:r>
            <a:r>
              <a:rPr lang="zh-CN" altLang="en-US" dirty="0"/>
              <a:t>帧的栅格点云，输出的是俯视图下地面高度；</a:t>
            </a:r>
          </a:p>
          <a:p>
            <a:r>
              <a:rPr lang="zh-CN" altLang="en-US" dirty="0"/>
              <a:t>车道线检测</a:t>
            </a:r>
            <a:r>
              <a:rPr lang="en-US" altLang="zh-CN" dirty="0"/>
              <a:t>(Lane Prediction)</a:t>
            </a:r>
            <a:r>
              <a:rPr lang="zh-CN" altLang="en-US" dirty="0"/>
              <a:t>网络</a:t>
            </a:r>
          </a:p>
          <a:p>
            <a:r>
              <a:rPr lang="zh-CN" altLang="en-US" dirty="0"/>
              <a:t>输入是俯视图下历史 </a:t>
            </a:r>
            <a:r>
              <a:rPr lang="en-US" altLang="zh-CN" dirty="0"/>
              <a:t>N </a:t>
            </a:r>
            <a:r>
              <a:rPr lang="zh-CN" altLang="en-US" dirty="0"/>
              <a:t>帧的栅格点云，并且叠加前视图图像逆透视变换到俯视图后的图像，输出为像素级别的车道线检测结果；</a:t>
            </a:r>
          </a:p>
        </p:txBody>
      </p:sp>
      <p:sp>
        <p:nvSpPr>
          <p:cNvPr id="4" name="灯片编号占位符 3"/>
          <p:cNvSpPr>
            <a:spLocks noGrp="1"/>
          </p:cNvSpPr>
          <p:nvPr>
            <p:ph type="sldNum" sz="quarter" idx="5"/>
          </p:nvPr>
        </p:nvSpPr>
        <p:spPr/>
        <p:txBody>
          <a:bodyPr/>
          <a:lstStyle/>
          <a:p>
            <a:fld id="{497FB1A7-7950-448A-BF92-0A8B403F84C1}" type="slidenum">
              <a:rPr lang="en-US" altLang="zh-CN" smtClean="0"/>
              <a:t>6</a:t>
            </a:fld>
            <a:endParaRPr lang="en-US" altLang="zh-CN"/>
          </a:p>
        </p:txBody>
      </p:sp>
    </p:spTree>
    <p:extLst>
      <p:ext uri="{BB962C8B-B14F-4D97-AF65-F5344CB8AC3E}">
        <p14:creationId xmlns:p14="http://schemas.microsoft.com/office/powerpoint/2010/main" val="1665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 </a:t>
            </a:r>
            <a:r>
              <a:rPr lang="en-US" altLang="zh-CN" dirty="0"/>
              <a:t>τ </a:t>
            </a:r>
            <a:r>
              <a:rPr lang="zh-CN" altLang="en-US" dirty="0"/>
              <a:t>是车道线真值标签的衰减像素区域，高速场景设为 </a:t>
            </a:r>
            <a:r>
              <a:rPr lang="en-US" altLang="zh-CN" dirty="0"/>
              <a:t>30</a:t>
            </a:r>
            <a:r>
              <a:rPr lang="zh-CN" altLang="en-US" dirty="0"/>
              <a:t>，城市道路设为 </a:t>
            </a:r>
            <a:r>
              <a:rPr lang="en-US" altLang="zh-CN" dirty="0"/>
              <a:t>20</a:t>
            </a:r>
            <a:r>
              <a:rPr lang="zh-CN" altLang="en-US" dirty="0"/>
              <a:t>。</a:t>
            </a:r>
          </a:p>
        </p:txBody>
      </p:sp>
      <p:sp>
        <p:nvSpPr>
          <p:cNvPr id="4" name="灯片编号占位符 3"/>
          <p:cNvSpPr>
            <a:spLocks noGrp="1"/>
          </p:cNvSpPr>
          <p:nvPr>
            <p:ph type="sldNum" sz="quarter" idx="5"/>
          </p:nvPr>
        </p:nvSpPr>
        <p:spPr/>
        <p:txBody>
          <a:bodyPr/>
          <a:lstStyle/>
          <a:p>
            <a:fld id="{497FB1A7-7950-448A-BF92-0A8B403F84C1}" type="slidenum">
              <a:rPr lang="en-US" altLang="zh-CN" smtClean="0"/>
              <a:t>7</a:t>
            </a:fld>
            <a:endParaRPr lang="en-US" altLang="zh-CN"/>
          </a:p>
        </p:txBody>
      </p:sp>
    </p:spTree>
    <p:extLst>
      <p:ext uri="{BB962C8B-B14F-4D97-AF65-F5344CB8AC3E}">
        <p14:creationId xmlns:p14="http://schemas.microsoft.com/office/powerpoint/2010/main" val="7142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车道线检测</a:t>
            </a:r>
            <a:r>
              <a:rPr lang="en-US" altLang="zh-CN" dirty="0"/>
              <a:t>(Lane Detection)</a:t>
            </a:r>
            <a:r>
              <a:rPr lang="zh-CN" altLang="en-US" dirty="0"/>
              <a:t>是 </a:t>
            </a:r>
            <a:r>
              <a:rPr lang="en-US" altLang="zh-CN" dirty="0"/>
              <a:t>ADAS </a:t>
            </a:r>
            <a:r>
              <a:rPr lang="zh-CN" altLang="en-US" dirty="0"/>
              <a:t>系统中重要的功能模块，而对于 </a:t>
            </a:r>
            <a:r>
              <a:rPr lang="en-US" altLang="zh-CN" dirty="0"/>
              <a:t>L4 </a:t>
            </a:r>
            <a:r>
              <a:rPr lang="zh-CN" altLang="en-US" dirty="0"/>
              <a:t>自动驾驶系统来说，在不完全依赖高精度地图的情况下，车道线检测结果也是车辆运动规划的重要输入信息。由于俯视图</a:t>
            </a:r>
            <a:r>
              <a:rPr lang="en-US" altLang="zh-CN" dirty="0"/>
              <a:t>(BEV, Bird's Eye View)</a:t>
            </a:r>
            <a:r>
              <a:rPr lang="zh-CN" altLang="en-US" dirty="0"/>
              <a:t>下做车道线检测相比于前视图，有天然的优势，所以本文根据几篇论文</a:t>
            </a:r>
            <a:r>
              <a:rPr lang="en-US" altLang="zh-CN" dirty="0"/>
              <a:t>(</a:t>
            </a:r>
            <a:r>
              <a:rPr lang="zh-CN" altLang="en-US" dirty="0"/>
              <a:t>就看了两三篇</a:t>
            </a:r>
            <a:r>
              <a:rPr lang="en-US" altLang="zh-CN" dirty="0"/>
              <a:t>)</a:t>
            </a:r>
            <a:r>
              <a:rPr lang="zh-CN" altLang="en-US" dirty="0"/>
              <a:t>及项目经验，探讨总结俯视图下做车道线检测的流程方案，并主要介绍 </a:t>
            </a:r>
            <a:r>
              <a:rPr lang="en-US" altLang="zh-CN" dirty="0"/>
              <a:t>IPM </a:t>
            </a:r>
            <a:r>
              <a:rPr lang="zh-CN" altLang="en-US" dirty="0"/>
              <a:t>逆透视变换原理，</a:t>
            </a:r>
            <a:r>
              <a:rPr lang="en-US" altLang="zh-CN" dirty="0"/>
              <a:t>[0]</a:t>
            </a:r>
            <a:r>
              <a:rPr lang="zh-CN" altLang="en-US" dirty="0"/>
              <a:t>为车道线检测资源集。</a:t>
            </a:r>
          </a:p>
        </p:txBody>
      </p:sp>
      <p:sp>
        <p:nvSpPr>
          <p:cNvPr id="4" name="灯片编号占位符 3"/>
          <p:cNvSpPr>
            <a:spLocks noGrp="1"/>
          </p:cNvSpPr>
          <p:nvPr>
            <p:ph type="sldNum" sz="quarter" idx="5"/>
          </p:nvPr>
        </p:nvSpPr>
        <p:spPr/>
        <p:txBody>
          <a:bodyPr/>
          <a:lstStyle/>
          <a:p>
            <a:fld id="{497FB1A7-7950-448A-BF92-0A8B403F84C1}" type="slidenum">
              <a:rPr lang="en-US" altLang="zh-CN" smtClean="0"/>
              <a:t>8</a:t>
            </a:fld>
            <a:endParaRPr lang="en-US" altLang="zh-CN"/>
          </a:p>
        </p:txBody>
      </p:sp>
    </p:spTree>
    <p:extLst>
      <p:ext uri="{BB962C8B-B14F-4D97-AF65-F5344CB8AC3E}">
        <p14:creationId xmlns:p14="http://schemas.microsoft.com/office/powerpoint/2010/main" val="190640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7FB1A7-7950-448A-BF92-0A8B403F84C1}" type="slidenum">
              <a:rPr lang="en-US" altLang="zh-CN" smtClean="0"/>
              <a:t>9</a:t>
            </a:fld>
            <a:endParaRPr lang="en-US" altLang="zh-CN"/>
          </a:p>
        </p:txBody>
      </p:sp>
    </p:spTree>
    <p:extLst>
      <p:ext uri="{BB962C8B-B14F-4D97-AF65-F5344CB8AC3E}">
        <p14:creationId xmlns:p14="http://schemas.microsoft.com/office/powerpoint/2010/main" val="250314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ea typeface="宋体" panose="02010600030101010101" pitchFamily="2" charset="-122"/>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0290"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a:t>Click to edit Master title style</a:t>
            </a:r>
          </a:p>
        </p:txBody>
      </p:sp>
      <p:sp>
        <p:nvSpPr>
          <p:cNvPr id="14029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6" name="Rectangle 4"/>
          <p:cNvSpPr>
            <a:spLocks noGrp="1" noChangeArrowheads="1"/>
          </p:cNvSpPr>
          <p:nvPr>
            <p:ph type="dt" sz="half" idx="10"/>
          </p:nvPr>
        </p:nvSpPr>
        <p:spPr/>
        <p:txBody>
          <a:bodyPr/>
          <a:lstStyle>
            <a:lvl1pPr>
              <a:defRPr/>
            </a:lvl1pPr>
          </a:lstStyle>
          <a:p>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8" name="Rectangle 6"/>
          <p:cNvSpPr>
            <a:spLocks noGrp="1" noChangeArrowheads="1"/>
          </p:cNvSpPr>
          <p:nvPr>
            <p:ph type="sldNum" sz="quarter" idx="12"/>
          </p:nvPr>
        </p:nvSpPr>
        <p:spPr/>
        <p:txBody>
          <a:bodyPr/>
          <a:lstStyle>
            <a:lvl1pPr>
              <a:defRPr/>
            </a:lvl1pPr>
          </a:lstStyle>
          <a:p>
            <a:fld id="{E2E28B2B-42CD-4D10-9CCD-6E6BD2615202}"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ltLang="en-US"/>
          </a:p>
        </p:txBody>
      </p:sp>
      <p:sp>
        <p:nvSpPr>
          <p:cNvPr id="6" name="Rectangle 6"/>
          <p:cNvSpPr>
            <a:spLocks noGrp="1" noChangeArrowheads="1"/>
          </p:cNvSpPr>
          <p:nvPr>
            <p:ph type="sldNum" sz="quarter" idx="12"/>
          </p:nvPr>
        </p:nvSpPr>
        <p:spPr/>
        <p:txBody>
          <a:bodyPr/>
          <a:lstStyle>
            <a:lvl1pPr>
              <a:defRPr/>
            </a:lvl1pPr>
          </a:lstStyle>
          <a:p>
            <a:fld id="{73FCDE64-5665-4F58-8CC7-D2F603DBA97C}"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457200" y="277813"/>
            <a:ext cx="6019800" cy="5853112"/>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ltLang="en-US"/>
          </a:p>
        </p:txBody>
      </p:sp>
      <p:sp>
        <p:nvSpPr>
          <p:cNvPr id="6" name="Rectangle 6"/>
          <p:cNvSpPr>
            <a:spLocks noGrp="1" noChangeArrowheads="1"/>
          </p:cNvSpPr>
          <p:nvPr>
            <p:ph type="sldNum" sz="quarter" idx="12"/>
          </p:nvPr>
        </p:nvSpPr>
        <p:spPr/>
        <p:txBody>
          <a:bodyPr/>
          <a:lstStyle>
            <a:lvl1pPr>
              <a:defRPr/>
            </a:lvl1pPr>
          </a:lstStyle>
          <a:p>
            <a:fld id="{DE47A3F1-63D7-45B8-94A9-55EC9E87FB7C}"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noProof="1"/>
              <a:t>单击此处编辑母版标题样式</a:t>
            </a:r>
          </a:p>
        </p:txBody>
      </p:sp>
      <p:sp>
        <p:nvSpPr>
          <p:cNvPr id="3" name="文本占位符 2"/>
          <p:cNvSpPr>
            <a:spLocks noGrp="1"/>
          </p:cNvSpPr>
          <p:nvPr>
            <p:ph type="body" sz="half" idx="1" hasCustomPrompt="1"/>
          </p:nvPr>
        </p:nvSpPr>
        <p:spPr>
          <a:xfrm>
            <a:off x="457200" y="1600200"/>
            <a:ext cx="4038600" cy="453072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648200" y="1600200"/>
            <a:ext cx="4038600" cy="453072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ltLang="en-US"/>
          </a:p>
        </p:txBody>
      </p:sp>
      <p:sp>
        <p:nvSpPr>
          <p:cNvPr id="7" name="Rectangle 6"/>
          <p:cNvSpPr>
            <a:spLocks noGrp="1" noChangeArrowheads="1"/>
          </p:cNvSpPr>
          <p:nvPr>
            <p:ph type="sldNum" sz="quarter" idx="12"/>
          </p:nvPr>
        </p:nvSpPr>
        <p:spPr/>
        <p:txBody>
          <a:bodyPr/>
          <a:lstStyle>
            <a:lvl1pPr>
              <a:defRPr/>
            </a:lvl1pPr>
          </a:lstStyle>
          <a:p>
            <a:fld id="{40A8E244-289E-4B8E-B238-8B4E78C812D6}"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noProof="1"/>
              <a:t>单击此处编辑母版标题样式</a:t>
            </a:r>
          </a:p>
        </p:txBody>
      </p:sp>
      <p:sp>
        <p:nvSpPr>
          <p:cNvPr id="3" name="文本占位符 2"/>
          <p:cNvSpPr>
            <a:spLocks noGrp="1"/>
          </p:cNvSpPr>
          <p:nvPr>
            <p:ph type="body" sz="half" idx="1" hasCustomPrompt="1"/>
          </p:nvPr>
        </p:nvSpPr>
        <p:spPr>
          <a:xfrm>
            <a:off x="457200" y="1600200"/>
            <a:ext cx="4038600" cy="453072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hasCustomPrompt="1"/>
          </p:nvPr>
        </p:nvSpPr>
        <p:spPr>
          <a:xfrm>
            <a:off x="4648200" y="1600200"/>
            <a:ext cx="4038600" cy="2189163"/>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hasCustomPrompt="1"/>
          </p:nvPr>
        </p:nvSpPr>
        <p:spPr>
          <a:xfrm>
            <a:off x="4648200" y="3941763"/>
            <a:ext cx="4038600" cy="2189162"/>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noChangeArrowheads="1"/>
          </p:cNvSpPr>
          <p:nvPr>
            <p:ph type="dt" sz="half" idx="10"/>
          </p:nvPr>
        </p:nvSpPr>
        <p:spPr/>
        <p:txBody>
          <a:bodyPr/>
          <a:lstStyle>
            <a:lvl1pPr>
              <a:defRPr/>
            </a:lvl1pPr>
          </a:lstStyle>
          <a:p>
            <a:endParaRPr lang="en-US" altLang="en-US"/>
          </a:p>
        </p:txBody>
      </p:sp>
      <p:sp>
        <p:nvSpPr>
          <p:cNvPr id="7" name="Rectangle 5"/>
          <p:cNvSpPr>
            <a:spLocks noGrp="1" noChangeArrowheads="1"/>
          </p:cNvSpPr>
          <p:nvPr>
            <p:ph type="ftr" sz="quarter" idx="11"/>
          </p:nvPr>
        </p:nvSpPr>
        <p:spPr/>
        <p:txBody>
          <a:bodyPr/>
          <a:lstStyle>
            <a:lvl1pPr>
              <a:defRPr/>
            </a:lvl1pPr>
          </a:lstStyle>
          <a:p>
            <a:endParaRPr lang="en-US" altLang="en-US"/>
          </a:p>
        </p:txBody>
      </p:sp>
      <p:sp>
        <p:nvSpPr>
          <p:cNvPr id="8" name="Rectangle 6"/>
          <p:cNvSpPr>
            <a:spLocks noGrp="1" noChangeArrowheads="1"/>
          </p:cNvSpPr>
          <p:nvPr>
            <p:ph type="sldNum" sz="quarter" idx="12"/>
          </p:nvPr>
        </p:nvSpPr>
        <p:spPr/>
        <p:txBody>
          <a:bodyPr/>
          <a:lstStyle>
            <a:lvl1pPr>
              <a:defRPr/>
            </a:lvl1pPr>
          </a:lstStyle>
          <a:p>
            <a:fld id="{F326AD18-F7A4-4EED-A5A9-E2141EED368B}"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ltLang="en-US"/>
          </a:p>
        </p:txBody>
      </p:sp>
      <p:sp>
        <p:nvSpPr>
          <p:cNvPr id="6" name="Rectangle 6"/>
          <p:cNvSpPr>
            <a:spLocks noGrp="1" noChangeArrowheads="1"/>
          </p:cNvSpPr>
          <p:nvPr>
            <p:ph type="sldNum" sz="quarter" idx="12"/>
          </p:nvPr>
        </p:nvSpPr>
        <p:spPr/>
        <p:txBody>
          <a:bodyPr/>
          <a:lstStyle>
            <a:lvl1pPr>
              <a:defRPr/>
            </a:lvl1pPr>
          </a:lstStyle>
          <a:p>
            <a:fld id="{EBCA1792-B1D8-44BA-A2FE-09AC11F3A11F}"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编辑母版文本样式</a:t>
            </a:r>
          </a:p>
        </p:txBody>
      </p:sp>
      <p:sp>
        <p:nvSpPr>
          <p:cNvPr id="4" name="Rectangle 4"/>
          <p:cNvSpPr>
            <a:spLocks noGrp="1" noChangeArrowheads="1"/>
          </p:cNvSpPr>
          <p:nvPr>
            <p:ph type="dt" sz="half" idx="10"/>
          </p:nvPr>
        </p:nvSpPr>
        <p:spPr/>
        <p:txBody>
          <a:bodyPr/>
          <a:lstStyle>
            <a:lvl1pPr>
              <a:defRPr/>
            </a:lvl1pPr>
          </a:lstStyle>
          <a:p>
            <a:endParaRPr lang="en-US" altLang="en-US"/>
          </a:p>
        </p:txBody>
      </p:sp>
      <p:sp>
        <p:nvSpPr>
          <p:cNvPr id="5" name="Rectangle 5"/>
          <p:cNvSpPr>
            <a:spLocks noGrp="1" noChangeArrowheads="1"/>
          </p:cNvSpPr>
          <p:nvPr>
            <p:ph type="ftr" sz="quarter" idx="11"/>
          </p:nvPr>
        </p:nvSpPr>
        <p:spPr/>
        <p:txBody>
          <a:bodyPr/>
          <a:lstStyle>
            <a:lvl1pPr>
              <a:defRPr/>
            </a:lvl1pPr>
          </a:lstStyle>
          <a:p>
            <a:endParaRPr lang="en-US" altLang="en-US"/>
          </a:p>
        </p:txBody>
      </p:sp>
      <p:sp>
        <p:nvSpPr>
          <p:cNvPr id="6" name="Rectangle 6"/>
          <p:cNvSpPr>
            <a:spLocks noGrp="1" noChangeArrowheads="1"/>
          </p:cNvSpPr>
          <p:nvPr>
            <p:ph type="sldNum" sz="quarter" idx="12"/>
          </p:nvPr>
        </p:nvSpPr>
        <p:spPr/>
        <p:txBody>
          <a:bodyPr/>
          <a:lstStyle>
            <a:lvl1pPr>
              <a:defRPr/>
            </a:lvl1pPr>
          </a:lstStyle>
          <a:p>
            <a:fld id="{94E4BDBC-8AE4-4E3A-AD0C-B089AFE1293C}"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457200" y="1600200"/>
            <a:ext cx="4038600" cy="453072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648200" y="1600200"/>
            <a:ext cx="4038600" cy="453072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ltLang="en-US"/>
          </a:p>
        </p:txBody>
      </p:sp>
      <p:sp>
        <p:nvSpPr>
          <p:cNvPr id="7" name="Rectangle 6"/>
          <p:cNvSpPr>
            <a:spLocks noGrp="1" noChangeArrowheads="1"/>
          </p:cNvSpPr>
          <p:nvPr>
            <p:ph type="sldNum" sz="quarter" idx="12"/>
          </p:nvPr>
        </p:nvSpPr>
        <p:spPr/>
        <p:txBody>
          <a:bodyPr/>
          <a:lstStyle>
            <a:lvl1pPr>
              <a:defRPr/>
            </a:lvl1pPr>
          </a:lstStyle>
          <a:p>
            <a:fld id="{9FA596D9-F684-4E80-A58A-F65CD1549F1F}"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endParaRPr lang="en-US" altLang="en-US"/>
          </a:p>
        </p:txBody>
      </p:sp>
      <p:sp>
        <p:nvSpPr>
          <p:cNvPr id="8" name="Rectangle 5"/>
          <p:cNvSpPr>
            <a:spLocks noGrp="1" noChangeArrowheads="1"/>
          </p:cNvSpPr>
          <p:nvPr>
            <p:ph type="ftr" sz="quarter" idx="11"/>
          </p:nvPr>
        </p:nvSpPr>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a:lvl1pPr>
          </a:lstStyle>
          <a:p>
            <a:fld id="{173F91F5-0F3E-499F-A445-91D8C5CDCE76}"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endParaRPr lang="en-US" altLang="en-US"/>
          </a:p>
        </p:txBody>
      </p:sp>
      <p:sp>
        <p:nvSpPr>
          <p:cNvPr id="4" name="Rectangle 5"/>
          <p:cNvSpPr>
            <a:spLocks noGrp="1" noChangeArrowheads="1"/>
          </p:cNvSpPr>
          <p:nvPr>
            <p:ph type="ftr" sz="quarter" idx="11"/>
          </p:nvPr>
        </p:nvSpPr>
        <p:spPr/>
        <p:txBody>
          <a:bodyPr/>
          <a:lstStyle>
            <a:lvl1pPr>
              <a:defRPr/>
            </a:lvl1pPr>
          </a:lstStyle>
          <a:p>
            <a:endParaRPr lang="en-US" altLang="en-US"/>
          </a:p>
        </p:txBody>
      </p:sp>
      <p:sp>
        <p:nvSpPr>
          <p:cNvPr id="5" name="Rectangle 6"/>
          <p:cNvSpPr>
            <a:spLocks noGrp="1" noChangeArrowheads="1"/>
          </p:cNvSpPr>
          <p:nvPr>
            <p:ph type="sldNum" sz="quarter" idx="12"/>
          </p:nvPr>
        </p:nvSpPr>
        <p:spPr/>
        <p:txBody>
          <a:bodyPr/>
          <a:lstStyle>
            <a:lvl1pPr>
              <a:defRPr/>
            </a:lvl1pPr>
          </a:lstStyle>
          <a:p>
            <a:fld id="{51DBCA42-8F77-4FA9-ADE4-91E9C7469A44}"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US" altLang="en-US"/>
          </a:p>
        </p:txBody>
      </p:sp>
      <p:sp>
        <p:nvSpPr>
          <p:cNvPr id="3" name="Rectangle 5"/>
          <p:cNvSpPr>
            <a:spLocks noGrp="1" noChangeArrowheads="1"/>
          </p:cNvSpPr>
          <p:nvPr>
            <p:ph type="ftr" sz="quarter" idx="11"/>
          </p:nvPr>
        </p:nvSpPr>
        <p:spPr/>
        <p:txBody>
          <a:bodyPr/>
          <a:lstStyle>
            <a:lvl1pPr>
              <a:defRPr/>
            </a:lvl1pPr>
          </a:lstStyle>
          <a:p>
            <a:endParaRPr lang="en-US" altLang="en-US"/>
          </a:p>
        </p:txBody>
      </p:sp>
      <p:sp>
        <p:nvSpPr>
          <p:cNvPr id="4" name="Rectangle 6"/>
          <p:cNvSpPr>
            <a:spLocks noGrp="1" noChangeArrowheads="1"/>
          </p:cNvSpPr>
          <p:nvPr>
            <p:ph type="sldNum" sz="quarter" idx="12"/>
          </p:nvPr>
        </p:nvSpPr>
        <p:spPr/>
        <p:txBody>
          <a:bodyPr/>
          <a:lstStyle>
            <a:lvl1pPr>
              <a:defRPr/>
            </a:lvl1pPr>
          </a:lstStyle>
          <a:p>
            <a:fld id="{011D4CA0-AF5C-4B05-B033-ED24C0202624}"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4"/>
          <p:cNvSpPr>
            <a:spLocks noGrp="1" noChangeArrowheads="1"/>
          </p:cNvSpPr>
          <p:nvPr>
            <p:ph type="dt" sz="half" idx="10"/>
          </p:nvPr>
        </p:nvSpPr>
        <p:spPr/>
        <p:txBody>
          <a:bodyPr/>
          <a:lstStyle>
            <a:lvl1pPr>
              <a:defRPr/>
            </a:lvl1pPr>
          </a:lstStyle>
          <a:p>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ltLang="en-US"/>
          </a:p>
        </p:txBody>
      </p:sp>
      <p:sp>
        <p:nvSpPr>
          <p:cNvPr id="7" name="Rectangle 6"/>
          <p:cNvSpPr>
            <a:spLocks noGrp="1" noChangeArrowheads="1"/>
          </p:cNvSpPr>
          <p:nvPr>
            <p:ph type="sldNum" sz="quarter" idx="12"/>
          </p:nvPr>
        </p:nvSpPr>
        <p:spPr/>
        <p:txBody>
          <a:bodyPr/>
          <a:lstStyle>
            <a:lvl1pPr>
              <a:defRPr/>
            </a:lvl1pPr>
          </a:lstStyle>
          <a:p>
            <a:fld id="{0C1175F3-9A07-4D15-BD9E-F49DDA39F65E}" type="slidenum">
              <a:rPr lang="en-US" altLang="en-US"/>
              <a:t>‹#›</a:t>
            </a:fld>
            <a:endParaRPr lang="en-US"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4"/>
          <p:cNvSpPr>
            <a:spLocks noGrp="1" noChangeArrowheads="1"/>
          </p:cNvSpPr>
          <p:nvPr>
            <p:ph type="dt" sz="half" idx="10"/>
          </p:nvPr>
        </p:nvSpPr>
        <p:spPr/>
        <p:txBody>
          <a:bodyPr/>
          <a:lstStyle>
            <a:lvl1pPr>
              <a:defRPr/>
            </a:lvl1pPr>
          </a:lstStyle>
          <a:p>
            <a:endParaRPr lang="en-US" altLang="en-US"/>
          </a:p>
        </p:txBody>
      </p:sp>
      <p:sp>
        <p:nvSpPr>
          <p:cNvPr id="6" name="Rectangle 5"/>
          <p:cNvSpPr>
            <a:spLocks noGrp="1" noChangeArrowheads="1"/>
          </p:cNvSpPr>
          <p:nvPr>
            <p:ph type="ftr" sz="quarter" idx="11"/>
          </p:nvPr>
        </p:nvSpPr>
        <p:spPr/>
        <p:txBody>
          <a:bodyPr/>
          <a:lstStyle>
            <a:lvl1pPr>
              <a:defRPr/>
            </a:lvl1pPr>
          </a:lstStyle>
          <a:p>
            <a:endParaRPr lang="en-US" altLang="en-US"/>
          </a:p>
        </p:txBody>
      </p:sp>
      <p:sp>
        <p:nvSpPr>
          <p:cNvPr id="7" name="Rectangle 6"/>
          <p:cNvSpPr>
            <a:spLocks noGrp="1" noChangeArrowheads="1"/>
          </p:cNvSpPr>
          <p:nvPr>
            <p:ph type="sldNum" sz="quarter" idx="12"/>
          </p:nvPr>
        </p:nvSpPr>
        <p:spPr/>
        <p:txBody>
          <a:bodyPr/>
          <a:lstStyle>
            <a:lvl1pPr>
              <a:defRPr/>
            </a:lvl1pPr>
          </a:lstStyle>
          <a:p>
            <a:fld id="{24BEE4CF-F2AA-4D94-A851-86F60A445D98}" type="slidenum">
              <a:rPr lang="en-US" altLang="en-US"/>
              <a:t>‹#›</a:t>
            </a:fld>
            <a:endParaRPr lang="en-US"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title style</a:t>
            </a:r>
          </a:p>
        </p:txBody>
      </p:sp>
      <p:sp>
        <p:nvSpPr>
          <p:cNvPr id="1027" name="Rectangle 3"/>
          <p:cNvSpPr>
            <a:spLocks noGrp="1" noChangeArrowheads="1"/>
          </p:cNvSpPr>
          <p:nvPr>
            <p:ph type="body" idx="9"/>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9268" name="Rectangle 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noProof="1" dirty="0">
                <a:latin typeface="Garamond" panose="02020404030301010803" pitchFamily="18" charset="0"/>
              </a:defRPr>
            </a:lvl1pPr>
          </a:lstStyle>
          <a:p>
            <a:endParaRPr lang="en-US" altLang="en-US"/>
          </a:p>
        </p:txBody>
      </p:sp>
      <p:sp>
        <p:nvSpPr>
          <p:cNvPr id="13926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200" noProof="1" dirty="0">
                <a:latin typeface="Garamond" panose="02020404030301010803" pitchFamily="18" charset="0"/>
              </a:defRPr>
            </a:lvl1pPr>
          </a:lstStyle>
          <a:p>
            <a:endParaRPr lang="en-US" altLang="en-US"/>
          </a:p>
        </p:txBody>
      </p:sp>
      <p:sp>
        <p:nvSpPr>
          <p:cNvPr id="139270" name="Rectangle 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fld id="{6B1ED435-289F-43F4-88CE-2F1C3B2B074B}" type="slidenum">
              <a:rPr lang="en-US" altLang="en-US"/>
              <a:t>‹#›</a:t>
            </a:fld>
            <a:endParaRPr lang="en-US" altLang="en-US">
              <a:latin typeface="Arial" panose="020B0604020202020204" pitchFamily="34" charset="0"/>
            </a:endParaRPr>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ea typeface="宋体" panose="02010600030101010101" pitchFamily="2" charset="-122"/>
            </a:endParaRPr>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200" kern="1200">
          <a:solidFill>
            <a:schemeClr val="tx2"/>
          </a:solidFill>
          <a:latin typeface="+mj-lt"/>
          <a:ea typeface="Arial" panose="020B0604020202020204" pitchFamily="34" charset="0"/>
          <a:cs typeface="+mj-cs"/>
        </a:defRPr>
      </a:lvl1pPr>
      <a:lvl2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2pPr>
      <a:lvl3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3pPr>
      <a:lvl4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4pPr>
      <a:lvl5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Arial" panose="020B0604020202020204" pitchFamily="34" charset="0"/>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Arial" panose="020B0604020202020204" pitchFamily="34" charset="0"/>
          <a:cs typeface="+mn-cs"/>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Arial" panose="020B0604020202020204" pitchFamily="34" charset="0"/>
          <a:cs typeface="+mn-cs"/>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Arial" panose="020B0604020202020204" pitchFamily="34" charset="0"/>
          <a:cs typeface="+mn-cs"/>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9pPr>
    </p:bodyStyle>
    <p:otherStyle>
      <a:defPPr>
        <a:defRPr lang="zh-CN"/>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p:nvPr>
        </p:nvSpPr>
        <p:spPr>
          <a:xfrm>
            <a:off x="686022" y="1295456"/>
            <a:ext cx="8457978" cy="838178"/>
          </a:xfrm>
        </p:spPr>
        <p:txBody>
          <a:bodyPr/>
          <a:lstStyle/>
          <a:p>
            <a:pPr eaLnBrk="1" hangingPunct="1"/>
            <a:r>
              <a:rPr lang="en-US" altLang="zh-CN" sz="4000" b="1" dirty="0">
                <a:ea typeface="宋体" panose="02010600030101010101" pitchFamily="2" charset="-122"/>
              </a:rPr>
              <a:t>Deep Multi-Sensor Lane Detection</a:t>
            </a:r>
          </a:p>
        </p:txBody>
      </p:sp>
      <p:sp>
        <p:nvSpPr>
          <p:cNvPr id="4098" name="Rectangle 3"/>
          <p:cNvSpPr>
            <a:spLocks noGrp="1" noChangeArrowheads="1"/>
          </p:cNvSpPr>
          <p:nvPr>
            <p:ph type="subTitle" idx="1"/>
          </p:nvPr>
        </p:nvSpPr>
        <p:spPr/>
        <p:txBody>
          <a:bodyPr/>
          <a:lstStyle/>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5" name="Rectangle 2">
            <a:extLst>
              <a:ext uri="{FF2B5EF4-FFF2-40B4-BE49-F238E27FC236}">
                <a16:creationId xmlns:a16="http://schemas.microsoft.com/office/drawing/2014/main" id="{F9C07760-6FD5-4C2F-8924-4D3E206B0B84}"/>
              </a:ext>
            </a:extLst>
          </p:cNvPr>
          <p:cNvSpPr txBox="1">
            <a:spLocks noChangeArrowheads="1"/>
          </p:cNvSpPr>
          <p:nvPr/>
        </p:nvSpPr>
        <p:spPr bwMode="auto">
          <a:xfrm>
            <a:off x="609600" y="2362228"/>
            <a:ext cx="8457978" cy="129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5000" kern="1200">
                <a:solidFill>
                  <a:schemeClr val="tx2"/>
                </a:solidFill>
                <a:latin typeface="+mj-lt"/>
                <a:ea typeface="Arial" panose="020B0604020202020204" pitchFamily="34" charset="0"/>
                <a:cs typeface="+mj-cs"/>
              </a:defRPr>
            </a:lvl1pPr>
            <a:lvl2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2pPr>
            <a:lvl3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3pPr>
            <a:lvl4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4pPr>
            <a:lvl5pPr algn="l" rtl="0" eaLnBrk="0" fontAlgn="base" hangingPunct="0">
              <a:spcBef>
                <a:spcPct val="0"/>
              </a:spcBef>
              <a:spcAft>
                <a:spcPct val="0"/>
              </a:spcAft>
              <a:defRPr sz="4200">
                <a:solidFill>
                  <a:schemeClr val="tx2"/>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9pPr>
          </a:lstStyle>
          <a:p>
            <a:pPr eaLnBrk="1" hangingPunct="1"/>
            <a:r>
              <a:rPr lang="en-US" altLang="zh-CN" sz="4000" b="1" dirty="0">
                <a:ea typeface="宋体" panose="02010600030101010101" pitchFamily="2" charset="-122"/>
              </a:rPr>
              <a:t>3D-LaneNet End-to-End 3D Multiple Lane Detection</a:t>
            </a:r>
          </a:p>
        </p:txBody>
      </p:sp>
      <p:sp>
        <p:nvSpPr>
          <p:cNvPr id="7" name="文本框 6">
            <a:extLst>
              <a:ext uri="{FF2B5EF4-FFF2-40B4-BE49-F238E27FC236}">
                <a16:creationId xmlns:a16="http://schemas.microsoft.com/office/drawing/2014/main" id="{5CE469BE-28ED-4055-9187-2C7B05B8697B}"/>
              </a:ext>
            </a:extLst>
          </p:cNvPr>
          <p:cNvSpPr txBox="1"/>
          <p:nvPr/>
        </p:nvSpPr>
        <p:spPr>
          <a:xfrm>
            <a:off x="609600" y="4571970"/>
            <a:ext cx="8153290" cy="1754326"/>
          </a:xfrm>
          <a:prstGeom prst="rect">
            <a:avLst/>
          </a:prstGeom>
          <a:noFill/>
        </p:spPr>
        <p:txBody>
          <a:bodyPr wrap="square">
            <a:spAutoFit/>
          </a:bodyPr>
          <a:lstStyle/>
          <a:p>
            <a:r>
              <a:rPr lang="en-US" altLang="zh-CN" sz="1800" dirty="0"/>
              <a:t>[1] Bai, Min, et al. "Deep Multi-Sensor Lane Detection." 2018 IEEE/RSJ International Conference on Intelligent Robots and Systems (IROS). IEEE, 2018.</a:t>
            </a:r>
          </a:p>
          <a:p>
            <a:endParaRPr lang="en-US" altLang="zh-CN" sz="1800" dirty="0"/>
          </a:p>
          <a:p>
            <a:r>
              <a:rPr lang="en-US" altLang="zh-CN" sz="1800" dirty="0"/>
              <a:t>[2] Garnett, Noa, et al. "3D-LaneNet: end-to-end 3D multiple lane detection." Proceedings of the IEEE International Conference on Computer Vision. 2019.</a:t>
            </a:r>
          </a:p>
        </p:txBody>
      </p:sp>
    </p:spTree>
  </p:cSld>
  <p:clrMapOvr>
    <a:masterClrMapping/>
  </p:clrMapOvr>
  <p:transition spd="slow" advTm="73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IPM(Inverse Perspective Mapping)</a:t>
            </a:r>
            <a:br>
              <a:rPr lang="en-US" altLang="zh-CN" dirty="0">
                <a:ea typeface="宋体" panose="02010600030101010101" pitchFamily="2" charset="-122"/>
              </a:rPr>
            </a:br>
            <a:endParaRPr lang="en-US" altLang="zh-CN" dirty="0">
              <a:ea typeface="宋体" panose="02010600030101010101" pitchFamily="2" charset="-122"/>
            </a:endParaRPr>
          </a:p>
        </p:txBody>
      </p:sp>
      <p:pic>
        <p:nvPicPr>
          <p:cNvPr id="6" name="图片 5">
            <a:extLst>
              <a:ext uri="{FF2B5EF4-FFF2-40B4-BE49-F238E27FC236}">
                <a16:creationId xmlns:a16="http://schemas.microsoft.com/office/drawing/2014/main" id="{03DC1F66-2EA9-4B4A-AAFD-2BFB37965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6359"/>
            <a:ext cx="9144000" cy="3125282"/>
          </a:xfrm>
          <a:prstGeom prst="rect">
            <a:avLst/>
          </a:prstGeom>
        </p:spPr>
      </p:pic>
    </p:spTree>
    <p:extLst>
      <p:ext uri="{BB962C8B-B14F-4D97-AF65-F5344CB8AC3E}">
        <p14:creationId xmlns:p14="http://schemas.microsoft.com/office/powerpoint/2010/main" val="2796278081"/>
      </p:ext>
    </p:extLst>
  </p:cSld>
  <p:clrMapOvr>
    <a:masterClrMapping/>
  </p:clrMapOvr>
  <p:transition spd="slow" advTm="564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Spatial Transformer Networks</a:t>
            </a:r>
          </a:p>
        </p:txBody>
      </p:sp>
      <p:sp>
        <p:nvSpPr>
          <p:cNvPr id="6" name="文本框 5">
            <a:extLst>
              <a:ext uri="{FF2B5EF4-FFF2-40B4-BE49-F238E27FC236}">
                <a16:creationId xmlns:a16="http://schemas.microsoft.com/office/drawing/2014/main" id="{39C4FD6E-5E7C-471F-AFE7-97828DA1D40A}"/>
              </a:ext>
            </a:extLst>
          </p:cNvPr>
          <p:cNvSpPr txBox="1"/>
          <p:nvPr/>
        </p:nvSpPr>
        <p:spPr>
          <a:xfrm>
            <a:off x="433786" y="6164688"/>
            <a:ext cx="8557698" cy="584775"/>
          </a:xfrm>
          <a:prstGeom prst="rect">
            <a:avLst/>
          </a:prstGeom>
          <a:noFill/>
        </p:spPr>
        <p:txBody>
          <a:bodyPr wrap="square">
            <a:spAutoFit/>
          </a:bodyPr>
          <a:lstStyle/>
          <a:p>
            <a:r>
              <a:rPr lang="zh-CN" altLang="en-US" sz="1600" dirty="0"/>
              <a:t>Jaderberg, M., Simonyan, K., Zisserman, A., and Kavukcuoglu, K., “Spatial Transformer Networks”, arXiv e-prints, 2015.</a:t>
            </a:r>
          </a:p>
        </p:txBody>
      </p:sp>
      <p:pic>
        <p:nvPicPr>
          <p:cNvPr id="5" name="图片 4">
            <a:extLst>
              <a:ext uri="{FF2B5EF4-FFF2-40B4-BE49-F238E27FC236}">
                <a16:creationId xmlns:a16="http://schemas.microsoft.com/office/drawing/2014/main" id="{3457E66D-7B2A-44E2-B34F-E4D4BE2BD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4701"/>
            <a:ext cx="9144000" cy="4068597"/>
          </a:xfrm>
          <a:prstGeom prst="rect">
            <a:avLst/>
          </a:prstGeom>
        </p:spPr>
      </p:pic>
    </p:spTree>
    <p:extLst>
      <p:ext uri="{BB962C8B-B14F-4D97-AF65-F5344CB8AC3E}">
        <p14:creationId xmlns:p14="http://schemas.microsoft.com/office/powerpoint/2010/main" val="3800322530"/>
      </p:ext>
    </p:extLst>
  </p:cSld>
  <p:clrMapOvr>
    <a:masterClrMapping/>
  </p:clrMapOvr>
  <p:transition spd="slow" advTm="5649"/>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457308" y="381080"/>
            <a:ext cx="8762770" cy="560455"/>
          </a:xfrm>
        </p:spPr>
        <p:txBody>
          <a:bodyPr/>
          <a:lstStyle/>
          <a:p>
            <a:pPr eaLnBrk="1" hangingPunct="1"/>
            <a:r>
              <a:rPr lang="en-US" altLang="zh-CN" sz="2800" dirty="0">
                <a:ea typeface="宋体" panose="02010600030101010101" pitchFamily="2" charset="-122"/>
              </a:rPr>
              <a:t> 3D-LaneNet End-to-End 3D Multiple Lane Detection</a:t>
            </a:r>
          </a:p>
        </p:txBody>
      </p:sp>
      <p:pic>
        <p:nvPicPr>
          <p:cNvPr id="3" name="图片 2">
            <a:extLst>
              <a:ext uri="{FF2B5EF4-FFF2-40B4-BE49-F238E27FC236}">
                <a16:creationId xmlns:a16="http://schemas.microsoft.com/office/drawing/2014/main" id="{2C0FE3B8-0E9C-4CE0-BC8E-9F8C19C75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74" y="990664"/>
            <a:ext cx="5348822" cy="5100040"/>
          </a:xfrm>
          <a:prstGeom prst="rect">
            <a:avLst/>
          </a:prstGeom>
        </p:spPr>
      </p:pic>
      <p:sp>
        <p:nvSpPr>
          <p:cNvPr id="8" name="文本框 7">
            <a:extLst>
              <a:ext uri="{FF2B5EF4-FFF2-40B4-BE49-F238E27FC236}">
                <a16:creationId xmlns:a16="http://schemas.microsoft.com/office/drawing/2014/main" id="{DB730B3E-2AA8-4927-8BFB-4904F32ECCC7}"/>
              </a:ext>
            </a:extLst>
          </p:cNvPr>
          <p:cNvSpPr txBox="1"/>
          <p:nvPr/>
        </p:nvSpPr>
        <p:spPr>
          <a:xfrm>
            <a:off x="432270" y="6211669"/>
            <a:ext cx="8330619" cy="461665"/>
          </a:xfrm>
          <a:prstGeom prst="rect">
            <a:avLst/>
          </a:prstGeom>
          <a:noFill/>
        </p:spPr>
        <p:txBody>
          <a:bodyPr wrap="square">
            <a:spAutoFit/>
          </a:bodyPr>
          <a:lstStyle/>
          <a:p>
            <a:r>
              <a:rPr lang="en-US" altLang="zh-CN" sz="1200" dirty="0"/>
              <a:t>Garnett, Noa, et al. "3D-LaneNet: end-to-end 3D multiple lane detection." Proceedings of the IEEE International Conference on Computer Vision. 2019.</a:t>
            </a:r>
            <a:endParaRPr lang="zh-CN" altLang="en-US" sz="1200" dirty="0"/>
          </a:p>
        </p:txBody>
      </p:sp>
    </p:spTree>
    <p:extLst>
      <p:ext uri="{BB962C8B-B14F-4D97-AF65-F5344CB8AC3E}">
        <p14:creationId xmlns:p14="http://schemas.microsoft.com/office/powerpoint/2010/main" val="357749059"/>
      </p:ext>
    </p:extLst>
  </p:cSld>
  <p:clrMapOvr>
    <a:masterClrMapping/>
  </p:clrMapOvr>
  <p:transition spd="slow" advTm="5649"/>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7A9762EF-6186-4874-9045-99251249364C}"/>
              </a:ext>
            </a:extLst>
          </p:cNvPr>
          <p:cNvSpPr>
            <a:spLocks noGrp="1" noChangeArrowheads="1"/>
          </p:cNvSpPr>
          <p:nvPr>
            <p:ph type="title"/>
          </p:nvPr>
        </p:nvSpPr>
        <p:spPr>
          <a:xfrm>
            <a:off x="457308" y="381080"/>
            <a:ext cx="8762770" cy="560455"/>
          </a:xfrm>
        </p:spPr>
        <p:txBody>
          <a:bodyPr/>
          <a:lstStyle/>
          <a:p>
            <a:pPr eaLnBrk="1" hangingPunct="1"/>
            <a:r>
              <a:rPr lang="en-US" altLang="zh-CN" sz="2800" dirty="0">
                <a:ea typeface="宋体" panose="02010600030101010101" pitchFamily="2" charset="-122"/>
              </a:rPr>
              <a:t> Network of 3D-LaneNet</a:t>
            </a:r>
          </a:p>
        </p:txBody>
      </p:sp>
      <p:pic>
        <p:nvPicPr>
          <p:cNvPr id="4" name="图片 3">
            <a:extLst>
              <a:ext uri="{FF2B5EF4-FFF2-40B4-BE49-F238E27FC236}">
                <a16:creationId xmlns:a16="http://schemas.microsoft.com/office/drawing/2014/main" id="{32AFE9ED-0D05-4A6D-8726-4D70EFDEA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7919"/>
            <a:ext cx="9144000" cy="4442161"/>
          </a:xfrm>
          <a:prstGeom prst="rect">
            <a:avLst/>
          </a:prstGeom>
        </p:spPr>
      </p:pic>
    </p:spTree>
    <p:extLst>
      <p:ext uri="{BB962C8B-B14F-4D97-AF65-F5344CB8AC3E}">
        <p14:creationId xmlns:p14="http://schemas.microsoft.com/office/powerpoint/2010/main" val="1895414896"/>
      </p:ext>
    </p:extLst>
  </p:cSld>
  <p:clrMapOvr>
    <a:masterClrMapping/>
  </p:clrMapOvr>
  <p:transition spd="slow" advTm="5649"/>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86CA64F-BF2D-421B-B731-E6C2BF904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66" y="918543"/>
            <a:ext cx="4448543" cy="5020913"/>
          </a:xfrm>
          <a:prstGeom prst="rect">
            <a:avLst/>
          </a:prstGeom>
        </p:spPr>
      </p:pic>
      <p:sp>
        <p:nvSpPr>
          <p:cNvPr id="8" name="Rectangle 2">
            <a:extLst>
              <a:ext uri="{FF2B5EF4-FFF2-40B4-BE49-F238E27FC236}">
                <a16:creationId xmlns:a16="http://schemas.microsoft.com/office/drawing/2014/main" id="{61A5C45F-18DD-471D-AA8C-2822A7642DAC}"/>
              </a:ext>
            </a:extLst>
          </p:cNvPr>
          <p:cNvSpPr>
            <a:spLocks noGrp="1" noChangeArrowheads="1"/>
          </p:cNvSpPr>
          <p:nvPr>
            <p:ph type="title"/>
          </p:nvPr>
        </p:nvSpPr>
        <p:spPr>
          <a:xfrm>
            <a:off x="457308" y="381080"/>
            <a:ext cx="8762770" cy="560455"/>
          </a:xfrm>
        </p:spPr>
        <p:txBody>
          <a:bodyPr/>
          <a:lstStyle/>
          <a:p>
            <a:pPr eaLnBrk="1" hangingPunct="1"/>
            <a:r>
              <a:rPr lang="en-US" altLang="zh-CN" sz="2800" dirty="0">
                <a:ea typeface="宋体" panose="02010600030101010101" pitchFamily="2" charset="-122"/>
              </a:rPr>
              <a:t> Anchor-Based 3D-LaneNet</a:t>
            </a:r>
          </a:p>
        </p:txBody>
      </p:sp>
    </p:spTree>
    <p:extLst>
      <p:ext uri="{BB962C8B-B14F-4D97-AF65-F5344CB8AC3E}">
        <p14:creationId xmlns:p14="http://schemas.microsoft.com/office/powerpoint/2010/main" val="1685976655"/>
      </p:ext>
    </p:extLst>
  </p:cSld>
  <p:clrMapOvr>
    <a:masterClrMapping/>
  </p:clrMapOvr>
  <p:transition spd="slow" advTm="5649"/>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1A5C45F-18DD-471D-AA8C-2822A7642DAC}"/>
              </a:ext>
            </a:extLst>
          </p:cNvPr>
          <p:cNvSpPr>
            <a:spLocks noGrp="1" noChangeArrowheads="1"/>
          </p:cNvSpPr>
          <p:nvPr>
            <p:ph type="title"/>
          </p:nvPr>
        </p:nvSpPr>
        <p:spPr>
          <a:xfrm>
            <a:off x="457308" y="381080"/>
            <a:ext cx="8762770" cy="560455"/>
          </a:xfrm>
        </p:spPr>
        <p:txBody>
          <a:bodyPr/>
          <a:lstStyle/>
          <a:p>
            <a:pPr eaLnBrk="1" hangingPunct="1"/>
            <a:r>
              <a:rPr lang="en-US" altLang="zh-CN" sz="2800" dirty="0">
                <a:ea typeface="宋体" panose="02010600030101010101" pitchFamily="2" charset="-122"/>
              </a:rPr>
              <a:t> Loss Function of 3D-LaneNet</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5658BE4-CB14-459A-B427-5142A3C9C26E}"/>
                  </a:ext>
                </a:extLst>
              </p:cNvPr>
              <p:cNvSpPr txBox="1"/>
              <p:nvPr/>
            </p:nvSpPr>
            <p:spPr>
              <a:xfrm>
                <a:off x="226501" y="1670409"/>
                <a:ext cx="4612192" cy="35171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2800" i="1" smtClean="0">
                              <a:latin typeface="Cambria Math" panose="02040503050406030204" pitchFamily="18" charset="0"/>
                            </a:rPr>
                          </m:ctrlPr>
                        </m:mPr>
                        <m:mr>
                          <m:e>
                            <m:r>
                              <a:rPr lang="zh-CN" altLang="en-US" sz="2800">
                                <a:latin typeface="Cambria Math" panose="02040503050406030204" pitchFamily="18" charset="0"/>
                              </a:rPr>
                              <m:t>ℒ</m:t>
                            </m:r>
                            <m:r>
                              <a:rPr lang="zh-CN" altLang="en-US" sz="2800" i="0">
                                <a:latin typeface="Cambria Math" panose="02040503050406030204" pitchFamily="18" charset="0"/>
                              </a:rPr>
                              <m:t>=</m:t>
                            </m:r>
                          </m:e>
                          <m:e>
                            <m:r>
                              <a:rPr lang="zh-CN" altLang="en-US" sz="2800" i="0">
                                <a:latin typeface="Cambria Math" panose="02040503050406030204" pitchFamily="18" charset="0"/>
                              </a:rPr>
                              <m:t>−</m:t>
                            </m:r>
                            <m:nary>
                              <m:naryPr>
                                <m:chr m:val="∑"/>
                                <m:limLoc m:val="undOvr"/>
                                <m:grow m:val="on"/>
                                <m:supHide m:val="on"/>
                                <m:ctrlPr>
                                  <a:rPr lang="zh-CN" altLang="en-US" sz="2800" i="1">
                                    <a:latin typeface="Cambria Math" panose="02040503050406030204" pitchFamily="18" charset="0"/>
                                  </a:rPr>
                                </m:ctrlPr>
                              </m:naryPr>
                              <m:sub>
                                <m:d>
                                  <m:dPr>
                                    <m:begChr m:val=""/>
                                    <m:endChr m:val="}"/>
                                    <m:ctrlPr>
                                      <a:rPr lang="zh-CN" altLang="en-US" sz="2800" i="1">
                                        <a:latin typeface="Cambria Math" panose="02040503050406030204" pitchFamily="18" charset="0"/>
                                      </a:rPr>
                                    </m:ctrlPr>
                                  </m:dPr>
                                  <m:e>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i="0">
                                            <a:latin typeface="Cambria Math" panose="02040503050406030204" pitchFamily="18" charset="0"/>
                                          </a:rPr>
                                          <m:t>1</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i="0">
                                            <a:latin typeface="Cambria Math" panose="02040503050406030204" pitchFamily="18" charset="0"/>
                                          </a:rPr>
                                          <m:t>2</m:t>
                                        </m:r>
                                      </m:sub>
                                    </m:sSub>
                                    <m:r>
                                      <a:rPr lang="zh-CN" altLang="en-US" sz="2800" i="0">
                                        <a:latin typeface="Cambria Math" panose="02040503050406030204" pitchFamily="18" charset="0"/>
                                      </a:rPr>
                                      <m:t>,</m:t>
                                    </m:r>
                                    <m:r>
                                      <a:rPr lang="zh-CN" altLang="en-US" sz="2800" i="1">
                                        <a:latin typeface="Cambria Math" panose="02040503050406030204" pitchFamily="18" charset="0"/>
                                      </a:rPr>
                                      <m:t>𝑑</m:t>
                                    </m:r>
                                  </m:e>
                                </m:d>
                              </m:sub>
                              <m:sup/>
                              <m:e/>
                            </m:nary>
                            <m:nary>
                              <m:naryPr>
                                <m:chr m:val="∑"/>
                                <m:limLoc m:val="undOvr"/>
                                <m:grow m:val="on"/>
                                <m:ctrlPr>
                                  <a:rPr lang="zh-CN" altLang="en-US" sz="2800" i="1">
                                    <a:latin typeface="Cambria Math" panose="02040503050406030204" pitchFamily="18" charset="0"/>
                                  </a:rPr>
                                </m:ctrlPr>
                              </m:naryPr>
                              <m:sub>
                                <m:r>
                                  <a:rPr lang="zh-CN" altLang="en-US" sz="2800" i="1">
                                    <a:latin typeface="Cambria Math" panose="02040503050406030204" pitchFamily="18" charset="0"/>
                                  </a:rPr>
                                  <m:t>𝑖</m:t>
                                </m:r>
                                <m:r>
                                  <a:rPr lang="zh-CN" altLang="en-US" sz="2800" i="0">
                                    <a:latin typeface="Cambria Math" panose="02040503050406030204" pitchFamily="18" charset="0"/>
                                  </a:rPr>
                                  <m:t>=1</m:t>
                                </m:r>
                              </m:sub>
                              <m:sup>
                                <m:r>
                                  <a:rPr lang="zh-CN" altLang="en-US" sz="2800" i="1">
                                    <a:latin typeface="Cambria Math" panose="02040503050406030204" pitchFamily="18" charset="0"/>
                                  </a:rPr>
                                  <m:t>𝑁</m:t>
                                </m:r>
                              </m:sup>
                              <m:e>
                                <m:d>
                                  <m:dPr>
                                    <m:ctrlPr>
                                      <a:rPr lang="zh-CN" altLang="en-US" sz="2800" i="1">
                                        <a:latin typeface="Cambria Math" panose="02040503050406030204" pitchFamily="18" charset="0"/>
                                      </a:rPr>
                                    </m:ctrlPr>
                                  </m:dPr>
                                  <m:e>
                                    <m:sSubSup>
                                      <m:sSubSupPr>
                                        <m:ctrlPr>
                                          <a:rPr lang="zh-CN" altLang="en-US" sz="2800" i="1">
                                            <a:latin typeface="Cambria Math" panose="02040503050406030204" pitchFamily="18" charset="0"/>
                                          </a:rPr>
                                        </m:ctrlPr>
                                      </m:sSubSupPr>
                                      <m:e>
                                        <m:limUpp>
                                          <m:limUppPr>
                                            <m:ctrlPr>
                                              <a:rPr lang="zh-CN" altLang="en-US" sz="2800" i="1">
                                                <a:latin typeface="Cambria Math" panose="02040503050406030204" pitchFamily="18" charset="0"/>
                                              </a:rPr>
                                            </m:ctrlPr>
                                          </m:limUppPr>
                                          <m:e>
                                            <m:r>
                                              <a:rPr lang="zh-CN" altLang="en-US" sz="2800" i="1">
                                                <a:latin typeface="Cambria Math" panose="02040503050406030204" pitchFamily="18" charset="0"/>
                                              </a:rPr>
                                              <m:t>𝑝</m:t>
                                            </m:r>
                                          </m:e>
                                          <m:lim>
                                            <m:r>
                                              <m:rPr>
                                                <m:lit/>
                                              </m:rPr>
                                              <a:rPr lang="zh-CN" altLang="en-US" sz="2800" i="0">
                                                <a:latin typeface="Cambria Math" panose="02040503050406030204" pitchFamily="18" charset="0"/>
                                              </a:rPr>
                                              <m:t>^</m:t>
                                            </m:r>
                                          </m:lim>
                                        </m:limUpp>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m:rPr>
                                        <m:sty m:val="p"/>
                                      </m:rPr>
                                      <a:rPr lang="zh-CN" altLang="en-US" sz="2800" i="0">
                                        <a:latin typeface="Cambria Math" panose="02040503050406030204" pitchFamily="18" charset="0"/>
                                      </a:rPr>
                                      <m:t>log</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𝑝</m:t>
                                        </m:r>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+(1−</m:t>
                                    </m:r>
                                    <m:sSubSup>
                                      <m:sSubSupPr>
                                        <m:ctrlPr>
                                          <a:rPr lang="zh-CN" altLang="en-US" sz="2800" i="1">
                                            <a:latin typeface="Cambria Math" panose="02040503050406030204" pitchFamily="18" charset="0"/>
                                          </a:rPr>
                                        </m:ctrlPr>
                                      </m:sSubSupPr>
                                      <m:e>
                                        <m:limUpp>
                                          <m:limUppPr>
                                            <m:ctrlPr>
                                              <a:rPr lang="zh-CN" altLang="en-US" sz="2800" i="1">
                                                <a:latin typeface="Cambria Math" panose="02040503050406030204" pitchFamily="18" charset="0"/>
                                              </a:rPr>
                                            </m:ctrlPr>
                                          </m:limUppPr>
                                          <m:e>
                                            <m:r>
                                              <a:rPr lang="zh-CN" altLang="en-US" sz="2800" i="1">
                                                <a:latin typeface="Cambria Math" panose="02040503050406030204" pitchFamily="18" charset="0"/>
                                              </a:rPr>
                                              <m:t>𝑝</m:t>
                                            </m:r>
                                          </m:e>
                                          <m:lim>
                                            <m:r>
                                              <m:rPr>
                                                <m:lit/>
                                              </m:rPr>
                                              <a:rPr lang="zh-CN" altLang="en-US" sz="2800" i="0">
                                                <a:latin typeface="Cambria Math" panose="02040503050406030204" pitchFamily="18" charset="0"/>
                                              </a:rPr>
                                              <m:t>^</m:t>
                                            </m:r>
                                          </m:lim>
                                        </m:limUpp>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m:t>
                                    </m:r>
                                    <m:r>
                                      <m:rPr>
                                        <m:sty m:val="p"/>
                                      </m:rPr>
                                      <a:rPr lang="zh-CN" altLang="en-US" sz="2800" i="0">
                                        <a:latin typeface="Cambria Math" panose="02040503050406030204" pitchFamily="18" charset="0"/>
                                      </a:rPr>
                                      <m:t>log</m:t>
                                    </m:r>
                                    <m:r>
                                      <a:rPr lang="zh-CN" altLang="en-US" sz="2800" i="0">
                                        <a:latin typeface="Cambria Math" panose="02040503050406030204" pitchFamily="18" charset="0"/>
                                      </a:rPr>
                                      <m:t>(1−</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𝑝</m:t>
                                        </m:r>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m:t>
                                    </m:r>
                                  </m:e>
                                </m:d>
                              </m:e>
                            </m:nary>
                          </m:e>
                        </m:mr>
                        <m:mr>
                          <m:e/>
                          <m:e>
                            <m:d>
                              <m:dPr>
                                <m:begChr m:val=""/>
                                <m:ctrlPr>
                                  <a:rPr lang="zh-CN" altLang="en-US" sz="2800" i="1">
                                    <a:latin typeface="Cambria Math" panose="02040503050406030204" pitchFamily="18" charset="0"/>
                                  </a:rPr>
                                </m:ctrlPr>
                              </m:dPr>
                              <m:e>
                                <m:r>
                                  <a:rPr lang="zh-CN" altLang="en-US" sz="2800" i="0">
                                    <a:latin typeface="Cambria Math" panose="02040503050406030204" pitchFamily="18" charset="0"/>
                                  </a:rPr>
                                  <m:t>+</m:t>
                                </m:r>
                                <m:nary>
                                  <m:naryPr>
                                    <m:chr m:val="∑"/>
                                    <m:limLoc m:val="undOvr"/>
                                    <m:grow m:val="on"/>
                                    <m:supHide m:val="on"/>
                                    <m:ctrlPr>
                                      <a:rPr lang="zh-CN" altLang="en-US" sz="2800" i="1">
                                        <a:latin typeface="Cambria Math" panose="02040503050406030204" pitchFamily="18" charset="0"/>
                                      </a:rPr>
                                    </m:ctrlPr>
                                  </m:naryPr>
                                  <m:sub>
                                    <m:d>
                                      <m:dPr>
                                        <m:begChr m:val=""/>
                                        <m:endChr m:val="}"/>
                                        <m:ctrlPr>
                                          <a:rPr lang="zh-CN" altLang="en-US" sz="2800" i="1">
                                            <a:latin typeface="Cambria Math" panose="02040503050406030204" pitchFamily="18" charset="0"/>
                                          </a:rPr>
                                        </m:ctrlPr>
                                      </m:dPr>
                                      <m:e>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i="0">
                                                <a:latin typeface="Cambria Math" panose="02040503050406030204" pitchFamily="18" charset="0"/>
                                              </a:rPr>
                                              <m:t>1</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i="0">
                                                <a:latin typeface="Cambria Math" panose="02040503050406030204" pitchFamily="18" charset="0"/>
                                              </a:rPr>
                                              <m:t>2</m:t>
                                            </m:r>
                                          </m:sub>
                                        </m:sSub>
                                        <m:r>
                                          <a:rPr lang="zh-CN" altLang="en-US" sz="2800" i="0">
                                            <a:latin typeface="Cambria Math" panose="02040503050406030204" pitchFamily="18" charset="0"/>
                                          </a:rPr>
                                          <m:t>,</m:t>
                                        </m:r>
                                        <m:r>
                                          <a:rPr lang="zh-CN" altLang="en-US" sz="2800" i="1">
                                            <a:latin typeface="Cambria Math" panose="02040503050406030204" pitchFamily="18" charset="0"/>
                                          </a:rPr>
                                          <m:t>𝑑</m:t>
                                        </m:r>
                                      </m:e>
                                    </m:d>
                                  </m:sub>
                                  <m:sup/>
                                  <m:e/>
                                </m:nary>
                                <m:nary>
                                  <m:naryPr>
                                    <m:chr m:val="∑"/>
                                    <m:limLoc m:val="undOvr"/>
                                    <m:grow m:val="on"/>
                                    <m:ctrlPr>
                                      <a:rPr lang="zh-CN" altLang="en-US" sz="2800" i="1">
                                        <a:latin typeface="Cambria Math" panose="02040503050406030204" pitchFamily="18" charset="0"/>
                                      </a:rPr>
                                    </m:ctrlPr>
                                  </m:naryPr>
                                  <m:sub>
                                    <m:r>
                                      <a:rPr lang="zh-CN" altLang="en-US" sz="2800" i="1">
                                        <a:latin typeface="Cambria Math" panose="02040503050406030204" pitchFamily="18" charset="0"/>
                                      </a:rPr>
                                      <m:t>𝑖</m:t>
                                    </m:r>
                                    <m:r>
                                      <a:rPr lang="zh-CN" altLang="en-US" sz="2800" i="0">
                                        <a:latin typeface="Cambria Math" panose="02040503050406030204" pitchFamily="18" charset="0"/>
                                      </a:rPr>
                                      <m:t>=1</m:t>
                                    </m:r>
                                  </m:sub>
                                  <m:sup>
                                    <m:r>
                                      <a:rPr lang="zh-CN" altLang="en-US" sz="2800" i="1">
                                        <a:latin typeface="Cambria Math" panose="02040503050406030204" pitchFamily="18" charset="0"/>
                                      </a:rPr>
                                      <m:t>𝑁</m:t>
                                    </m:r>
                                  </m:sup>
                                  <m:e/>
                                </m:nary>
                                <m:sSubSup>
                                  <m:sSubSupPr>
                                    <m:ctrlPr>
                                      <a:rPr lang="zh-CN" altLang="en-US" sz="2800" i="1">
                                        <a:latin typeface="Cambria Math" panose="02040503050406030204" pitchFamily="18" charset="0"/>
                                      </a:rPr>
                                    </m:ctrlPr>
                                  </m:sSubSupPr>
                                  <m:e>
                                    <m:limUpp>
                                      <m:limUppPr>
                                        <m:ctrlPr>
                                          <a:rPr lang="zh-CN" altLang="en-US" sz="2800" i="1">
                                            <a:latin typeface="Cambria Math" panose="02040503050406030204" pitchFamily="18" charset="0"/>
                                          </a:rPr>
                                        </m:ctrlPr>
                                      </m:limUppPr>
                                      <m:e>
                                        <m:r>
                                          <a:rPr lang="zh-CN" altLang="en-US" sz="2800" i="1">
                                            <a:latin typeface="Cambria Math" panose="02040503050406030204" pitchFamily="18" charset="0"/>
                                          </a:rPr>
                                          <m:t>𝑝</m:t>
                                        </m:r>
                                      </m:e>
                                      <m:lim>
                                        <m:r>
                                          <m:rPr>
                                            <m:lit/>
                                          </m:rPr>
                                          <a:rPr lang="zh-CN" altLang="en-US" sz="2800" i="0">
                                            <a:latin typeface="Cambria Math" panose="02040503050406030204" pitchFamily="18" charset="0"/>
                                          </a:rPr>
                                          <m:t>^</m:t>
                                        </m:r>
                                      </m:lim>
                                    </m:limUpp>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𝑥</m:t>
                                    </m:r>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m:t>
                                </m:r>
                                <m:sSubSup>
                                  <m:sSubSupPr>
                                    <m:ctrlPr>
                                      <a:rPr lang="zh-CN" altLang="en-US" sz="2800" i="1">
                                        <a:latin typeface="Cambria Math" panose="02040503050406030204" pitchFamily="18" charset="0"/>
                                      </a:rPr>
                                    </m:ctrlPr>
                                  </m:sSubSupPr>
                                  <m:e>
                                    <m:limUpp>
                                      <m:limUppPr>
                                        <m:ctrlPr>
                                          <a:rPr lang="zh-CN" altLang="en-US" sz="2800" i="1">
                                            <a:latin typeface="Cambria Math" panose="02040503050406030204" pitchFamily="18" charset="0"/>
                                          </a:rPr>
                                        </m:ctrlPr>
                                      </m:limUppPr>
                                      <m:e>
                                        <m:r>
                                          <a:rPr lang="zh-CN" altLang="en-US" sz="2800" i="1">
                                            <a:latin typeface="Cambria Math" panose="02040503050406030204" pitchFamily="18" charset="0"/>
                                          </a:rPr>
                                          <m:t>𝑥</m:t>
                                        </m:r>
                                      </m:e>
                                      <m:lim>
                                        <m:r>
                                          <m:rPr>
                                            <m:lit/>
                                          </m:rPr>
                                          <a:rPr lang="zh-CN" altLang="en-US" sz="2800" i="0">
                                            <a:latin typeface="Cambria Math" panose="02040503050406030204" pitchFamily="18" charset="0"/>
                                          </a:rPr>
                                          <m:t>^</m:t>
                                        </m:r>
                                      </m:lim>
                                    </m:limUpp>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𝑧</m:t>
                                    </m:r>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m:t>
                                </m:r>
                                <m:sSubSup>
                                  <m:sSubSupPr>
                                    <m:ctrlPr>
                                      <a:rPr lang="zh-CN" altLang="en-US" sz="2800" i="1">
                                        <a:latin typeface="Cambria Math" panose="02040503050406030204" pitchFamily="18" charset="0"/>
                                      </a:rPr>
                                    </m:ctrlPr>
                                  </m:sSubSupPr>
                                  <m:e>
                                    <m:limUpp>
                                      <m:limUppPr>
                                        <m:ctrlPr>
                                          <a:rPr lang="zh-CN" altLang="en-US" sz="2800" i="1">
                                            <a:latin typeface="Cambria Math" panose="02040503050406030204" pitchFamily="18" charset="0"/>
                                          </a:rPr>
                                        </m:ctrlPr>
                                      </m:limUppPr>
                                      <m:e>
                                        <m:r>
                                          <a:rPr lang="zh-CN" altLang="en-US" sz="2800" i="1">
                                            <a:latin typeface="Cambria Math" panose="02040503050406030204" pitchFamily="18" charset="0"/>
                                          </a:rPr>
                                          <m:t>𝑧</m:t>
                                        </m:r>
                                      </m:e>
                                      <m:lim>
                                        <m:r>
                                          <m:rPr>
                                            <m:lit/>
                                          </m:rPr>
                                          <a:rPr lang="zh-CN" altLang="en-US" sz="2800" i="0">
                                            <a:latin typeface="Cambria Math" panose="02040503050406030204" pitchFamily="18" charset="0"/>
                                          </a:rPr>
                                          <m:t>^</m:t>
                                        </m:r>
                                      </m:lim>
                                    </m:limUpp>
                                  </m:e>
                                  <m:sub>
                                    <m:r>
                                      <a:rPr lang="zh-CN" altLang="en-US" sz="2800" i="1">
                                        <a:latin typeface="Cambria Math" panose="02040503050406030204" pitchFamily="18" charset="0"/>
                                      </a:rPr>
                                      <m:t>𝑡</m:t>
                                    </m:r>
                                  </m:sub>
                                  <m:sup>
                                    <m:r>
                                      <a:rPr lang="zh-CN" altLang="en-US" sz="2800" i="1">
                                        <a:latin typeface="Cambria Math" panose="02040503050406030204" pitchFamily="18" charset="0"/>
                                      </a:rPr>
                                      <m:t>𝑖</m:t>
                                    </m:r>
                                  </m:sup>
                                </m:sSubSup>
                                <m:r>
                                  <a:rPr lang="zh-CN" altLang="en-US" sz="2800" i="0">
                                    <a:latin typeface="Cambria Math" panose="02040503050406030204" pitchFamily="18" charset="0"/>
                                  </a:rPr>
                                  <m:t>‖</m:t>
                                </m:r>
                              </m:e>
                            </m:d>
                          </m:e>
                        </m:mr>
                        <m:mr>
                          <m:e/>
                          <m:e>
                            <m:r>
                              <a:rPr lang="zh-CN" altLang="en-US" sz="2800" i="0">
                                <a:latin typeface="Cambria Math" panose="02040503050406030204" pitchFamily="18" charset="0"/>
                              </a:rPr>
                              <m:t>+|</m:t>
                            </m:r>
                            <m:r>
                              <a:rPr lang="zh-CN" altLang="en-US" sz="2800" i="1">
                                <a:latin typeface="Cambria Math" panose="02040503050406030204" pitchFamily="18" charset="0"/>
                              </a:rPr>
                              <m:t>𝜃</m:t>
                            </m:r>
                            <m:r>
                              <a:rPr lang="zh-CN" altLang="en-US" sz="2800" i="0">
                                <a:latin typeface="Cambria Math" panose="02040503050406030204" pitchFamily="18" charset="0"/>
                              </a:rPr>
                              <m:t>−</m:t>
                            </m:r>
                            <m:limUpp>
                              <m:limUppPr>
                                <m:ctrlPr>
                                  <a:rPr lang="zh-CN" altLang="en-US" sz="2800" i="1">
                                    <a:latin typeface="Cambria Math" panose="02040503050406030204" pitchFamily="18" charset="0"/>
                                  </a:rPr>
                                </m:ctrlPr>
                              </m:limUppPr>
                              <m:e>
                                <m:r>
                                  <a:rPr lang="zh-CN" altLang="en-US" sz="2800" i="1">
                                    <a:latin typeface="Cambria Math" panose="02040503050406030204" pitchFamily="18" charset="0"/>
                                  </a:rPr>
                                  <m:t>𝜃</m:t>
                                </m:r>
                              </m:e>
                              <m:lim>
                                <m:r>
                                  <m:rPr>
                                    <m:lit/>
                                  </m:rPr>
                                  <a:rPr lang="zh-CN" altLang="en-US" sz="2800" i="0">
                                    <a:latin typeface="Cambria Math" panose="02040503050406030204" pitchFamily="18" charset="0"/>
                                  </a:rPr>
                                  <m:t>^</m:t>
                                </m:r>
                              </m:lim>
                            </m:limUpp>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h</m:t>
                                </m:r>
                              </m:e>
                              <m:sub>
                                <m:r>
                                  <a:rPr lang="zh-CN" altLang="en-US" sz="2800" i="1">
                                    <a:latin typeface="Cambria Math" panose="02040503050406030204" pitchFamily="18" charset="0"/>
                                  </a:rPr>
                                  <m:t>𝑐𝑎𝑚</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limUpp>
                                  <m:limUppPr>
                                    <m:ctrlPr>
                                      <a:rPr lang="zh-CN" altLang="en-US" sz="2800" i="1">
                                        <a:latin typeface="Cambria Math" panose="02040503050406030204" pitchFamily="18" charset="0"/>
                                      </a:rPr>
                                    </m:ctrlPr>
                                  </m:limUppPr>
                                  <m:e>
                                    <m:r>
                                      <a:rPr lang="zh-CN" altLang="en-US" sz="2800" i="1">
                                        <a:latin typeface="Cambria Math" panose="02040503050406030204" pitchFamily="18" charset="0"/>
                                      </a:rPr>
                                      <m:t>h</m:t>
                                    </m:r>
                                  </m:e>
                                  <m:lim>
                                    <m:r>
                                      <m:rPr>
                                        <m:lit/>
                                      </m:rPr>
                                      <a:rPr lang="zh-CN" altLang="en-US" sz="2800" i="0">
                                        <a:latin typeface="Cambria Math" panose="02040503050406030204" pitchFamily="18" charset="0"/>
                                      </a:rPr>
                                      <m:t>^</m:t>
                                    </m:r>
                                  </m:lim>
                                </m:limUpp>
                              </m:e>
                              <m:sub>
                                <m:r>
                                  <a:rPr lang="zh-CN" altLang="en-US" sz="2800" i="1">
                                    <a:latin typeface="Cambria Math" panose="02040503050406030204" pitchFamily="18" charset="0"/>
                                  </a:rPr>
                                  <m:t>𝑐𝑎𝑚</m:t>
                                </m:r>
                              </m:sub>
                            </m:sSub>
                            <m:r>
                              <a:rPr lang="zh-CN" altLang="en-US" sz="2800" i="0">
                                <a:latin typeface="Cambria Math" panose="02040503050406030204" pitchFamily="18" charset="0"/>
                              </a:rPr>
                              <m:t>|</m:t>
                            </m:r>
                          </m:e>
                        </m:mr>
                      </m:m>
                    </m:oMath>
                  </m:oMathPara>
                </a14:m>
                <a:endParaRPr lang="zh-CN" altLang="en-US" sz="2800" dirty="0"/>
              </a:p>
            </p:txBody>
          </p:sp>
        </mc:Choice>
        <mc:Fallback xmlns="">
          <p:sp>
            <p:nvSpPr>
              <p:cNvPr id="5" name="文本框 4">
                <a:extLst>
                  <a:ext uri="{FF2B5EF4-FFF2-40B4-BE49-F238E27FC236}">
                    <a16:creationId xmlns:a16="http://schemas.microsoft.com/office/drawing/2014/main" id="{65658BE4-CB14-459A-B427-5142A3C9C26E}"/>
                  </a:ext>
                </a:extLst>
              </p:cNvPr>
              <p:cNvSpPr txBox="1">
                <a:spLocks noRot="1" noChangeAspect="1" noMove="1" noResize="1" noEditPoints="1" noAdjustHandles="1" noChangeArrowheads="1" noChangeShapeType="1" noTextEdit="1"/>
              </p:cNvSpPr>
              <p:nvPr/>
            </p:nvSpPr>
            <p:spPr>
              <a:xfrm>
                <a:off x="226501" y="1670409"/>
                <a:ext cx="4612192" cy="3517181"/>
              </a:xfrm>
              <a:prstGeom prst="rect">
                <a:avLst/>
              </a:prstGeom>
              <a:blipFill>
                <a:blip r:embed="rId3"/>
                <a:stretch>
                  <a:fillRect r="-824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6947037"/>
      </p:ext>
    </p:extLst>
  </p:cSld>
  <p:clrMapOvr>
    <a:masterClrMapping/>
  </p:clrMapOvr>
  <p:transition spd="slow" advTm="564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Network of Gen-</a:t>
            </a:r>
            <a:r>
              <a:rPr lang="en-US" altLang="zh-CN" dirty="0" err="1">
                <a:ea typeface="宋体" panose="02010600030101010101" pitchFamily="2" charset="-122"/>
              </a:rPr>
              <a:t>LaneNet</a:t>
            </a:r>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F99586A6-3E6C-4146-A3F2-C12F7853B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33751"/>
            <a:ext cx="9144000" cy="2790497"/>
          </a:xfrm>
          <a:prstGeom prst="rect">
            <a:avLst/>
          </a:prstGeom>
        </p:spPr>
      </p:pic>
    </p:spTree>
  </p:cSld>
  <p:clrMapOvr>
    <a:masterClrMapping/>
  </p:clrMapOvr>
  <p:transition spd="slow" advTm="5649"/>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Gen-</a:t>
            </a:r>
            <a:r>
              <a:rPr lang="en-US" altLang="zh-CN" dirty="0" err="1">
                <a:ea typeface="宋体" panose="02010600030101010101" pitchFamily="2" charset="-122"/>
              </a:rPr>
              <a:t>LaneNet</a:t>
            </a:r>
            <a:endParaRPr lang="en-US" altLang="zh-CN" dirty="0">
              <a:ea typeface="宋体" panose="02010600030101010101" pitchFamily="2" charset="-122"/>
            </a:endParaRPr>
          </a:p>
        </p:txBody>
      </p:sp>
    </p:spTree>
    <p:extLst>
      <p:ext uri="{BB962C8B-B14F-4D97-AF65-F5344CB8AC3E}">
        <p14:creationId xmlns:p14="http://schemas.microsoft.com/office/powerpoint/2010/main" val="247873650"/>
      </p:ext>
    </p:extLst>
  </p:cSld>
  <p:clrMapOvr>
    <a:masterClrMapping/>
  </p:clrMapOvr>
  <p:transition spd="slow" advTm="5649"/>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Thanks…</a:t>
            </a:r>
          </a:p>
        </p:txBody>
      </p:sp>
    </p:spTree>
    <p:extLst>
      <p:ext uri="{BB962C8B-B14F-4D97-AF65-F5344CB8AC3E}">
        <p14:creationId xmlns:p14="http://schemas.microsoft.com/office/powerpoint/2010/main" val="1036644949"/>
      </p:ext>
    </p:extLst>
  </p:cSld>
  <p:clrMapOvr>
    <a:masterClrMapping/>
  </p:clrMapOvr>
  <p:transition spd="slow" advTm="564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a:ea typeface="宋体" panose="02010600030101010101" pitchFamily="2" charset="-122"/>
              </a:rPr>
              <a:t>Thanks…</a:t>
            </a:r>
          </a:p>
        </p:txBody>
      </p:sp>
      <p:pic>
        <p:nvPicPr>
          <p:cNvPr id="36867" name="Picture 5" descr="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676400"/>
            <a:ext cx="15049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422049E7-774B-4B51-8CD4-F3D7609FF6E8}"/>
              </a:ext>
            </a:extLst>
          </p:cNvPr>
          <p:cNvSpPr txBox="1"/>
          <p:nvPr/>
        </p:nvSpPr>
        <p:spPr>
          <a:xfrm>
            <a:off x="304912" y="1228397"/>
            <a:ext cx="7010216" cy="4401205"/>
          </a:xfrm>
          <a:prstGeom prst="rect">
            <a:avLst/>
          </a:prstGeom>
          <a:noFill/>
        </p:spPr>
        <p:txBody>
          <a:bodyPr wrap="square">
            <a:spAutoFit/>
          </a:bodyPr>
          <a:lstStyle/>
          <a:p>
            <a:r>
              <a:rPr lang="en-US" altLang="zh-CN" sz="2000" dirty="0"/>
              <a:t>[1] Bai, Min, et al. "Deep Multi-Sensor Lane Detection." 2018 IEEE/RSJ International Conference on Intelligent Robots and Systems (IROS). IEEE, 2018.</a:t>
            </a:r>
          </a:p>
          <a:p>
            <a:endParaRPr lang="en-US" altLang="zh-CN" sz="2000" dirty="0"/>
          </a:p>
          <a:p>
            <a:r>
              <a:rPr lang="en-US" altLang="zh-CN" sz="2000" dirty="0"/>
              <a:t>[2] </a:t>
            </a:r>
            <a:r>
              <a:rPr lang="zh-CN" altLang="en-US" sz="2000" dirty="0"/>
              <a:t>Jaderberg, M., Simonyan, K., Zisserman, A., and Kavukcuoglu, K., “Spatial Transformer Networks”, arXiv e-prints, 2015.</a:t>
            </a:r>
            <a:endParaRPr lang="en-US" altLang="zh-CN" sz="2000" dirty="0"/>
          </a:p>
          <a:p>
            <a:endParaRPr lang="en-US" altLang="zh-CN" sz="2000" dirty="0"/>
          </a:p>
          <a:p>
            <a:r>
              <a:rPr lang="en-US" altLang="zh-CN" sz="2000" dirty="0"/>
              <a:t>[3] Garnett, Noa, et al. "3D-LaneNet: end-to-end 3D multiple lane detection." Proceedings of the IEEE International Conference on Computer Vision. 2019.</a:t>
            </a:r>
          </a:p>
          <a:p>
            <a:endParaRPr lang="en-US" altLang="zh-CN" sz="2000" dirty="0"/>
          </a:p>
          <a:p>
            <a:r>
              <a:rPr lang="en-US" altLang="zh-CN" sz="2000" dirty="0">
                <a:solidFill>
                  <a:srgbClr val="FF0000"/>
                </a:solidFill>
              </a:rPr>
              <a:t>[4] Guo, Y., “Gen-</a:t>
            </a:r>
            <a:r>
              <a:rPr lang="en-US" altLang="zh-CN" sz="2000" dirty="0" err="1">
                <a:solidFill>
                  <a:srgbClr val="FF0000"/>
                </a:solidFill>
              </a:rPr>
              <a:t>LaneNet</a:t>
            </a:r>
            <a:r>
              <a:rPr lang="en-US" altLang="zh-CN" sz="2000" dirty="0">
                <a:solidFill>
                  <a:srgbClr val="FF0000"/>
                </a:solidFill>
              </a:rPr>
              <a:t>: A Generalized and Scalable Approach for 3D Lane Detection”, </a:t>
            </a:r>
            <a:r>
              <a:rPr lang="en-US" altLang="zh-CN" sz="2000" dirty="0" err="1">
                <a:solidFill>
                  <a:srgbClr val="FF0000"/>
                </a:solidFill>
              </a:rPr>
              <a:t>arXiv</a:t>
            </a:r>
            <a:r>
              <a:rPr lang="en-US" altLang="zh-CN" sz="2000" dirty="0">
                <a:solidFill>
                  <a:srgbClr val="FF0000"/>
                </a:solidFill>
              </a:rPr>
              <a:t> e-prints, 2020.</a:t>
            </a:r>
            <a:endParaRPr lang="zh-CN" altLang="en-US" sz="2000" dirty="0">
              <a:solidFill>
                <a:srgbClr val="FF0000"/>
              </a:solidFill>
            </a:endParaRPr>
          </a:p>
        </p:txBody>
      </p:sp>
    </p:spTree>
    <p:extLst>
      <p:ext uri="{BB962C8B-B14F-4D97-AF65-F5344CB8AC3E}">
        <p14:creationId xmlns:p14="http://schemas.microsoft.com/office/powerpoint/2010/main" val="2574184541"/>
      </p:ext>
    </p:extLst>
  </p:cSld>
  <p:clrMapOvr>
    <a:masterClrMapping/>
  </p:clrMapOvr>
  <p:transition spd="slow" advTm="5649"/>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目录</a:t>
            </a:r>
            <a:endParaRPr lang="en-US" altLang="zh-CN" sz="3600" dirty="0">
              <a:ea typeface="宋体" panose="02010600030101010101" pitchFamily="2" charset="-122"/>
            </a:endParaRPr>
          </a:p>
        </p:txBody>
      </p:sp>
      <p:graphicFrame>
        <p:nvGraphicFramePr>
          <p:cNvPr id="7" name="图示 6"/>
          <p:cNvGraphicFramePr/>
          <p:nvPr>
            <p:extLst>
              <p:ext uri="{D42A27DB-BD31-4B8C-83A1-F6EECF244321}">
                <p14:modId xmlns:p14="http://schemas.microsoft.com/office/powerpoint/2010/main" val="263009717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advTm="4550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pPr eaLnBrk="1" hangingPunct="1"/>
            <a:r>
              <a:rPr lang="zh-CN" altLang="en-US" sz="2100" dirty="0">
                <a:ea typeface="宋体" panose="02010600030101010101" pitchFamily="2" charset="-122"/>
              </a:rPr>
              <a:t>识别任务</a:t>
            </a:r>
            <a:endParaRPr lang="en-US" altLang="zh-CN" sz="2100" dirty="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306906" y="1905040"/>
            <a:ext cx="8379894" cy="3295622"/>
          </a:xfrm>
          <a:prstGeom prst="rect">
            <a:avLst/>
          </a:prstGeom>
        </p:spPr>
      </p:pic>
    </p:spTree>
  </p:cSld>
  <p:clrMapOvr>
    <a:masterClrMapping/>
  </p:clrMapOvr>
  <p:transition spd="slow" advTm="6805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pPr eaLnBrk="1" hangingPunct="1"/>
            <a:r>
              <a:rPr lang="zh-CN" altLang="en-US" sz="2100" dirty="0">
                <a:ea typeface="宋体" panose="02010600030101010101" pitchFamily="2" charset="-122"/>
              </a:rPr>
              <a:t>道路类型</a:t>
            </a:r>
            <a:endParaRPr lang="en-US" altLang="zh-CN" sz="2100" dirty="0">
              <a:ea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1531"/>
            <a:ext cx="9144000" cy="3954938"/>
          </a:xfrm>
          <a:prstGeom prst="rect">
            <a:avLst/>
          </a:prstGeom>
        </p:spPr>
      </p:pic>
    </p:spTree>
  </p:cSld>
  <p:clrMapOvr>
    <a:masterClrMapping/>
  </p:clrMapOvr>
  <p:transition spd="slow" advTm="6805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Intention</a:t>
            </a:r>
          </a:p>
        </p:txBody>
      </p:sp>
      <p:sp>
        <p:nvSpPr>
          <p:cNvPr id="6" name="文本框 5">
            <a:extLst>
              <a:ext uri="{FF2B5EF4-FFF2-40B4-BE49-F238E27FC236}">
                <a16:creationId xmlns:a16="http://schemas.microsoft.com/office/drawing/2014/main" id="{9D1790A9-375E-4666-A2D7-EB2C5D20DBF3}"/>
              </a:ext>
            </a:extLst>
          </p:cNvPr>
          <p:cNvSpPr txBox="1"/>
          <p:nvPr/>
        </p:nvSpPr>
        <p:spPr>
          <a:xfrm>
            <a:off x="685902" y="1524050"/>
            <a:ext cx="7848394" cy="1569660"/>
          </a:xfrm>
          <a:prstGeom prst="rect">
            <a:avLst/>
          </a:prstGeom>
          <a:noFill/>
        </p:spPr>
        <p:txBody>
          <a:bodyPr wrap="square">
            <a:spAutoFit/>
          </a:bodyPr>
          <a:lstStyle/>
          <a:p>
            <a:pPr marL="514350" indent="-514350">
              <a:buFont typeface="Wingdings" panose="05000000000000000000" pitchFamily="2" charset="2"/>
              <a:buChar char="l"/>
            </a:pPr>
            <a:r>
              <a:rPr lang="en-US" altLang="zh-CN" dirty="0"/>
              <a:t>S</a:t>
            </a:r>
            <a:r>
              <a:rPr lang="zh-CN" altLang="en-US" dirty="0"/>
              <a:t>emantic segmentation component</a:t>
            </a:r>
            <a:endParaRPr lang="en-US" altLang="zh-CN" dirty="0"/>
          </a:p>
          <a:p>
            <a:pPr marL="514350" indent="-514350">
              <a:buFont typeface="Wingdings" panose="05000000000000000000" pitchFamily="2" charset="2"/>
              <a:buChar char="l"/>
            </a:pPr>
            <a:r>
              <a:rPr lang="en-US" altLang="zh-CN" dirty="0"/>
              <a:t>Spatial transform</a:t>
            </a:r>
          </a:p>
          <a:p>
            <a:pPr marL="514350" indent="-514350">
              <a:buFont typeface="Wingdings" panose="05000000000000000000" pitchFamily="2" charset="2"/>
              <a:buChar char="l"/>
            </a:pPr>
            <a:r>
              <a:rPr lang="en-US" altLang="zh-CN" dirty="0"/>
              <a:t>Fitting quadratic curves</a:t>
            </a:r>
            <a:endParaRPr lang="zh-CN" altLang="en-US" dirty="0"/>
          </a:p>
        </p:txBody>
      </p:sp>
      <p:sp>
        <p:nvSpPr>
          <p:cNvPr id="8" name="文本框 7">
            <a:extLst>
              <a:ext uri="{FF2B5EF4-FFF2-40B4-BE49-F238E27FC236}">
                <a16:creationId xmlns:a16="http://schemas.microsoft.com/office/drawing/2014/main" id="{B799AC2B-86D6-4EFB-BFED-70A184391D19}"/>
              </a:ext>
            </a:extLst>
          </p:cNvPr>
          <p:cNvSpPr txBox="1"/>
          <p:nvPr/>
        </p:nvSpPr>
        <p:spPr>
          <a:xfrm>
            <a:off x="201277" y="3886188"/>
            <a:ext cx="8741445" cy="1938992"/>
          </a:xfrm>
          <a:prstGeom prst="rect">
            <a:avLst/>
          </a:prstGeom>
          <a:noFill/>
        </p:spPr>
        <p:txBody>
          <a:bodyPr wrap="square">
            <a:spAutoFit/>
          </a:bodyPr>
          <a:lstStyle/>
          <a:p>
            <a:r>
              <a:rPr lang="en-US" altLang="zh-CN" sz="2000" dirty="0"/>
              <a:t>By assuming the world is flat, a 2D lane represented in the flat ground plane might be an acceptable approximation for a 3D lane in the ego-vehicle coordinate system. However, this assumption could lead to unexpected problems.</a:t>
            </a:r>
            <a:r>
              <a:rPr lang="zh-CN" altLang="en-US" sz="2000" dirty="0"/>
              <a:t> </a:t>
            </a:r>
            <a:r>
              <a:rPr lang="en-US" altLang="zh-CN" sz="2000" dirty="0"/>
              <a:t>For example, when an autonomous driving vehicle encounters a hilly road, an unexpected driving behavior is likely to occur since the 2D planar geometry provides incorrect perception of the 3D road.</a:t>
            </a:r>
            <a:endParaRPr lang="zh-CN" altLang="en-US" sz="2000" dirty="0"/>
          </a:p>
        </p:txBody>
      </p:sp>
    </p:spTree>
  </p:cSld>
  <p:clrMapOvr>
    <a:masterClrMapping/>
  </p:clrMapOvr>
  <p:transition spd="slow" advTm="5649"/>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Network of Multi-Sensor</a:t>
            </a:r>
          </a:p>
        </p:txBody>
      </p:sp>
      <p:pic>
        <p:nvPicPr>
          <p:cNvPr id="3" name="图片 2">
            <a:extLst>
              <a:ext uri="{FF2B5EF4-FFF2-40B4-BE49-F238E27FC236}">
                <a16:creationId xmlns:a16="http://schemas.microsoft.com/office/drawing/2014/main" id="{554B0C85-FB47-421C-87D1-EA2F1E2E3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9472"/>
            <a:ext cx="9144000" cy="4015478"/>
          </a:xfrm>
          <a:prstGeom prst="rect">
            <a:avLst/>
          </a:prstGeom>
        </p:spPr>
      </p:pic>
      <p:sp>
        <p:nvSpPr>
          <p:cNvPr id="4" name="文本框 3">
            <a:extLst>
              <a:ext uri="{FF2B5EF4-FFF2-40B4-BE49-F238E27FC236}">
                <a16:creationId xmlns:a16="http://schemas.microsoft.com/office/drawing/2014/main" id="{4949BC6E-9EA2-458B-A95B-7282CE0E4922}"/>
              </a:ext>
            </a:extLst>
          </p:cNvPr>
          <p:cNvSpPr txBox="1"/>
          <p:nvPr/>
        </p:nvSpPr>
        <p:spPr>
          <a:xfrm>
            <a:off x="252741" y="6172128"/>
            <a:ext cx="8638517" cy="584775"/>
          </a:xfrm>
          <a:prstGeom prst="rect">
            <a:avLst/>
          </a:prstGeom>
          <a:noFill/>
        </p:spPr>
        <p:txBody>
          <a:bodyPr wrap="square" rtlCol="0">
            <a:spAutoFit/>
          </a:bodyPr>
          <a:lstStyle/>
          <a:p>
            <a:r>
              <a:rPr lang="en-US" altLang="zh-CN" sz="1600" dirty="0"/>
              <a:t>Bai, Min, et al. "Deep Multi-Sensor Lane Detection." 2018 IEEE/RSJ International Conference on Intelligent Robots and Systems (IROS). IEEE, 2018.</a:t>
            </a:r>
            <a:endParaRPr lang="zh-CN" altLang="en-US" sz="1600" dirty="0"/>
          </a:p>
        </p:txBody>
      </p:sp>
      <p:sp>
        <p:nvSpPr>
          <p:cNvPr id="2" name="文本框 1">
            <a:extLst>
              <a:ext uri="{FF2B5EF4-FFF2-40B4-BE49-F238E27FC236}">
                <a16:creationId xmlns:a16="http://schemas.microsoft.com/office/drawing/2014/main" id="{CB0CCD7B-D133-4A75-B89D-D61894405918}"/>
              </a:ext>
            </a:extLst>
          </p:cNvPr>
          <p:cNvSpPr txBox="1"/>
          <p:nvPr/>
        </p:nvSpPr>
        <p:spPr>
          <a:xfrm>
            <a:off x="6324554" y="1478839"/>
            <a:ext cx="1688283" cy="584775"/>
          </a:xfrm>
          <a:prstGeom prst="rect">
            <a:avLst/>
          </a:prstGeom>
          <a:noFill/>
        </p:spPr>
        <p:txBody>
          <a:bodyPr wrap="none" rtlCol="0">
            <a:spAutoFit/>
          </a:bodyPr>
          <a:lstStyle/>
          <a:p>
            <a:r>
              <a:rPr lang="en-US" altLang="zh-CN" dirty="0">
                <a:solidFill>
                  <a:schemeClr val="tx2">
                    <a:lumMod val="40000"/>
                    <a:lumOff val="60000"/>
                  </a:schemeClr>
                </a:solidFill>
              </a:rPr>
              <a:t>Network</a:t>
            </a:r>
          </a:p>
        </p:txBody>
      </p:sp>
    </p:spTree>
    <p:extLst>
      <p:ext uri="{BB962C8B-B14F-4D97-AF65-F5344CB8AC3E}">
        <p14:creationId xmlns:p14="http://schemas.microsoft.com/office/powerpoint/2010/main" val="3877023126"/>
      </p:ext>
    </p:extLst>
  </p:cSld>
  <p:clrMapOvr>
    <a:masterClrMapping/>
  </p:clrMapOvr>
  <p:transition spd="slow" advTm="564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Loss Function of Multi-Sensor</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47D26D5-4678-444E-9B94-44E1EB6E16FE}"/>
                  </a:ext>
                </a:extLst>
              </p:cNvPr>
              <p:cNvSpPr txBox="1"/>
              <p:nvPr/>
            </p:nvSpPr>
            <p:spPr>
              <a:xfrm>
                <a:off x="737367" y="1984183"/>
                <a:ext cx="3657624" cy="10306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400" i="1" smtClean="0">
                              <a:latin typeface="Cambria Math" panose="02040503050406030204" pitchFamily="18" charset="0"/>
                            </a:rPr>
                          </m:ctrlPr>
                        </m:mP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𝐿</m:t>
                                </m:r>
                              </m:e>
                              <m:sub>
                                <m:r>
                                  <a:rPr lang="zh-CN" altLang="en-US" sz="2400" i="1">
                                    <a:latin typeface="Cambria Math" panose="02040503050406030204" pitchFamily="18" charset="0"/>
                                  </a:rPr>
                                  <m:t>𝑔𝑛𝑑</m:t>
                                </m:r>
                              </m:sub>
                            </m:sSub>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𝑂𝑢𝑡𝑝𝑢𝑡𝐼𝑚𝑎𝑔𝑒</m:t>
                                </m:r>
                              </m:sub>
                              <m:sup/>
                              <m:e/>
                            </m:nary>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𝑔𝑡</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𝑝𝑟𝑒𝑑</m:t>
                                </m:r>
                              </m:sub>
                            </m:sSub>
                            <m:r>
                              <a:rPr lang="zh-CN" altLang="en-US" sz="2400" i="0">
                                <a:latin typeface="Cambria Math" panose="02040503050406030204" pitchFamily="18" charset="0"/>
                              </a:rPr>
                              <m:t>‖</m:t>
                            </m:r>
                          </m:e>
                        </m:mr>
                      </m:m>
                    </m:oMath>
                  </m:oMathPara>
                </a14:m>
                <a:endParaRPr lang="zh-CN" altLang="en-US" sz="2400" dirty="0"/>
              </a:p>
            </p:txBody>
          </p:sp>
        </mc:Choice>
        <mc:Fallback xmlns="">
          <p:sp>
            <p:nvSpPr>
              <p:cNvPr id="11" name="文本框 10">
                <a:extLst>
                  <a:ext uri="{FF2B5EF4-FFF2-40B4-BE49-F238E27FC236}">
                    <a16:creationId xmlns:a16="http://schemas.microsoft.com/office/drawing/2014/main" id="{B47D26D5-4678-444E-9B94-44E1EB6E16FE}"/>
                  </a:ext>
                </a:extLst>
              </p:cNvPr>
              <p:cNvSpPr txBox="1">
                <a:spLocks noRot="1" noChangeAspect="1" noMove="1" noResize="1" noEditPoints="1" noAdjustHandles="1" noChangeArrowheads="1" noChangeShapeType="1" noTextEdit="1"/>
              </p:cNvSpPr>
              <p:nvPr/>
            </p:nvSpPr>
            <p:spPr>
              <a:xfrm>
                <a:off x="737367" y="1984183"/>
                <a:ext cx="3657624" cy="1030667"/>
              </a:xfrm>
              <a:prstGeom prst="rect">
                <a:avLst/>
              </a:prstGeom>
              <a:blipFill>
                <a:blip r:embed="rId3"/>
                <a:stretch>
                  <a:fillRect r="-4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534B8F0-CA8F-4BD3-943A-33E507E106D9}"/>
                  </a:ext>
                </a:extLst>
              </p:cNvPr>
              <p:cNvSpPr txBox="1"/>
              <p:nvPr/>
            </p:nvSpPr>
            <p:spPr>
              <a:xfrm>
                <a:off x="318398" y="4267178"/>
                <a:ext cx="8153186" cy="10306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400" i="1" smtClean="0">
                              <a:latin typeface="Cambria Math" panose="02040503050406030204" pitchFamily="18" charset="0"/>
                            </a:rPr>
                          </m:ctrlPr>
                        </m:mP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𝐿</m:t>
                                </m:r>
                              </m:e>
                              <m:sub>
                                <m:r>
                                  <a:rPr lang="zh-CN" altLang="en-US" sz="2400" i="1">
                                    <a:latin typeface="Cambria Math" panose="02040503050406030204" pitchFamily="18" charset="0"/>
                                  </a:rPr>
                                  <m:t>𝑙𝑎𝑛𝑒</m:t>
                                </m:r>
                              </m:sub>
                            </m:sSub>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𝑂𝑢𝑡𝑝𝑢𝑡𝐼𝑚𝑎𝑔𝑒</m:t>
                                </m:r>
                              </m:sub>
                              <m:sup/>
                              <m:e>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min</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𝑑</m:t>
                                    </m:r>
                                  </m:e>
                                  <m:sub>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𝑔𝑡</m:t>
                                    </m:r>
                                  </m:sub>
                                </m:sSub>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𝑑</m:t>
                                    </m:r>
                                  </m:e>
                                  <m:sub>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𝑝𝑟𝑒𝑑</m:t>
                                    </m:r>
                                  </m:sub>
                                </m:sSub>
                                <m:r>
                                  <a:rPr lang="zh-CN" altLang="en-US" sz="2400" i="0">
                                    <a:latin typeface="Cambria Math" panose="02040503050406030204" pitchFamily="18" charset="0"/>
                                  </a:rPr>
                                  <m:t>‖</m:t>
                                </m:r>
                              </m:e>
                            </m:nary>
                          </m:e>
                        </m:mr>
                      </m:m>
                    </m:oMath>
                  </m:oMathPara>
                </a14:m>
                <a:endParaRPr lang="zh-CN" altLang="en-US" sz="2400" dirty="0"/>
              </a:p>
            </p:txBody>
          </p:sp>
        </mc:Choice>
        <mc:Fallback xmlns="">
          <p:sp>
            <p:nvSpPr>
              <p:cNvPr id="14" name="文本框 13">
                <a:extLst>
                  <a:ext uri="{FF2B5EF4-FFF2-40B4-BE49-F238E27FC236}">
                    <a16:creationId xmlns:a16="http://schemas.microsoft.com/office/drawing/2014/main" id="{6534B8F0-CA8F-4BD3-943A-33E507E106D9}"/>
                  </a:ext>
                </a:extLst>
              </p:cNvPr>
              <p:cNvSpPr txBox="1">
                <a:spLocks noRot="1" noChangeAspect="1" noMove="1" noResize="1" noEditPoints="1" noAdjustHandles="1" noChangeArrowheads="1" noChangeShapeType="1" noTextEdit="1"/>
              </p:cNvSpPr>
              <p:nvPr/>
            </p:nvSpPr>
            <p:spPr>
              <a:xfrm>
                <a:off x="318398" y="4267178"/>
                <a:ext cx="8153186" cy="1030667"/>
              </a:xfrm>
              <a:prstGeom prst="rect">
                <a:avLst/>
              </a:prstGeom>
              <a:blipFill>
                <a:blip r:embed="rId4"/>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0B18FAE8-C741-4D52-BBA8-BE02575D0953}"/>
              </a:ext>
            </a:extLst>
          </p:cNvPr>
          <p:cNvSpPr txBox="1"/>
          <p:nvPr/>
        </p:nvSpPr>
        <p:spPr>
          <a:xfrm>
            <a:off x="609704" y="1387731"/>
            <a:ext cx="2236510" cy="584775"/>
          </a:xfrm>
          <a:prstGeom prst="rect">
            <a:avLst/>
          </a:prstGeom>
          <a:noFill/>
        </p:spPr>
        <p:txBody>
          <a:bodyPr wrap="none" rtlCol="0">
            <a:spAutoFit/>
          </a:bodyPr>
          <a:lstStyle/>
          <a:p>
            <a:r>
              <a:rPr lang="zh-CN" altLang="en-US" dirty="0"/>
              <a:t>地面估计项</a:t>
            </a:r>
          </a:p>
        </p:txBody>
      </p:sp>
      <p:sp>
        <p:nvSpPr>
          <p:cNvPr id="13" name="文本框 12">
            <a:extLst>
              <a:ext uri="{FF2B5EF4-FFF2-40B4-BE49-F238E27FC236}">
                <a16:creationId xmlns:a16="http://schemas.microsoft.com/office/drawing/2014/main" id="{EE550082-5F03-4982-9F99-76F911C41DF9}"/>
              </a:ext>
            </a:extLst>
          </p:cNvPr>
          <p:cNvSpPr txBox="1"/>
          <p:nvPr/>
        </p:nvSpPr>
        <p:spPr>
          <a:xfrm>
            <a:off x="609704" y="3712310"/>
            <a:ext cx="2646878" cy="584775"/>
          </a:xfrm>
          <a:prstGeom prst="rect">
            <a:avLst/>
          </a:prstGeom>
          <a:noFill/>
        </p:spPr>
        <p:txBody>
          <a:bodyPr wrap="none" rtlCol="0">
            <a:spAutoFit/>
          </a:bodyPr>
          <a:lstStyle/>
          <a:p>
            <a:r>
              <a:rPr lang="zh-CN" altLang="en-US" dirty="0"/>
              <a:t>车道线检测项</a:t>
            </a:r>
          </a:p>
        </p:txBody>
      </p:sp>
    </p:spTree>
    <p:extLst>
      <p:ext uri="{BB962C8B-B14F-4D97-AF65-F5344CB8AC3E}">
        <p14:creationId xmlns:p14="http://schemas.microsoft.com/office/powerpoint/2010/main" val="3810130159"/>
      </p:ext>
    </p:extLst>
  </p:cSld>
  <p:clrMapOvr>
    <a:masterClrMapping/>
  </p:clrMapOvr>
  <p:transition spd="slow" advTm="564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IPM(Inverse Perspective Mapping)</a:t>
            </a:r>
            <a:br>
              <a:rPr lang="en-US" altLang="zh-CN" dirty="0">
                <a:ea typeface="宋体" panose="02010600030101010101" pitchFamily="2" charset="-122"/>
              </a:rPr>
            </a:br>
            <a:endParaRPr lang="en-US" altLang="zh-CN" dirty="0">
              <a:ea typeface="宋体" panose="02010600030101010101" pitchFamily="2" charset="-122"/>
            </a:endParaRPr>
          </a:p>
        </p:txBody>
      </p:sp>
      <p:pic>
        <p:nvPicPr>
          <p:cNvPr id="4" name="图片 3">
            <a:extLst>
              <a:ext uri="{FF2B5EF4-FFF2-40B4-BE49-F238E27FC236}">
                <a16:creationId xmlns:a16="http://schemas.microsoft.com/office/drawing/2014/main" id="{00A9DD57-F24A-466E-A2B3-68AD8A8EF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50"/>
            <a:ext cx="9144000" cy="4280170"/>
          </a:xfrm>
          <a:prstGeom prst="rect">
            <a:avLst/>
          </a:prstGeom>
        </p:spPr>
      </p:pic>
    </p:spTree>
    <p:extLst>
      <p:ext uri="{BB962C8B-B14F-4D97-AF65-F5344CB8AC3E}">
        <p14:creationId xmlns:p14="http://schemas.microsoft.com/office/powerpoint/2010/main" val="834403929"/>
      </p:ext>
    </p:extLst>
  </p:cSld>
  <p:clrMapOvr>
    <a:masterClrMapping/>
  </p:clrMapOvr>
  <p:transition spd="slow" advTm="564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IPM(Inverse Perspective Mapping)</a:t>
            </a:r>
            <a:br>
              <a:rPr lang="en-US" altLang="zh-CN" dirty="0">
                <a:ea typeface="宋体" panose="02010600030101010101" pitchFamily="2" charset="-122"/>
              </a:rPr>
            </a:br>
            <a:endParaRPr lang="en-US" altLang="zh-CN" dirty="0">
              <a:ea typeface="宋体" panose="02010600030101010101" pitchFamily="2" charset="-122"/>
            </a:endParaRPr>
          </a:p>
        </p:txBody>
      </p:sp>
      <p:pic>
        <p:nvPicPr>
          <p:cNvPr id="4" name="图片 3">
            <a:extLst>
              <a:ext uri="{FF2B5EF4-FFF2-40B4-BE49-F238E27FC236}">
                <a16:creationId xmlns:a16="http://schemas.microsoft.com/office/drawing/2014/main" id="{587A9F15-5C5B-4F44-8E6B-82CA34494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9697"/>
            <a:ext cx="9144000" cy="2738605"/>
          </a:xfrm>
          <a:prstGeom prst="rect">
            <a:avLst/>
          </a:prstGeom>
        </p:spPr>
      </p:pic>
    </p:spTree>
    <p:extLst>
      <p:ext uri="{BB962C8B-B14F-4D97-AF65-F5344CB8AC3E}">
        <p14:creationId xmlns:p14="http://schemas.microsoft.com/office/powerpoint/2010/main" val="674514922"/>
      </p:ext>
    </p:extLst>
  </p:cSld>
  <p:clrMapOvr>
    <a:masterClrMapping/>
  </p:clrMapOvr>
  <p:transition spd="slow" advTm="5649"/>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711</TotalTime>
  <Words>1235</Words>
  <Application>Microsoft Office PowerPoint</Application>
  <PresentationFormat>全屏显示(4:3)</PresentationFormat>
  <Paragraphs>82</Paragraphs>
  <Slides>19</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Lato</vt:lpstr>
      <vt:lpstr>MathJax_Main</vt:lpstr>
      <vt:lpstr>MathJax_Math-italic</vt:lpstr>
      <vt:lpstr>Arial</vt:lpstr>
      <vt:lpstr>Cambria Math</vt:lpstr>
      <vt:lpstr>Garamond</vt:lpstr>
      <vt:lpstr>Wingdings</vt:lpstr>
      <vt:lpstr>Edge</vt:lpstr>
      <vt:lpstr>Deep Multi-Sensor Lane Detection</vt:lpstr>
      <vt:lpstr>目录</vt:lpstr>
      <vt:lpstr>识别任务</vt:lpstr>
      <vt:lpstr>道路类型</vt:lpstr>
      <vt:lpstr>Intention</vt:lpstr>
      <vt:lpstr>Network of Multi-Sensor</vt:lpstr>
      <vt:lpstr>Loss Function of Multi-Sensor</vt:lpstr>
      <vt:lpstr>IPM(Inverse Perspective Mapping) </vt:lpstr>
      <vt:lpstr>IPM(Inverse Perspective Mapping) </vt:lpstr>
      <vt:lpstr>IPM(Inverse Perspective Mapping) </vt:lpstr>
      <vt:lpstr>Spatial Transformer Networks</vt:lpstr>
      <vt:lpstr> 3D-LaneNet End-to-End 3D Multiple Lane Detection</vt:lpstr>
      <vt:lpstr> Network of 3D-LaneNet</vt:lpstr>
      <vt:lpstr> Anchor-Based 3D-LaneNet</vt:lpstr>
      <vt:lpstr> Loss Function of 3D-LaneNet</vt:lpstr>
      <vt:lpstr>Network of Gen-LaneNet</vt:lpstr>
      <vt:lpstr>Gen-LaneNet</vt:lpstr>
      <vt:lpstr>Thanks…</vt:lpstr>
      <vt:lpstr>Thanks…</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Patrol and Target Search, Using a Single or Multiple UAV.</dc:title>
  <dc:creator>Simyon Pinsky</dc:creator>
  <cp:lastModifiedBy>weixiaolong@china-icv.cn</cp:lastModifiedBy>
  <cp:revision>155</cp:revision>
  <dcterms:created xsi:type="dcterms:W3CDTF">2005-12-18T14:51:00Z</dcterms:created>
  <dcterms:modified xsi:type="dcterms:W3CDTF">2020-09-23T08:52:11Z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