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ED99E7-39EF-43A2-9057-5B093C82DE5B}" type="datetimeFigureOut">
              <a:rPr lang="en-IE" smtClean="0"/>
              <a:t>20/09/2016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3D1BE-18FF-4D83-BBA6-9F99B41DF56B}" type="slidenum">
              <a:rPr lang="en-IE" smtClean="0"/>
              <a:t>‹#›</a:t>
            </a:fld>
            <a:endParaRPr lang="en-IE"/>
          </a:p>
        </p:txBody>
      </p:sp>
    </p:spTree>
    <p:extLst>
      <p:ext uri="{BB962C8B-B14F-4D97-AF65-F5344CB8AC3E}">
        <p14:creationId xmlns:p14="http://schemas.microsoft.com/office/powerpoint/2010/main" val="312971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1</a:t>
            </a:fld>
            <a:endParaRPr lang="en-IE"/>
          </a:p>
        </p:txBody>
      </p:sp>
    </p:spTree>
    <p:extLst>
      <p:ext uri="{BB962C8B-B14F-4D97-AF65-F5344CB8AC3E}">
        <p14:creationId xmlns:p14="http://schemas.microsoft.com/office/powerpoint/2010/main" val="228717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10</a:t>
            </a:fld>
            <a:endParaRPr lang="en-IE"/>
          </a:p>
        </p:txBody>
      </p:sp>
    </p:spTree>
    <p:extLst>
      <p:ext uri="{BB962C8B-B14F-4D97-AF65-F5344CB8AC3E}">
        <p14:creationId xmlns:p14="http://schemas.microsoft.com/office/powerpoint/2010/main" val="263966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11</a:t>
            </a:fld>
            <a:endParaRPr lang="en-IE"/>
          </a:p>
        </p:txBody>
      </p:sp>
    </p:spTree>
    <p:extLst>
      <p:ext uri="{BB962C8B-B14F-4D97-AF65-F5344CB8AC3E}">
        <p14:creationId xmlns:p14="http://schemas.microsoft.com/office/powerpoint/2010/main" val="325994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12</a:t>
            </a:fld>
            <a:endParaRPr lang="en-IE"/>
          </a:p>
        </p:txBody>
      </p:sp>
    </p:spTree>
    <p:extLst>
      <p:ext uri="{BB962C8B-B14F-4D97-AF65-F5344CB8AC3E}">
        <p14:creationId xmlns:p14="http://schemas.microsoft.com/office/powerpoint/2010/main" val="363345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13</a:t>
            </a:fld>
            <a:endParaRPr lang="en-IE"/>
          </a:p>
        </p:txBody>
      </p:sp>
    </p:spTree>
    <p:extLst>
      <p:ext uri="{BB962C8B-B14F-4D97-AF65-F5344CB8AC3E}">
        <p14:creationId xmlns:p14="http://schemas.microsoft.com/office/powerpoint/2010/main" val="16952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2</a:t>
            </a:fld>
            <a:endParaRPr lang="en-IE"/>
          </a:p>
        </p:txBody>
      </p:sp>
    </p:spTree>
    <p:extLst>
      <p:ext uri="{BB962C8B-B14F-4D97-AF65-F5344CB8AC3E}">
        <p14:creationId xmlns:p14="http://schemas.microsoft.com/office/powerpoint/2010/main" val="69317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3</a:t>
            </a:fld>
            <a:endParaRPr lang="en-IE"/>
          </a:p>
        </p:txBody>
      </p:sp>
    </p:spTree>
    <p:extLst>
      <p:ext uri="{BB962C8B-B14F-4D97-AF65-F5344CB8AC3E}">
        <p14:creationId xmlns:p14="http://schemas.microsoft.com/office/powerpoint/2010/main" val="48543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4</a:t>
            </a:fld>
            <a:endParaRPr lang="en-IE"/>
          </a:p>
        </p:txBody>
      </p:sp>
    </p:spTree>
    <p:extLst>
      <p:ext uri="{BB962C8B-B14F-4D97-AF65-F5344CB8AC3E}">
        <p14:creationId xmlns:p14="http://schemas.microsoft.com/office/powerpoint/2010/main" val="3983907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5</a:t>
            </a:fld>
            <a:endParaRPr lang="en-IE"/>
          </a:p>
        </p:txBody>
      </p:sp>
    </p:spTree>
    <p:extLst>
      <p:ext uri="{BB962C8B-B14F-4D97-AF65-F5344CB8AC3E}">
        <p14:creationId xmlns:p14="http://schemas.microsoft.com/office/powerpoint/2010/main" val="226528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6</a:t>
            </a:fld>
            <a:endParaRPr lang="en-IE"/>
          </a:p>
        </p:txBody>
      </p:sp>
    </p:spTree>
    <p:extLst>
      <p:ext uri="{BB962C8B-B14F-4D97-AF65-F5344CB8AC3E}">
        <p14:creationId xmlns:p14="http://schemas.microsoft.com/office/powerpoint/2010/main" val="50099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7</a:t>
            </a:fld>
            <a:endParaRPr lang="en-IE"/>
          </a:p>
        </p:txBody>
      </p:sp>
    </p:spTree>
    <p:extLst>
      <p:ext uri="{BB962C8B-B14F-4D97-AF65-F5344CB8AC3E}">
        <p14:creationId xmlns:p14="http://schemas.microsoft.com/office/powerpoint/2010/main" val="3433091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8</a:t>
            </a:fld>
            <a:endParaRPr lang="en-IE"/>
          </a:p>
        </p:txBody>
      </p:sp>
    </p:spTree>
    <p:extLst>
      <p:ext uri="{BB962C8B-B14F-4D97-AF65-F5344CB8AC3E}">
        <p14:creationId xmlns:p14="http://schemas.microsoft.com/office/powerpoint/2010/main" val="4178792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E843D1BE-18FF-4D83-BBA6-9F99B41DF56B}" type="slidenum">
              <a:rPr lang="en-IE" smtClean="0"/>
              <a:t>9</a:t>
            </a:fld>
            <a:endParaRPr lang="en-IE"/>
          </a:p>
        </p:txBody>
      </p:sp>
    </p:spTree>
    <p:extLst>
      <p:ext uri="{BB962C8B-B14F-4D97-AF65-F5344CB8AC3E}">
        <p14:creationId xmlns:p14="http://schemas.microsoft.com/office/powerpoint/2010/main" val="1697658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CCB25B-269E-4C3B-99F0-E785BA7FD0A5}"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E4CBD5-C162-4080-8517-BC0A8781EF41}"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D9D9F-4292-4D79-B6A5-B232B71F0988}"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CD306-BC16-4863-8D74-A9B59D123A05}"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54FA0-F314-4A22-8BEA-4B698CB3B69F}" type="datetime1">
              <a:rPr lang="en-IE" smtClean="0"/>
              <a:t>20/09/2016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B4FA5-2061-48DB-86CD-12C6F32A5014}" type="datetime1">
              <a:rPr lang="en-IE" smtClean="0"/>
              <a:t>20/09/2016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DAB244-4775-4E49-8C81-1F694CF8624E}" type="datetime1">
              <a:rPr lang="en-IE" smtClean="0"/>
              <a:t>20/09/2016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07726E-C2B6-4E23-A0B3-4A997F806769}" type="datetime1">
              <a:rPr lang="en-IE" smtClean="0"/>
              <a:t>20/09/2016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F8D74-18F5-48E4-95B4-2714940EE8B7}" type="datetime1">
              <a:rPr lang="en-IE" smtClean="0"/>
              <a:t>20/09/2016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DD72F6B-56E8-48E3-BD6C-B800E5FCD83A}"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2EAF17-E1BB-4ED4-99F6-D5B875B96414}" type="datetime1">
              <a:rPr lang="en-IE" smtClean="0"/>
              <a:t>20/09/2016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D72F6B-56E8-48E3-BD6C-B800E5FCD83A}" type="slidenum">
              <a:rPr lang="en-IE" smtClean="0"/>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379AD4B-7A33-4A2F-BF8D-02D5928FCE6B}" type="datetime1">
              <a:rPr lang="en-IE" smtClean="0"/>
              <a:t>20/09/2016</a:t>
            </a:fld>
            <a:endParaRPr lang="en-IE"/>
          </a:p>
        </p:txBody>
      </p:sp>
      <p:sp>
        <p:nvSpPr>
          <p:cNvPr id="9" name="Slide Number Placeholder 8"/>
          <p:cNvSpPr>
            <a:spLocks noGrp="1"/>
          </p:cNvSpPr>
          <p:nvPr>
            <p:ph type="sldNum" sz="quarter" idx="11"/>
          </p:nvPr>
        </p:nvSpPr>
        <p:spPr/>
        <p:txBody>
          <a:bodyPr/>
          <a:lstStyle/>
          <a:p>
            <a:fld id="{CDD72F6B-56E8-48E3-BD6C-B800E5FCD83A}" type="slidenum">
              <a:rPr lang="en-IE" smtClean="0"/>
              <a:t>‹#›</a:t>
            </a:fld>
            <a:endParaRPr lang="en-IE"/>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DD72F6B-56E8-48E3-BD6C-B800E5FCD83A}" type="slidenum">
              <a:rPr lang="en-IE" smtClean="0"/>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D4C683-38C9-43FA-B893-0351B5067ED5}" type="datetime1">
              <a:rPr lang="en-IE" smtClean="0"/>
              <a:t>20/09/2016</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Coding Conventions</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51561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Typecasting</a:t>
            </a:r>
          </a:p>
        </p:txBody>
      </p:sp>
      <p:sp>
        <p:nvSpPr>
          <p:cNvPr id="3" name="Content Placeholder 2"/>
          <p:cNvSpPr>
            <a:spLocks noGrp="1"/>
          </p:cNvSpPr>
          <p:nvPr>
            <p:ph idx="1"/>
          </p:nvPr>
        </p:nvSpPr>
        <p:spPr/>
        <p:txBody>
          <a:bodyPr>
            <a:normAutofit fontScale="92500" lnSpcReduction="20000"/>
          </a:bodyPr>
          <a:lstStyle/>
          <a:p>
            <a:r>
              <a:rPr lang="en-IE" dirty="0"/>
              <a:t>In C++ there are four types of casting that can be used</a:t>
            </a:r>
          </a:p>
          <a:p>
            <a:r>
              <a:rPr lang="en-IE" b="1" dirty="0" err="1"/>
              <a:t>const_cast</a:t>
            </a:r>
            <a:r>
              <a:rPr lang="en-IE" b="1" dirty="0"/>
              <a:t>&lt;type&gt; (expr):</a:t>
            </a:r>
            <a:r>
              <a:rPr lang="en-IE" dirty="0"/>
              <a:t> The </a:t>
            </a:r>
            <a:r>
              <a:rPr lang="en-IE" dirty="0" err="1"/>
              <a:t>const_cast</a:t>
            </a:r>
            <a:r>
              <a:rPr lang="en-IE" dirty="0"/>
              <a:t> operator is used to explicitly override const and/or volatile in a cast. The target type must be the same as the source type except for the alteration of its const or volatile attributes. This type of casting manipulates the const attribute of the passed object, either to be set or removed.</a:t>
            </a:r>
          </a:p>
          <a:p>
            <a:r>
              <a:rPr lang="en-IE" b="1" dirty="0" err="1"/>
              <a:t>dynamic_cast</a:t>
            </a:r>
            <a:r>
              <a:rPr lang="en-IE" b="1" dirty="0"/>
              <a:t>&lt;type&gt; (expr):</a:t>
            </a:r>
            <a:r>
              <a:rPr lang="en-IE" dirty="0"/>
              <a:t> The </a:t>
            </a:r>
            <a:r>
              <a:rPr lang="en-IE" dirty="0" err="1"/>
              <a:t>dynamic_cast</a:t>
            </a:r>
            <a:r>
              <a:rPr lang="en-IE" dirty="0"/>
              <a:t> performs a runtime cast that verifies the validity of the cast. If the cast cannot be made, the cast fails and the expression evaluates to null. A </a:t>
            </a:r>
            <a:r>
              <a:rPr lang="en-IE" dirty="0" err="1"/>
              <a:t>dynamic_cast</a:t>
            </a:r>
            <a:r>
              <a:rPr lang="en-IE" dirty="0"/>
              <a:t> performs casts on polymorphic types and can cast a A* pointer into a B* pointer only if the object being pointed to actually is a B object.</a:t>
            </a:r>
          </a:p>
          <a:p>
            <a:r>
              <a:rPr lang="en-IE" b="1" dirty="0" err="1"/>
              <a:t>reinterpret_cast</a:t>
            </a:r>
            <a:r>
              <a:rPr lang="en-IE" b="1" dirty="0"/>
              <a:t>&lt;type&gt; (expr):</a:t>
            </a:r>
            <a:r>
              <a:rPr lang="en-IE" dirty="0"/>
              <a:t> The </a:t>
            </a:r>
            <a:r>
              <a:rPr lang="en-IE" dirty="0" err="1"/>
              <a:t>reinterpret_cast</a:t>
            </a:r>
            <a:r>
              <a:rPr lang="en-IE" dirty="0"/>
              <a:t> operator changes a pointer to any other type of pointer. It also allows casting from pointer to an integer type and vice versa.</a:t>
            </a:r>
          </a:p>
          <a:p>
            <a:r>
              <a:rPr lang="en-IE" b="1" dirty="0" err="1"/>
              <a:t>static_cast</a:t>
            </a:r>
            <a:r>
              <a:rPr lang="en-IE" b="1" dirty="0"/>
              <a:t>&lt;type&gt; (expr):</a:t>
            </a:r>
            <a:r>
              <a:rPr lang="en-IE" dirty="0"/>
              <a:t> The </a:t>
            </a:r>
            <a:r>
              <a:rPr lang="en-IE" dirty="0" err="1"/>
              <a:t>static_cast</a:t>
            </a:r>
            <a:r>
              <a:rPr lang="en-IE" dirty="0"/>
              <a:t> operator performs a </a:t>
            </a:r>
            <a:r>
              <a:rPr lang="en-IE" dirty="0" err="1"/>
              <a:t>nonpolymorphic</a:t>
            </a:r>
            <a:r>
              <a:rPr lang="en-IE" dirty="0"/>
              <a:t> cast. For example, it can be used to cast a base class pointer into a derived class pointer.</a:t>
            </a:r>
          </a:p>
          <a:p>
            <a:pPr lvl="1"/>
            <a:endParaRPr lang="en-IE" dirty="0"/>
          </a:p>
        </p:txBody>
      </p:sp>
      <p:sp>
        <p:nvSpPr>
          <p:cNvPr id="4" name="Slide Number Placeholder 3"/>
          <p:cNvSpPr>
            <a:spLocks noGrp="1"/>
          </p:cNvSpPr>
          <p:nvPr>
            <p:ph type="sldNum" sz="quarter" idx="12"/>
          </p:nvPr>
        </p:nvSpPr>
        <p:spPr/>
        <p:txBody>
          <a:bodyPr/>
          <a:lstStyle/>
          <a:p>
            <a:fld id="{CDD72F6B-56E8-48E3-BD6C-B800E5FCD83A}" type="slidenum">
              <a:rPr lang="en-IE" smtClean="0"/>
              <a:t>10</a:t>
            </a:fld>
            <a:endParaRPr lang="en-IE"/>
          </a:p>
        </p:txBody>
      </p:sp>
    </p:spTree>
    <p:extLst>
      <p:ext uri="{BB962C8B-B14F-4D97-AF65-F5344CB8AC3E}">
        <p14:creationId xmlns:p14="http://schemas.microsoft.com/office/powerpoint/2010/main" val="123505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Typecasting</a:t>
            </a:r>
          </a:p>
        </p:txBody>
      </p:sp>
      <p:sp>
        <p:nvSpPr>
          <p:cNvPr id="3" name="Content Placeholder 2"/>
          <p:cNvSpPr>
            <a:spLocks noGrp="1"/>
          </p:cNvSpPr>
          <p:nvPr>
            <p:ph idx="1"/>
          </p:nvPr>
        </p:nvSpPr>
        <p:spPr/>
        <p:txBody>
          <a:bodyPr/>
          <a:lstStyle/>
          <a:p>
            <a:r>
              <a:rPr lang="en-IE" dirty="0"/>
              <a:t>Using the C++ casts are much safer than using the old C-style cast.</a:t>
            </a:r>
          </a:p>
          <a:p>
            <a:endParaRPr lang="en-IE" dirty="0"/>
          </a:p>
          <a:p>
            <a:r>
              <a:rPr lang="en-IE" dirty="0"/>
              <a:t>As an example consider the following:</a:t>
            </a:r>
          </a:p>
          <a:p>
            <a:pPr marL="411480" lvl="1" indent="0">
              <a:buNone/>
            </a:pPr>
            <a:r>
              <a:rPr lang="en-IE" dirty="0">
                <a:solidFill>
                  <a:srgbClr val="FF0000"/>
                </a:solidFill>
              </a:rPr>
              <a:t>class </a:t>
            </a:r>
            <a:r>
              <a:rPr lang="en-IE" dirty="0" err="1">
                <a:solidFill>
                  <a:srgbClr val="FF0000"/>
                </a:solidFill>
              </a:rPr>
              <a:t>CMyClass</a:t>
            </a:r>
            <a:r>
              <a:rPr lang="en-IE" dirty="0">
                <a:solidFill>
                  <a:srgbClr val="FF0000"/>
                </a:solidFill>
              </a:rPr>
              <a:t> : public </a:t>
            </a:r>
            <a:r>
              <a:rPr lang="en-IE" dirty="0" err="1">
                <a:solidFill>
                  <a:srgbClr val="FF0000"/>
                </a:solidFill>
              </a:rPr>
              <a:t>CMyBase</a:t>
            </a:r>
            <a:r>
              <a:rPr lang="en-IE" dirty="0">
                <a:solidFill>
                  <a:srgbClr val="FF0000"/>
                </a:solidFill>
              </a:rPr>
              <a:t> {...}; </a:t>
            </a:r>
            <a:r>
              <a:rPr lang="en-IE" dirty="0"/>
              <a:t>// </a:t>
            </a:r>
            <a:r>
              <a:rPr lang="en-IE" dirty="0" err="1"/>
              <a:t>CMyClass</a:t>
            </a:r>
            <a:r>
              <a:rPr lang="en-IE" dirty="0"/>
              <a:t> extends </a:t>
            </a:r>
            <a:r>
              <a:rPr lang="en-IE" dirty="0" err="1"/>
              <a:t>CMyBase</a:t>
            </a:r>
            <a:endParaRPr lang="en-IE" dirty="0"/>
          </a:p>
          <a:p>
            <a:pPr marL="411480" lvl="1" indent="0">
              <a:buNone/>
            </a:pPr>
            <a:r>
              <a:rPr lang="en-IE" dirty="0">
                <a:solidFill>
                  <a:srgbClr val="FF0000"/>
                </a:solidFill>
              </a:rPr>
              <a:t>class </a:t>
            </a:r>
            <a:r>
              <a:rPr lang="en-IE" dirty="0" err="1">
                <a:solidFill>
                  <a:srgbClr val="FF0000"/>
                </a:solidFill>
              </a:rPr>
              <a:t>CMyOtherStuff</a:t>
            </a:r>
            <a:r>
              <a:rPr lang="en-IE" dirty="0">
                <a:solidFill>
                  <a:srgbClr val="FF0000"/>
                </a:solidFill>
              </a:rPr>
              <a:t> {...} ; </a:t>
            </a:r>
          </a:p>
          <a:p>
            <a:pPr marL="411480" lvl="1" indent="0">
              <a:buNone/>
            </a:pPr>
            <a:r>
              <a:rPr lang="en-IE" dirty="0" err="1">
                <a:solidFill>
                  <a:srgbClr val="FF0000"/>
                </a:solidFill>
              </a:rPr>
              <a:t>CMyBase</a:t>
            </a:r>
            <a:r>
              <a:rPr lang="en-IE" dirty="0">
                <a:solidFill>
                  <a:srgbClr val="FF0000"/>
                </a:solidFill>
              </a:rPr>
              <a:t> *</a:t>
            </a:r>
            <a:r>
              <a:rPr lang="en-IE" dirty="0" err="1">
                <a:solidFill>
                  <a:srgbClr val="FF0000"/>
                </a:solidFill>
              </a:rPr>
              <a:t>pSomething</a:t>
            </a:r>
            <a:r>
              <a:rPr lang="en-IE" dirty="0">
                <a:solidFill>
                  <a:srgbClr val="FF0000"/>
                </a:solidFill>
              </a:rPr>
              <a:t>; </a:t>
            </a:r>
          </a:p>
        </p:txBody>
      </p:sp>
      <p:sp>
        <p:nvSpPr>
          <p:cNvPr id="4" name="Slide Number Placeholder 3"/>
          <p:cNvSpPr>
            <a:spLocks noGrp="1"/>
          </p:cNvSpPr>
          <p:nvPr>
            <p:ph type="sldNum" sz="quarter" idx="12"/>
          </p:nvPr>
        </p:nvSpPr>
        <p:spPr/>
        <p:txBody>
          <a:bodyPr/>
          <a:lstStyle/>
          <a:p>
            <a:fld id="{CDD72F6B-56E8-48E3-BD6C-B800E5FCD83A}" type="slidenum">
              <a:rPr lang="en-IE" smtClean="0"/>
              <a:t>11</a:t>
            </a:fld>
            <a:endParaRPr lang="en-IE"/>
          </a:p>
        </p:txBody>
      </p:sp>
    </p:spTree>
    <p:extLst>
      <p:ext uri="{BB962C8B-B14F-4D97-AF65-F5344CB8AC3E}">
        <p14:creationId xmlns:p14="http://schemas.microsoft.com/office/powerpoint/2010/main" val="140502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Typecasting</a:t>
            </a:r>
          </a:p>
        </p:txBody>
      </p:sp>
      <p:sp>
        <p:nvSpPr>
          <p:cNvPr id="3" name="Content Placeholder 2"/>
          <p:cNvSpPr>
            <a:spLocks noGrp="1"/>
          </p:cNvSpPr>
          <p:nvPr>
            <p:ph idx="1"/>
          </p:nvPr>
        </p:nvSpPr>
        <p:spPr/>
        <p:txBody>
          <a:bodyPr>
            <a:normAutofit fontScale="92500" lnSpcReduction="10000"/>
          </a:bodyPr>
          <a:lstStyle/>
          <a:p>
            <a:pPr marL="363538" lvl="1"/>
            <a:r>
              <a:rPr lang="en-IE" dirty="0"/>
              <a:t>Now lets consider what happens when we try to right the following:</a:t>
            </a:r>
          </a:p>
          <a:p>
            <a:pPr marL="354013" lvl="1" indent="57150">
              <a:buNone/>
            </a:pPr>
            <a:endParaRPr lang="en-IE" sz="1900" dirty="0"/>
          </a:p>
          <a:p>
            <a:pPr marL="354013" lvl="1" indent="57150">
              <a:buNone/>
            </a:pPr>
            <a:r>
              <a:rPr lang="en-IE" sz="1900" dirty="0" err="1"/>
              <a:t>CMyOtherStuff</a:t>
            </a:r>
            <a:r>
              <a:rPr lang="en-IE" sz="1900" dirty="0"/>
              <a:t> *</a:t>
            </a:r>
            <a:r>
              <a:rPr lang="en-IE" sz="1900" dirty="0" err="1"/>
              <a:t>pOther</a:t>
            </a:r>
            <a:r>
              <a:rPr lang="en-IE" sz="1900" dirty="0"/>
              <a:t>; </a:t>
            </a:r>
          </a:p>
          <a:p>
            <a:pPr marL="354013" lvl="1" indent="57150">
              <a:buNone/>
            </a:pPr>
            <a:r>
              <a:rPr lang="en-IE" sz="1900" dirty="0" err="1"/>
              <a:t>pOther</a:t>
            </a:r>
            <a:r>
              <a:rPr lang="en-IE" sz="1900" dirty="0"/>
              <a:t> = </a:t>
            </a:r>
            <a:r>
              <a:rPr lang="en-IE" sz="1900" dirty="0" err="1"/>
              <a:t>static_cast</a:t>
            </a:r>
            <a:r>
              <a:rPr lang="en-IE" sz="1900" dirty="0"/>
              <a:t>&lt;</a:t>
            </a:r>
            <a:r>
              <a:rPr lang="en-IE" sz="1900" dirty="0" err="1"/>
              <a:t>CMyOtherStuff</a:t>
            </a:r>
            <a:r>
              <a:rPr lang="en-IE" sz="1900" dirty="0"/>
              <a:t>*&gt; (</a:t>
            </a:r>
            <a:r>
              <a:rPr lang="en-IE" sz="1900" dirty="0" err="1"/>
              <a:t>pSomething</a:t>
            </a:r>
            <a:r>
              <a:rPr lang="en-IE" sz="1900" dirty="0"/>
              <a:t>); </a:t>
            </a:r>
          </a:p>
          <a:p>
            <a:pPr marL="354013" lvl="1" indent="57150">
              <a:buNone/>
            </a:pPr>
            <a:endParaRPr lang="en-IE" sz="1600" dirty="0"/>
          </a:p>
          <a:p>
            <a:pPr marL="287338" lvl="1" indent="-285750"/>
            <a:r>
              <a:rPr lang="en-IE" dirty="0"/>
              <a:t>In the above example we are told at compile time that this is not a valid cast as </a:t>
            </a:r>
            <a:r>
              <a:rPr lang="en-IE" dirty="0" err="1"/>
              <a:t>pSomething</a:t>
            </a:r>
            <a:r>
              <a:rPr lang="en-IE" dirty="0"/>
              <a:t> is not a </a:t>
            </a:r>
            <a:r>
              <a:rPr lang="en-IE" dirty="0" err="1"/>
              <a:t>CMyOtherStuff</a:t>
            </a:r>
            <a:r>
              <a:rPr lang="en-IE" dirty="0"/>
              <a:t> object and therefore we cannot cast to it.</a:t>
            </a:r>
          </a:p>
          <a:p>
            <a:pPr marL="287338" lvl="1" indent="-285750"/>
            <a:endParaRPr lang="en-IE" dirty="0"/>
          </a:p>
          <a:p>
            <a:pPr marL="287338" lvl="1" indent="-285750"/>
            <a:r>
              <a:rPr lang="en-IE" dirty="0"/>
              <a:t>This can catch errors during compile time thus avoiding them at runtime.</a:t>
            </a:r>
          </a:p>
          <a:p>
            <a:pPr marL="354013" lvl="1" indent="57150">
              <a:buNone/>
            </a:pPr>
            <a:endParaRPr lang="en-IE" sz="1600" dirty="0"/>
          </a:p>
          <a:p>
            <a:pPr marL="354013" lvl="1" indent="57150">
              <a:buNone/>
            </a:pPr>
            <a:r>
              <a:rPr lang="en-IE" sz="1900" dirty="0" err="1"/>
              <a:t>pOther</a:t>
            </a:r>
            <a:r>
              <a:rPr lang="en-IE" sz="1900" dirty="0"/>
              <a:t> = (</a:t>
            </a:r>
            <a:r>
              <a:rPr lang="en-IE" sz="1900" dirty="0" err="1"/>
              <a:t>CMyOtherStuff</a:t>
            </a:r>
            <a:r>
              <a:rPr lang="en-IE" sz="1900" dirty="0"/>
              <a:t>*)(</a:t>
            </a:r>
            <a:r>
              <a:rPr lang="en-IE" sz="1900" dirty="0" err="1"/>
              <a:t>pSomething</a:t>
            </a:r>
            <a:r>
              <a:rPr lang="en-IE" sz="1900" dirty="0"/>
              <a:t>); </a:t>
            </a:r>
          </a:p>
          <a:p>
            <a:pPr marL="354013" lvl="1" indent="57150">
              <a:buNone/>
            </a:pPr>
            <a:endParaRPr lang="en-IE" sz="1600" dirty="0"/>
          </a:p>
          <a:p>
            <a:pPr marL="363538" lvl="1" indent="-285750"/>
            <a:r>
              <a:rPr lang="en-IE" dirty="0"/>
              <a:t>If we tried using the old C-style cast it would not be caught at compile time and would only be found during runtime. Possibly only when the system goes live!!!</a:t>
            </a:r>
          </a:p>
        </p:txBody>
      </p:sp>
      <p:sp>
        <p:nvSpPr>
          <p:cNvPr id="4" name="Slide Number Placeholder 3"/>
          <p:cNvSpPr>
            <a:spLocks noGrp="1"/>
          </p:cNvSpPr>
          <p:nvPr>
            <p:ph type="sldNum" sz="quarter" idx="12"/>
          </p:nvPr>
        </p:nvSpPr>
        <p:spPr/>
        <p:txBody>
          <a:bodyPr/>
          <a:lstStyle/>
          <a:p>
            <a:fld id="{CDD72F6B-56E8-48E3-BD6C-B800E5FCD83A}" type="slidenum">
              <a:rPr lang="en-IE" smtClean="0"/>
              <a:t>12</a:t>
            </a:fld>
            <a:endParaRPr lang="en-IE"/>
          </a:p>
        </p:txBody>
      </p:sp>
    </p:spTree>
    <p:extLst>
      <p:ext uri="{BB962C8B-B14F-4D97-AF65-F5344CB8AC3E}">
        <p14:creationId xmlns:p14="http://schemas.microsoft.com/office/powerpoint/2010/main" val="217350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Typecasting</a:t>
            </a:r>
          </a:p>
        </p:txBody>
      </p:sp>
      <p:sp>
        <p:nvSpPr>
          <p:cNvPr id="3" name="Content Placeholder 2"/>
          <p:cNvSpPr>
            <a:spLocks noGrp="1"/>
          </p:cNvSpPr>
          <p:nvPr>
            <p:ph idx="1"/>
          </p:nvPr>
        </p:nvSpPr>
        <p:spPr/>
        <p:txBody>
          <a:bodyPr/>
          <a:lstStyle/>
          <a:p>
            <a:r>
              <a:rPr lang="en-IE" dirty="0"/>
              <a:t>It is expected that you will only use the C++ style casting in your applications and not the old </a:t>
            </a:r>
            <a:r>
              <a:rPr lang="en-IE"/>
              <a:t>C-Style casting.</a:t>
            </a:r>
          </a:p>
        </p:txBody>
      </p:sp>
      <p:sp>
        <p:nvSpPr>
          <p:cNvPr id="4" name="Slide Number Placeholder 3"/>
          <p:cNvSpPr>
            <a:spLocks noGrp="1"/>
          </p:cNvSpPr>
          <p:nvPr>
            <p:ph type="sldNum" sz="quarter" idx="12"/>
          </p:nvPr>
        </p:nvSpPr>
        <p:spPr/>
        <p:txBody>
          <a:bodyPr/>
          <a:lstStyle/>
          <a:p>
            <a:fld id="{CDD72F6B-56E8-48E3-BD6C-B800E5FCD83A}" type="slidenum">
              <a:rPr lang="en-IE" smtClean="0"/>
              <a:t>13</a:t>
            </a:fld>
            <a:endParaRPr lang="en-IE"/>
          </a:p>
        </p:txBody>
      </p:sp>
    </p:spTree>
    <p:extLst>
      <p:ext uri="{BB962C8B-B14F-4D97-AF65-F5344CB8AC3E}">
        <p14:creationId xmlns:p14="http://schemas.microsoft.com/office/powerpoint/2010/main" val="59726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Overview</a:t>
            </a:r>
          </a:p>
        </p:txBody>
      </p:sp>
      <p:sp>
        <p:nvSpPr>
          <p:cNvPr id="3" name="Content Placeholder 2"/>
          <p:cNvSpPr>
            <a:spLocks noGrp="1"/>
          </p:cNvSpPr>
          <p:nvPr>
            <p:ph idx="1"/>
          </p:nvPr>
        </p:nvSpPr>
        <p:spPr/>
        <p:txBody>
          <a:bodyPr/>
          <a:lstStyle/>
          <a:p>
            <a:r>
              <a:rPr lang="en-IE" dirty="0"/>
              <a:t>Introduction</a:t>
            </a:r>
          </a:p>
          <a:p>
            <a:r>
              <a:rPr lang="en-IE" dirty="0"/>
              <a:t>File Layout</a:t>
            </a:r>
          </a:p>
          <a:p>
            <a:r>
              <a:rPr lang="en-IE" dirty="0"/>
              <a:t>Naming</a:t>
            </a:r>
          </a:p>
          <a:p>
            <a:r>
              <a:rPr lang="en-IE" dirty="0"/>
              <a:t>Typecasting</a:t>
            </a:r>
          </a:p>
          <a:p>
            <a:endParaRPr lang="en-IE" dirty="0"/>
          </a:p>
        </p:txBody>
      </p:sp>
      <p:sp>
        <p:nvSpPr>
          <p:cNvPr id="4" name="Slide Number Placeholder 3"/>
          <p:cNvSpPr>
            <a:spLocks noGrp="1"/>
          </p:cNvSpPr>
          <p:nvPr>
            <p:ph type="sldNum" sz="quarter" idx="12"/>
          </p:nvPr>
        </p:nvSpPr>
        <p:spPr/>
        <p:txBody>
          <a:bodyPr/>
          <a:lstStyle/>
          <a:p>
            <a:fld id="{CDD72F6B-56E8-48E3-BD6C-B800E5FCD83A}" type="slidenum">
              <a:rPr lang="en-IE" smtClean="0"/>
              <a:t>2</a:t>
            </a:fld>
            <a:endParaRPr lang="en-IE"/>
          </a:p>
        </p:txBody>
      </p:sp>
    </p:spTree>
    <p:extLst>
      <p:ext uri="{BB962C8B-B14F-4D97-AF65-F5344CB8AC3E}">
        <p14:creationId xmlns:p14="http://schemas.microsoft.com/office/powerpoint/2010/main" val="101537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Introduction</a:t>
            </a:r>
          </a:p>
        </p:txBody>
      </p:sp>
      <p:sp>
        <p:nvSpPr>
          <p:cNvPr id="3" name="Content Placeholder 2"/>
          <p:cNvSpPr>
            <a:spLocks noGrp="1"/>
          </p:cNvSpPr>
          <p:nvPr>
            <p:ph idx="1"/>
          </p:nvPr>
        </p:nvSpPr>
        <p:spPr/>
        <p:txBody>
          <a:bodyPr/>
          <a:lstStyle/>
          <a:p>
            <a:r>
              <a:rPr lang="en-IE" dirty="0"/>
              <a:t>This lecture will outline the expected coding conventions to be used in this module.</a:t>
            </a:r>
          </a:p>
          <a:p>
            <a:endParaRPr lang="en-IE" dirty="0"/>
          </a:p>
          <a:p>
            <a:r>
              <a:rPr lang="en-IE" dirty="0"/>
              <a:t>The following guidelines are common conventions used within the industry.</a:t>
            </a:r>
          </a:p>
          <a:p>
            <a:endParaRPr lang="en-IE" dirty="0"/>
          </a:p>
          <a:p>
            <a:r>
              <a:rPr lang="en-IE" dirty="0"/>
              <a:t>Although there are different viewpoints on this, for all assignments and coursework you will be expected to follow the guidelines in this document.</a:t>
            </a:r>
          </a:p>
          <a:p>
            <a:endParaRPr lang="en-IE" dirty="0"/>
          </a:p>
          <a:p>
            <a:r>
              <a:rPr lang="en-IE" dirty="0"/>
              <a:t>Please refer back to this document before all submissions.</a:t>
            </a:r>
          </a:p>
        </p:txBody>
      </p:sp>
      <p:sp>
        <p:nvSpPr>
          <p:cNvPr id="4" name="Slide Number Placeholder 3"/>
          <p:cNvSpPr>
            <a:spLocks noGrp="1"/>
          </p:cNvSpPr>
          <p:nvPr>
            <p:ph type="sldNum" sz="quarter" idx="12"/>
          </p:nvPr>
        </p:nvSpPr>
        <p:spPr/>
        <p:txBody>
          <a:bodyPr/>
          <a:lstStyle/>
          <a:p>
            <a:fld id="{CDD72F6B-56E8-48E3-BD6C-B800E5FCD83A}" type="slidenum">
              <a:rPr lang="en-IE" smtClean="0"/>
              <a:t>3</a:t>
            </a:fld>
            <a:endParaRPr lang="en-IE"/>
          </a:p>
        </p:txBody>
      </p:sp>
    </p:spTree>
    <p:extLst>
      <p:ext uri="{BB962C8B-B14F-4D97-AF65-F5344CB8AC3E}">
        <p14:creationId xmlns:p14="http://schemas.microsoft.com/office/powerpoint/2010/main" val="412116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File Layout</a:t>
            </a:r>
          </a:p>
        </p:txBody>
      </p:sp>
      <p:sp>
        <p:nvSpPr>
          <p:cNvPr id="3" name="Content Placeholder 2"/>
          <p:cNvSpPr>
            <a:spLocks noGrp="1"/>
          </p:cNvSpPr>
          <p:nvPr>
            <p:ph idx="1"/>
          </p:nvPr>
        </p:nvSpPr>
        <p:spPr/>
        <p:txBody>
          <a:bodyPr>
            <a:normAutofit fontScale="92500"/>
          </a:bodyPr>
          <a:lstStyle/>
          <a:p>
            <a:r>
              <a:rPr lang="en-IE" dirty="0"/>
              <a:t>At the top of each file you should place a multi-line comment which must include:</a:t>
            </a:r>
          </a:p>
          <a:p>
            <a:pPr lvl="1"/>
            <a:r>
              <a:rPr lang="en-IE" dirty="0"/>
              <a:t>Your name</a:t>
            </a:r>
          </a:p>
          <a:p>
            <a:pPr lvl="1"/>
            <a:r>
              <a:rPr lang="en-IE" dirty="0"/>
              <a:t>Class group</a:t>
            </a:r>
          </a:p>
          <a:p>
            <a:pPr lvl="1"/>
            <a:r>
              <a:rPr lang="en-IE" dirty="0"/>
              <a:t>Student Number</a:t>
            </a:r>
          </a:p>
          <a:p>
            <a:pPr lvl="1"/>
            <a:endParaRPr lang="en-IE" dirty="0"/>
          </a:p>
          <a:p>
            <a:r>
              <a:rPr lang="en-IE" dirty="0"/>
              <a:t>All code should be properly indented i.e.</a:t>
            </a:r>
          </a:p>
          <a:p>
            <a:pPr lvl="1"/>
            <a:r>
              <a:rPr lang="en-IE" dirty="0"/>
              <a:t>All code inside a new block (i.e. using { })  should be indented by one tab or 4 spaces. Code within a block should start at the same position</a:t>
            </a:r>
          </a:p>
          <a:p>
            <a:pPr lvl="1"/>
            <a:endParaRPr lang="en-IE" dirty="0"/>
          </a:p>
          <a:p>
            <a:r>
              <a:rPr lang="en-IE" dirty="0"/>
              <a:t>The ‘{‘ character should appear on the start of  a new line at the same level of indentation as its parent.</a:t>
            </a:r>
          </a:p>
          <a:p>
            <a:pPr lvl="1"/>
            <a:r>
              <a:rPr lang="en-IE" dirty="0"/>
              <a:t>If dynamically initialising an array you should place the block on the same line.</a:t>
            </a:r>
          </a:p>
        </p:txBody>
      </p:sp>
      <p:sp>
        <p:nvSpPr>
          <p:cNvPr id="4" name="Slide Number Placeholder 3"/>
          <p:cNvSpPr>
            <a:spLocks noGrp="1"/>
          </p:cNvSpPr>
          <p:nvPr>
            <p:ph type="sldNum" sz="quarter" idx="12"/>
          </p:nvPr>
        </p:nvSpPr>
        <p:spPr/>
        <p:txBody>
          <a:bodyPr/>
          <a:lstStyle/>
          <a:p>
            <a:fld id="{CDD72F6B-56E8-48E3-BD6C-B800E5FCD83A}" type="slidenum">
              <a:rPr lang="en-IE" smtClean="0"/>
              <a:t>4</a:t>
            </a:fld>
            <a:endParaRPr lang="en-IE"/>
          </a:p>
        </p:txBody>
      </p:sp>
    </p:spTree>
    <p:extLst>
      <p:ext uri="{BB962C8B-B14F-4D97-AF65-F5344CB8AC3E}">
        <p14:creationId xmlns:p14="http://schemas.microsoft.com/office/powerpoint/2010/main" val="184587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File Layout</a:t>
            </a:r>
          </a:p>
        </p:txBody>
      </p:sp>
      <p:sp>
        <p:nvSpPr>
          <p:cNvPr id="3" name="Content Placeholder 2"/>
          <p:cNvSpPr>
            <a:spLocks noGrp="1"/>
          </p:cNvSpPr>
          <p:nvPr>
            <p:ph idx="1"/>
          </p:nvPr>
        </p:nvSpPr>
        <p:spPr/>
        <p:txBody>
          <a:bodyPr/>
          <a:lstStyle/>
          <a:p>
            <a:r>
              <a:rPr lang="en-IE" dirty="0"/>
              <a:t>All using declarations should be placed at the top of the file, just after the include statements.</a:t>
            </a:r>
          </a:p>
          <a:p>
            <a:endParaRPr lang="en-IE" dirty="0"/>
          </a:p>
          <a:p>
            <a:r>
              <a:rPr lang="en-IE" dirty="0"/>
              <a:t>Any function declarations should be placed after the #include statements and the function details after the main method.</a:t>
            </a:r>
          </a:p>
        </p:txBody>
      </p:sp>
      <p:sp>
        <p:nvSpPr>
          <p:cNvPr id="4" name="Slide Number Placeholder 3"/>
          <p:cNvSpPr>
            <a:spLocks noGrp="1"/>
          </p:cNvSpPr>
          <p:nvPr>
            <p:ph type="sldNum" sz="quarter" idx="12"/>
          </p:nvPr>
        </p:nvSpPr>
        <p:spPr/>
        <p:txBody>
          <a:bodyPr/>
          <a:lstStyle/>
          <a:p>
            <a:fld id="{CDD72F6B-56E8-48E3-BD6C-B800E5FCD83A}" type="slidenum">
              <a:rPr lang="en-IE" smtClean="0"/>
              <a:t>5</a:t>
            </a:fld>
            <a:endParaRPr lang="en-IE"/>
          </a:p>
        </p:txBody>
      </p:sp>
    </p:spTree>
    <p:extLst>
      <p:ext uri="{BB962C8B-B14F-4D97-AF65-F5344CB8AC3E}">
        <p14:creationId xmlns:p14="http://schemas.microsoft.com/office/powerpoint/2010/main" val="118424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File Layout</a:t>
            </a:r>
          </a:p>
        </p:txBody>
      </p:sp>
      <p:sp>
        <p:nvSpPr>
          <p:cNvPr id="3" name="Content Placeholder 2"/>
          <p:cNvSpPr>
            <a:spLocks noGrp="1"/>
          </p:cNvSpPr>
          <p:nvPr>
            <p:ph idx="1"/>
          </p:nvPr>
        </p:nvSpPr>
        <p:spPr/>
        <p:txBody>
          <a:bodyPr>
            <a:normAutofit fontScale="92500" lnSpcReduction="20000"/>
          </a:bodyPr>
          <a:lstStyle/>
          <a:p>
            <a:pPr marL="114300" indent="0">
              <a:buNone/>
            </a:pPr>
            <a:r>
              <a:rPr lang="en-IE" dirty="0"/>
              <a:t>#include &lt;</a:t>
            </a:r>
            <a:r>
              <a:rPr lang="ga-IE" dirty="0"/>
              <a:t>iostream</a:t>
            </a:r>
            <a:r>
              <a:rPr lang="en-IE" dirty="0"/>
              <a:t>&gt;</a:t>
            </a:r>
          </a:p>
          <a:p>
            <a:pPr marL="114300" indent="0">
              <a:buNone/>
            </a:pPr>
            <a:endParaRPr lang="en-IE" dirty="0"/>
          </a:p>
          <a:p>
            <a:pPr marL="114300" indent="0">
              <a:buNone/>
            </a:pPr>
            <a:r>
              <a:rPr lang="en-IE" dirty="0"/>
              <a:t>using std::cout;</a:t>
            </a:r>
          </a:p>
          <a:p>
            <a:pPr marL="114300" indent="0">
              <a:buNone/>
            </a:pPr>
            <a:r>
              <a:rPr lang="en-IE" dirty="0"/>
              <a:t>using std::endl;</a:t>
            </a:r>
          </a:p>
          <a:p>
            <a:pPr marL="114300" indent="0">
              <a:buNone/>
            </a:pPr>
            <a:endParaRPr lang="en-IE" dirty="0"/>
          </a:p>
          <a:p>
            <a:pPr marL="114300" indent="0">
              <a:buNone/>
            </a:pPr>
            <a:r>
              <a:rPr lang="en-IE" dirty="0"/>
              <a:t>int sum(int x, int y);</a:t>
            </a:r>
          </a:p>
          <a:p>
            <a:pPr marL="114300" indent="0">
              <a:buNone/>
            </a:pPr>
            <a:r>
              <a:rPr lang="en-IE" dirty="0"/>
              <a:t>int main()</a:t>
            </a:r>
          </a:p>
          <a:p>
            <a:pPr marL="114300" indent="0">
              <a:buNone/>
            </a:pPr>
            <a:r>
              <a:rPr lang="en-IE" dirty="0"/>
              <a:t>{</a:t>
            </a:r>
          </a:p>
          <a:p>
            <a:pPr marL="114300" indent="0">
              <a:buNone/>
            </a:pPr>
            <a:r>
              <a:rPr lang="en-IE" dirty="0"/>
              <a:t>	cout &lt;&lt; “hello World!” &lt;&lt; endl;</a:t>
            </a:r>
          </a:p>
          <a:p>
            <a:pPr marL="114300" indent="0">
              <a:buNone/>
            </a:pPr>
            <a:r>
              <a:rPr lang="en-IE" dirty="0"/>
              <a:t>}</a:t>
            </a:r>
          </a:p>
          <a:p>
            <a:pPr marL="114300" indent="0">
              <a:buNone/>
            </a:pPr>
            <a:endParaRPr lang="en-IE" dirty="0"/>
          </a:p>
          <a:p>
            <a:pPr marL="114300" indent="0">
              <a:buNone/>
            </a:pPr>
            <a:r>
              <a:rPr lang="en-IE" dirty="0"/>
              <a:t>int sum(int x, int y)</a:t>
            </a:r>
          </a:p>
          <a:p>
            <a:pPr marL="114300" indent="0">
              <a:buNone/>
            </a:pPr>
            <a:r>
              <a:rPr lang="en-IE" dirty="0"/>
              <a:t>{</a:t>
            </a:r>
          </a:p>
          <a:p>
            <a:pPr marL="114300" indent="0">
              <a:buNone/>
            </a:pPr>
            <a:r>
              <a:rPr lang="en-IE" dirty="0"/>
              <a:t>	return x + y;</a:t>
            </a:r>
          </a:p>
          <a:p>
            <a:pPr marL="114300" indent="0">
              <a:buNone/>
            </a:pPr>
            <a:r>
              <a:rPr lang="en-IE" dirty="0"/>
              <a:t>}</a:t>
            </a:r>
          </a:p>
        </p:txBody>
      </p:sp>
      <p:sp>
        <p:nvSpPr>
          <p:cNvPr id="4" name="Slide Number Placeholder 3"/>
          <p:cNvSpPr>
            <a:spLocks noGrp="1"/>
          </p:cNvSpPr>
          <p:nvPr>
            <p:ph type="sldNum" sz="quarter" idx="12"/>
          </p:nvPr>
        </p:nvSpPr>
        <p:spPr/>
        <p:txBody>
          <a:bodyPr/>
          <a:lstStyle/>
          <a:p>
            <a:fld id="{CDD72F6B-56E8-48E3-BD6C-B800E5FCD83A}" type="slidenum">
              <a:rPr lang="en-IE" smtClean="0"/>
              <a:t>6</a:t>
            </a:fld>
            <a:endParaRPr lang="en-IE"/>
          </a:p>
        </p:txBody>
      </p:sp>
    </p:spTree>
    <p:extLst>
      <p:ext uri="{BB962C8B-B14F-4D97-AF65-F5344CB8AC3E}">
        <p14:creationId xmlns:p14="http://schemas.microsoft.com/office/powerpoint/2010/main" val="427239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Naming</a:t>
            </a:r>
          </a:p>
        </p:txBody>
      </p:sp>
      <p:sp>
        <p:nvSpPr>
          <p:cNvPr id="3" name="Content Placeholder 2"/>
          <p:cNvSpPr>
            <a:spLocks noGrp="1"/>
          </p:cNvSpPr>
          <p:nvPr>
            <p:ph idx="1"/>
          </p:nvPr>
        </p:nvSpPr>
        <p:spPr/>
        <p:txBody>
          <a:bodyPr>
            <a:normAutofit lnSpcReduction="10000"/>
          </a:bodyPr>
          <a:lstStyle/>
          <a:p>
            <a:r>
              <a:rPr lang="en-IE" dirty="0"/>
              <a:t>The file containing your main method should be called Main.cpp.</a:t>
            </a:r>
          </a:p>
          <a:p>
            <a:endParaRPr lang="en-IE" dirty="0"/>
          </a:p>
          <a:p>
            <a:r>
              <a:rPr lang="en-IE" dirty="0"/>
              <a:t>All class /file names should begin with a capital letter and each word should be capitalised in the class name/filename.</a:t>
            </a:r>
          </a:p>
          <a:p>
            <a:pPr lvl="1"/>
            <a:r>
              <a:rPr lang="en-IE" dirty="0"/>
              <a:t>E.g. MyFile.cpp</a:t>
            </a:r>
          </a:p>
          <a:p>
            <a:pPr lvl="1"/>
            <a:endParaRPr lang="en-IE" dirty="0"/>
          </a:p>
          <a:p>
            <a:r>
              <a:rPr lang="en-IE" dirty="0"/>
              <a:t>All functions and variable names should use camel case</a:t>
            </a:r>
          </a:p>
          <a:p>
            <a:pPr lvl="1"/>
            <a:r>
              <a:rPr lang="en-IE" dirty="0"/>
              <a:t>The first word is all lower case and the first letter of each subsequent word should be capitalised e.g.</a:t>
            </a:r>
          </a:p>
          <a:p>
            <a:pPr lvl="2"/>
            <a:r>
              <a:rPr lang="en-IE" dirty="0" err="1"/>
              <a:t>myFunction</a:t>
            </a:r>
            <a:endParaRPr lang="en-IE" dirty="0"/>
          </a:p>
          <a:p>
            <a:pPr lvl="2"/>
            <a:r>
              <a:rPr lang="en-IE" dirty="0" err="1"/>
              <a:t>myNewVariable</a:t>
            </a:r>
            <a:endParaRPr lang="en-IE" dirty="0"/>
          </a:p>
          <a:p>
            <a:pPr lvl="1"/>
            <a:r>
              <a:rPr lang="en-IE" dirty="0"/>
              <a:t>Meaningful names should be used throughout your program. Avoid excessive use of placeholders like x and y.</a:t>
            </a:r>
          </a:p>
        </p:txBody>
      </p:sp>
      <p:sp>
        <p:nvSpPr>
          <p:cNvPr id="4" name="Slide Number Placeholder 3"/>
          <p:cNvSpPr>
            <a:spLocks noGrp="1"/>
          </p:cNvSpPr>
          <p:nvPr>
            <p:ph type="sldNum" sz="quarter" idx="12"/>
          </p:nvPr>
        </p:nvSpPr>
        <p:spPr/>
        <p:txBody>
          <a:bodyPr/>
          <a:lstStyle/>
          <a:p>
            <a:fld id="{CDD72F6B-56E8-48E3-BD6C-B800E5FCD83A}" type="slidenum">
              <a:rPr lang="en-IE" smtClean="0"/>
              <a:t>7</a:t>
            </a:fld>
            <a:endParaRPr lang="en-IE"/>
          </a:p>
        </p:txBody>
      </p:sp>
    </p:spTree>
    <p:extLst>
      <p:ext uri="{BB962C8B-B14F-4D97-AF65-F5344CB8AC3E}">
        <p14:creationId xmlns:p14="http://schemas.microsoft.com/office/powerpoint/2010/main" val="179081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Naming example</a:t>
            </a:r>
          </a:p>
        </p:txBody>
      </p:sp>
      <p:sp>
        <p:nvSpPr>
          <p:cNvPr id="3" name="Content Placeholder 2"/>
          <p:cNvSpPr>
            <a:spLocks noGrp="1"/>
          </p:cNvSpPr>
          <p:nvPr>
            <p:ph idx="1"/>
          </p:nvPr>
        </p:nvSpPr>
        <p:spPr/>
        <p:txBody>
          <a:bodyPr>
            <a:normAutofit fontScale="92500"/>
          </a:bodyPr>
          <a:lstStyle/>
          <a:p>
            <a:pPr marL="114300" indent="0">
              <a:buNone/>
            </a:pPr>
            <a:r>
              <a:rPr lang="en-IE" dirty="0"/>
              <a:t>double </a:t>
            </a:r>
            <a:r>
              <a:rPr lang="en-IE" dirty="0" err="1"/>
              <a:t>calculateAverage</a:t>
            </a:r>
            <a:r>
              <a:rPr lang="en-IE" dirty="0"/>
              <a:t>(List input);</a:t>
            </a:r>
          </a:p>
          <a:p>
            <a:pPr marL="114300" indent="0">
              <a:buNone/>
            </a:pPr>
            <a:endParaRPr lang="en-IE" dirty="0"/>
          </a:p>
          <a:p>
            <a:pPr marL="114300" indent="0">
              <a:buNone/>
            </a:pPr>
            <a:r>
              <a:rPr lang="en-IE" dirty="0"/>
              <a:t>int main()</a:t>
            </a:r>
          </a:p>
          <a:p>
            <a:pPr marL="114300" indent="0">
              <a:buNone/>
            </a:pPr>
            <a:r>
              <a:rPr lang="en-IE" dirty="0"/>
              <a:t>{</a:t>
            </a:r>
          </a:p>
          <a:p>
            <a:pPr marL="114300" indent="0">
              <a:buNone/>
            </a:pPr>
            <a:r>
              <a:rPr lang="en-IE" dirty="0"/>
              <a:t>	int average ;</a:t>
            </a:r>
          </a:p>
          <a:p>
            <a:pPr marL="114300" indent="0">
              <a:buNone/>
            </a:pPr>
            <a:r>
              <a:rPr lang="en-IE" dirty="0"/>
              <a:t>	List numbers;</a:t>
            </a:r>
          </a:p>
          <a:p>
            <a:pPr marL="114300" indent="0">
              <a:buNone/>
            </a:pPr>
            <a:endParaRPr lang="en-IE" dirty="0"/>
          </a:p>
          <a:p>
            <a:pPr marL="114300" indent="0">
              <a:buNone/>
            </a:pPr>
            <a:r>
              <a:rPr lang="en-IE" dirty="0"/>
              <a:t>	average = </a:t>
            </a:r>
            <a:r>
              <a:rPr lang="en-IE" dirty="0" err="1"/>
              <a:t>calculateAverage</a:t>
            </a:r>
            <a:r>
              <a:rPr lang="en-IE" dirty="0"/>
              <a:t>(numbers);</a:t>
            </a:r>
          </a:p>
          <a:p>
            <a:pPr marL="114300" indent="0">
              <a:buNone/>
            </a:pPr>
            <a:r>
              <a:rPr lang="en-IE" dirty="0"/>
              <a:t>} </a:t>
            </a:r>
          </a:p>
          <a:p>
            <a:pPr marL="114300" indent="0">
              <a:buNone/>
            </a:pPr>
            <a:r>
              <a:rPr lang="en-IE" dirty="0"/>
              <a:t>double </a:t>
            </a:r>
            <a:r>
              <a:rPr lang="en-IE" dirty="0" err="1"/>
              <a:t>calculateAverage</a:t>
            </a:r>
            <a:r>
              <a:rPr lang="en-IE" dirty="0"/>
              <a:t>(List input)</a:t>
            </a:r>
          </a:p>
          <a:p>
            <a:pPr marL="114300" indent="0">
              <a:buNone/>
            </a:pPr>
            <a:r>
              <a:rPr lang="en-IE" dirty="0"/>
              <a:t>{</a:t>
            </a:r>
          </a:p>
          <a:p>
            <a:pPr marL="114300" indent="0">
              <a:buNone/>
            </a:pPr>
            <a:r>
              <a:rPr lang="en-IE" dirty="0"/>
              <a:t>	…</a:t>
            </a:r>
          </a:p>
          <a:p>
            <a:pPr marL="114300" indent="0">
              <a:buNone/>
            </a:pPr>
            <a:r>
              <a:rPr lang="en-IE" dirty="0"/>
              <a:t>}</a:t>
            </a:r>
          </a:p>
          <a:p>
            <a:pPr marL="114300" indent="0">
              <a:buNone/>
            </a:pPr>
            <a:endParaRPr lang="en-IE" dirty="0"/>
          </a:p>
        </p:txBody>
      </p:sp>
      <p:sp>
        <p:nvSpPr>
          <p:cNvPr id="4" name="Slide Number Placeholder 3"/>
          <p:cNvSpPr>
            <a:spLocks noGrp="1"/>
          </p:cNvSpPr>
          <p:nvPr>
            <p:ph type="sldNum" sz="quarter" idx="12"/>
          </p:nvPr>
        </p:nvSpPr>
        <p:spPr/>
        <p:txBody>
          <a:bodyPr/>
          <a:lstStyle/>
          <a:p>
            <a:fld id="{CDD72F6B-56E8-48E3-BD6C-B800E5FCD83A}" type="slidenum">
              <a:rPr lang="en-IE" smtClean="0"/>
              <a:t>8</a:t>
            </a:fld>
            <a:endParaRPr lang="en-IE"/>
          </a:p>
        </p:txBody>
      </p:sp>
    </p:spTree>
    <p:extLst>
      <p:ext uri="{BB962C8B-B14F-4D97-AF65-F5344CB8AC3E}">
        <p14:creationId xmlns:p14="http://schemas.microsoft.com/office/powerpoint/2010/main" val="377655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Typecasting</a:t>
            </a:r>
          </a:p>
        </p:txBody>
      </p:sp>
      <p:sp>
        <p:nvSpPr>
          <p:cNvPr id="3" name="Content Placeholder 2"/>
          <p:cNvSpPr>
            <a:spLocks noGrp="1"/>
          </p:cNvSpPr>
          <p:nvPr>
            <p:ph idx="1"/>
          </p:nvPr>
        </p:nvSpPr>
        <p:spPr/>
        <p:txBody>
          <a:bodyPr/>
          <a:lstStyle/>
          <a:p>
            <a:r>
              <a:rPr lang="en-IE" dirty="0"/>
              <a:t>In  C++ it is sometimes necessary to change one data type to another data type for a single operation.</a:t>
            </a:r>
          </a:p>
          <a:p>
            <a:endParaRPr lang="en-IE" dirty="0"/>
          </a:p>
          <a:p>
            <a:r>
              <a:rPr lang="en-IE" dirty="0"/>
              <a:t>For example you  wish to cast a float to an int to find only the whole number portion of the float.</a:t>
            </a:r>
          </a:p>
          <a:p>
            <a:endParaRPr lang="en-IE" dirty="0"/>
          </a:p>
          <a:p>
            <a:r>
              <a:rPr lang="en-IE" dirty="0"/>
              <a:t>The simplest way to cast an item in C++ is referred to as the Old C-style casting.</a:t>
            </a:r>
          </a:p>
          <a:p>
            <a:pPr lvl="1"/>
            <a:r>
              <a:rPr lang="en-IE" dirty="0"/>
              <a:t>In this form we simply place the new datatype in brackets before the variable we wish to cast. For example:</a:t>
            </a:r>
          </a:p>
          <a:p>
            <a:pPr lvl="2"/>
            <a:r>
              <a:rPr lang="en-IE" dirty="0"/>
              <a:t>float a = 21.5987;</a:t>
            </a:r>
          </a:p>
          <a:p>
            <a:pPr lvl="2"/>
            <a:r>
              <a:rPr lang="en-IE" dirty="0"/>
              <a:t>int c = (int) a;</a:t>
            </a:r>
          </a:p>
          <a:p>
            <a:endParaRPr lang="en-IE" dirty="0"/>
          </a:p>
          <a:p>
            <a:endParaRPr lang="en-IE" dirty="0"/>
          </a:p>
        </p:txBody>
      </p:sp>
      <p:sp>
        <p:nvSpPr>
          <p:cNvPr id="4" name="Slide Number Placeholder 3"/>
          <p:cNvSpPr>
            <a:spLocks noGrp="1"/>
          </p:cNvSpPr>
          <p:nvPr>
            <p:ph type="sldNum" sz="quarter" idx="12"/>
          </p:nvPr>
        </p:nvSpPr>
        <p:spPr/>
        <p:txBody>
          <a:bodyPr/>
          <a:lstStyle/>
          <a:p>
            <a:fld id="{CDD72F6B-56E8-48E3-BD6C-B800E5FCD83A}" type="slidenum">
              <a:rPr lang="en-IE" smtClean="0"/>
              <a:t>9</a:t>
            </a:fld>
            <a:endParaRPr lang="en-IE"/>
          </a:p>
        </p:txBody>
      </p:sp>
    </p:spTree>
    <p:extLst>
      <p:ext uri="{BB962C8B-B14F-4D97-AF65-F5344CB8AC3E}">
        <p14:creationId xmlns:p14="http://schemas.microsoft.com/office/powerpoint/2010/main" val="1136598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414</TotalTime>
  <Words>653</Words>
  <Application>Microsoft Office PowerPoint</Application>
  <PresentationFormat>On-screen Show (4:3)</PresentationFormat>
  <Paragraphs>132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Adjacency</vt:lpstr>
      <vt:lpstr>Coding Conventions</vt:lpstr>
      <vt:lpstr>Overview</vt:lpstr>
      <vt:lpstr>Introduction</vt:lpstr>
      <vt:lpstr>File Layout</vt:lpstr>
      <vt:lpstr>File Layout</vt:lpstr>
      <vt:lpstr>File Layout</vt:lpstr>
      <vt:lpstr>Naming</vt:lpstr>
      <vt:lpstr>Naming example</vt:lpstr>
      <vt:lpstr>Typecasting</vt:lpstr>
      <vt:lpstr>Typecasting</vt:lpstr>
      <vt:lpstr>Typecasting</vt:lpstr>
      <vt:lpstr>Typecasting</vt:lpstr>
      <vt:lpstr>Typecasting</vt:lpstr>
    </vt:vector>
  </TitlesOfParts>
  <Company>Dundalk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Flood</dc:creator>
  <cp:lastModifiedBy>Niall Mc Guinness</cp:lastModifiedBy>
  <cp:revision>14</cp:revision>
  <dcterms:created xsi:type="dcterms:W3CDTF">2016-09-14T08:18:01Z</dcterms:created>
  <dcterms:modified xsi:type="dcterms:W3CDTF">2016-09-20T08:14:05Z</dcterms:modified>
</cp:coreProperties>
</file>