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9" r:id="rId4"/>
    <p:sldId id="268" r:id="rId5"/>
    <p:sldId id="260" r:id="rId6"/>
    <p:sldId id="269" r:id="rId7"/>
    <p:sldId id="261" r:id="rId8"/>
    <p:sldId id="262" r:id="rId9"/>
    <p:sldId id="263" r:id="rId10"/>
    <p:sldId id="264" r:id="rId11"/>
    <p:sldId id="266" r:id="rId12"/>
    <p:sldId id="258" r:id="rId13"/>
    <p:sldId id="270"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92" d="100"/>
          <a:sy n="92" d="100"/>
        </p:scale>
        <p:origin x="40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75DD18-B51F-4E0B-9895-781F63579801}"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3DF4E1-A9BF-4CD8-B65B-A8281D5CA20C}" type="slidenum">
              <a:rPr lang="en-US" smtClean="0"/>
              <a:t>‹#›</a:t>
            </a:fld>
            <a:endParaRPr lang="en-US"/>
          </a:p>
        </p:txBody>
      </p:sp>
    </p:spTree>
    <p:extLst>
      <p:ext uri="{BB962C8B-B14F-4D97-AF65-F5344CB8AC3E}">
        <p14:creationId xmlns:p14="http://schemas.microsoft.com/office/powerpoint/2010/main" val="60086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75DD18-B51F-4E0B-9895-781F63579801}"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3DF4E1-A9BF-4CD8-B65B-A8281D5CA20C}" type="slidenum">
              <a:rPr lang="en-US" smtClean="0"/>
              <a:t>‹#›</a:t>
            </a:fld>
            <a:endParaRPr lang="en-US"/>
          </a:p>
        </p:txBody>
      </p:sp>
    </p:spTree>
    <p:extLst>
      <p:ext uri="{BB962C8B-B14F-4D97-AF65-F5344CB8AC3E}">
        <p14:creationId xmlns:p14="http://schemas.microsoft.com/office/powerpoint/2010/main" val="380397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75DD18-B51F-4E0B-9895-781F63579801}"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3DF4E1-A9BF-4CD8-B65B-A8281D5CA20C}" type="slidenum">
              <a:rPr lang="en-US" smtClean="0"/>
              <a:t>‹#›</a:t>
            </a:fld>
            <a:endParaRPr lang="en-US"/>
          </a:p>
        </p:txBody>
      </p:sp>
    </p:spTree>
    <p:extLst>
      <p:ext uri="{BB962C8B-B14F-4D97-AF65-F5344CB8AC3E}">
        <p14:creationId xmlns:p14="http://schemas.microsoft.com/office/powerpoint/2010/main" val="397931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75DD18-B51F-4E0B-9895-781F63579801}"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3DF4E1-A9BF-4CD8-B65B-A8281D5CA20C}" type="slidenum">
              <a:rPr lang="en-US" smtClean="0"/>
              <a:t>‹#›</a:t>
            </a:fld>
            <a:endParaRPr lang="en-US"/>
          </a:p>
        </p:txBody>
      </p:sp>
    </p:spTree>
    <p:extLst>
      <p:ext uri="{BB962C8B-B14F-4D97-AF65-F5344CB8AC3E}">
        <p14:creationId xmlns:p14="http://schemas.microsoft.com/office/powerpoint/2010/main" val="421291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75DD18-B51F-4E0B-9895-781F63579801}"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3DF4E1-A9BF-4CD8-B65B-A8281D5CA20C}" type="slidenum">
              <a:rPr lang="en-US" smtClean="0"/>
              <a:t>‹#›</a:t>
            </a:fld>
            <a:endParaRPr lang="en-US"/>
          </a:p>
        </p:txBody>
      </p:sp>
    </p:spTree>
    <p:extLst>
      <p:ext uri="{BB962C8B-B14F-4D97-AF65-F5344CB8AC3E}">
        <p14:creationId xmlns:p14="http://schemas.microsoft.com/office/powerpoint/2010/main" val="2108035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75DD18-B51F-4E0B-9895-781F63579801}" type="datetimeFigureOut">
              <a:rPr lang="en-US" smtClean="0"/>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3DF4E1-A9BF-4CD8-B65B-A8281D5CA20C}" type="slidenum">
              <a:rPr lang="en-US" smtClean="0"/>
              <a:t>‹#›</a:t>
            </a:fld>
            <a:endParaRPr lang="en-US"/>
          </a:p>
        </p:txBody>
      </p:sp>
    </p:spTree>
    <p:extLst>
      <p:ext uri="{BB962C8B-B14F-4D97-AF65-F5344CB8AC3E}">
        <p14:creationId xmlns:p14="http://schemas.microsoft.com/office/powerpoint/2010/main" val="398187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75DD18-B51F-4E0B-9895-781F63579801}" type="datetimeFigureOut">
              <a:rPr lang="en-US" smtClean="0"/>
              <a:t>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3DF4E1-A9BF-4CD8-B65B-A8281D5CA20C}" type="slidenum">
              <a:rPr lang="en-US" smtClean="0"/>
              <a:t>‹#›</a:t>
            </a:fld>
            <a:endParaRPr lang="en-US"/>
          </a:p>
        </p:txBody>
      </p:sp>
    </p:spTree>
    <p:extLst>
      <p:ext uri="{BB962C8B-B14F-4D97-AF65-F5344CB8AC3E}">
        <p14:creationId xmlns:p14="http://schemas.microsoft.com/office/powerpoint/2010/main" val="4022708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75DD18-B51F-4E0B-9895-781F63579801}" type="datetimeFigureOut">
              <a:rPr lang="en-US" smtClean="0"/>
              <a:t>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3DF4E1-A9BF-4CD8-B65B-A8281D5CA20C}" type="slidenum">
              <a:rPr lang="en-US" smtClean="0"/>
              <a:t>‹#›</a:t>
            </a:fld>
            <a:endParaRPr lang="en-US"/>
          </a:p>
        </p:txBody>
      </p:sp>
    </p:spTree>
    <p:extLst>
      <p:ext uri="{BB962C8B-B14F-4D97-AF65-F5344CB8AC3E}">
        <p14:creationId xmlns:p14="http://schemas.microsoft.com/office/powerpoint/2010/main" val="348909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75DD18-B51F-4E0B-9895-781F63579801}" type="datetimeFigureOut">
              <a:rPr lang="en-US" smtClean="0"/>
              <a:t>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3DF4E1-A9BF-4CD8-B65B-A8281D5CA20C}" type="slidenum">
              <a:rPr lang="en-US" smtClean="0"/>
              <a:t>‹#›</a:t>
            </a:fld>
            <a:endParaRPr lang="en-US"/>
          </a:p>
        </p:txBody>
      </p:sp>
    </p:spTree>
    <p:extLst>
      <p:ext uri="{BB962C8B-B14F-4D97-AF65-F5344CB8AC3E}">
        <p14:creationId xmlns:p14="http://schemas.microsoft.com/office/powerpoint/2010/main" val="12421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75DD18-B51F-4E0B-9895-781F63579801}" type="datetimeFigureOut">
              <a:rPr lang="en-US" smtClean="0"/>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3DF4E1-A9BF-4CD8-B65B-A8281D5CA20C}" type="slidenum">
              <a:rPr lang="en-US" smtClean="0"/>
              <a:t>‹#›</a:t>
            </a:fld>
            <a:endParaRPr lang="en-US"/>
          </a:p>
        </p:txBody>
      </p:sp>
    </p:spTree>
    <p:extLst>
      <p:ext uri="{BB962C8B-B14F-4D97-AF65-F5344CB8AC3E}">
        <p14:creationId xmlns:p14="http://schemas.microsoft.com/office/powerpoint/2010/main" val="91058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75DD18-B51F-4E0B-9895-781F63579801}" type="datetimeFigureOut">
              <a:rPr lang="en-US" smtClean="0"/>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3DF4E1-A9BF-4CD8-B65B-A8281D5CA20C}" type="slidenum">
              <a:rPr lang="en-US" smtClean="0"/>
              <a:t>‹#›</a:t>
            </a:fld>
            <a:endParaRPr lang="en-US"/>
          </a:p>
        </p:txBody>
      </p:sp>
    </p:spTree>
    <p:extLst>
      <p:ext uri="{BB962C8B-B14F-4D97-AF65-F5344CB8AC3E}">
        <p14:creationId xmlns:p14="http://schemas.microsoft.com/office/powerpoint/2010/main" val="1240233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5DD18-B51F-4E0B-9895-781F63579801}" type="datetimeFigureOut">
              <a:rPr lang="en-US" smtClean="0"/>
              <a:t>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DF4E1-A9BF-4CD8-B65B-A8281D5CA20C}" type="slidenum">
              <a:rPr lang="en-US" smtClean="0"/>
              <a:t>‹#›</a:t>
            </a:fld>
            <a:endParaRPr lang="en-US"/>
          </a:p>
        </p:txBody>
      </p:sp>
    </p:spTree>
    <p:extLst>
      <p:ext uri="{BB962C8B-B14F-4D97-AF65-F5344CB8AC3E}">
        <p14:creationId xmlns:p14="http://schemas.microsoft.com/office/powerpoint/2010/main" val="184448933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High-Score Server System</a:t>
            </a:r>
            <a:endParaRPr lang="en-US" dirty="0"/>
          </a:p>
        </p:txBody>
      </p:sp>
      <p:sp>
        <p:nvSpPr>
          <p:cNvPr id="3" name="Subtitle 2"/>
          <p:cNvSpPr>
            <a:spLocks noGrp="1"/>
          </p:cNvSpPr>
          <p:nvPr>
            <p:ph type="subTitle" idx="1"/>
          </p:nvPr>
        </p:nvSpPr>
        <p:spPr/>
        <p:txBody>
          <a:bodyPr/>
          <a:lstStyle/>
          <a:p>
            <a:r>
              <a:rPr lang="en-US" dirty="0" smtClean="0"/>
              <a:t>Author(s): Michael Moldenhauer</a:t>
            </a:r>
            <a:endParaRPr lang="en-US" dirty="0"/>
          </a:p>
        </p:txBody>
      </p:sp>
    </p:spTree>
    <p:extLst>
      <p:ext uri="{BB962C8B-B14F-4D97-AF65-F5344CB8AC3E}">
        <p14:creationId xmlns:p14="http://schemas.microsoft.com/office/powerpoint/2010/main" val="29254083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1330" y="365125"/>
            <a:ext cx="7872469" cy="1325563"/>
          </a:xfrm>
        </p:spPr>
        <p:txBody>
          <a:bodyPr/>
          <a:lstStyle/>
          <a:p>
            <a:r>
              <a:rPr lang="en-US" dirty="0" smtClean="0"/>
              <a:t>Communication Interface</a:t>
            </a:r>
            <a:endParaRPr lang="en-US" dirty="0"/>
          </a:p>
        </p:txBody>
      </p:sp>
      <p:sp>
        <p:nvSpPr>
          <p:cNvPr id="3" name="Content Placeholder 2"/>
          <p:cNvSpPr>
            <a:spLocks noGrp="1"/>
          </p:cNvSpPr>
          <p:nvPr>
            <p:ph idx="1"/>
          </p:nvPr>
        </p:nvSpPr>
        <p:spPr>
          <a:xfrm>
            <a:off x="1035586" y="2302525"/>
            <a:ext cx="10318213" cy="4237994"/>
          </a:xfrm>
        </p:spPr>
        <p:txBody>
          <a:bodyPr>
            <a:normAutofit fontScale="92500"/>
          </a:bodyPr>
          <a:lstStyle/>
          <a:p>
            <a:r>
              <a:rPr lang="en-US" dirty="0" smtClean="0"/>
              <a:t>To send your game’s score to the server, use the “</a:t>
            </a:r>
            <a:r>
              <a:rPr lang="en-US" dirty="0" err="1" smtClean="0"/>
              <a:t>sendScore</a:t>
            </a:r>
            <a:r>
              <a:rPr lang="en-US" dirty="0" smtClean="0"/>
              <a:t>” method. It takes 3 arguments - the first two are strings representing respectively the name of the game and the name of the player (or initials), and the third is an integer that is the score to report, e.g.</a:t>
            </a:r>
          </a:p>
          <a:p>
            <a:pPr marL="0" indent="0">
              <a:buNone/>
            </a:pPr>
            <a:r>
              <a:rPr lang="en-US" sz="2400" dirty="0" smtClean="0">
                <a:latin typeface="Courier New" panose="02070309020205020404" pitchFamily="49" charset="0"/>
                <a:cs typeface="Courier New" panose="02070309020205020404" pitchFamily="49" charset="0"/>
              </a:rPr>
              <a:t>   // Report that “Sally” playing the game “</a:t>
            </a:r>
            <a:r>
              <a:rPr lang="en-US" sz="2400" dirty="0" err="1" smtClean="0">
                <a:latin typeface="Courier New" panose="02070309020205020404" pitchFamily="49" charset="0"/>
                <a:cs typeface="Courier New" panose="02070309020205020404" pitchFamily="49" charset="0"/>
              </a:rPr>
              <a:t>TombRoaster</a:t>
            </a:r>
            <a:r>
              <a:rPr lang="en-US" sz="2400" dirty="0" smtClean="0">
                <a:latin typeface="Courier New" panose="02070309020205020404" pitchFamily="49" charset="0"/>
                <a:cs typeface="Courier New" panose="02070309020205020404" pitchFamily="49" charset="0"/>
              </a:rPr>
              <a:t>”</a:t>
            </a:r>
          </a:p>
          <a:p>
            <a:pPr marL="0" indent="0">
              <a:buNone/>
            </a:pPr>
            <a:r>
              <a:rPr lang="en-US" sz="2400" dirty="0" smtClean="0">
                <a:latin typeface="Courier New" panose="02070309020205020404" pitchFamily="49" charset="0"/>
                <a:cs typeface="Courier New" panose="02070309020205020404" pitchFamily="49" charset="0"/>
              </a:rPr>
              <a:t>   // scored 50,000 points.</a:t>
            </a:r>
          </a:p>
          <a:p>
            <a:pPr marL="0" indent="0">
              <a:buNone/>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serverCommunicator.sendScore</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TombRoaster</a:t>
            </a:r>
            <a:r>
              <a:rPr lang="en-US" sz="2400" dirty="0" smtClean="0">
                <a:latin typeface="Courier New" panose="02070309020205020404" pitchFamily="49" charset="0"/>
                <a:cs typeface="Courier New" panose="02070309020205020404" pitchFamily="49" charset="0"/>
              </a:rPr>
              <a:t>”, “Sally”,  </a:t>
            </a:r>
          </a:p>
          <a:p>
            <a:pPr marL="0" indent="0">
              <a:buNone/>
            </a:pP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50000);</a:t>
            </a:r>
          </a:p>
          <a:p>
            <a:pPr marL="0" indent="0">
              <a:buNone/>
            </a:pPr>
            <a:endParaRPr lang="en-US" dirty="0" smtClean="0"/>
          </a:p>
          <a:p>
            <a:pPr marL="0" indent="0">
              <a:buNone/>
            </a:pPr>
            <a:r>
              <a:rPr lang="en-US" dirty="0" smtClean="0"/>
              <a:t> </a:t>
            </a:r>
          </a:p>
        </p:txBody>
      </p:sp>
    </p:spTree>
    <p:extLst>
      <p:ext uri="{BB962C8B-B14F-4D97-AF65-F5344CB8AC3E}">
        <p14:creationId xmlns:p14="http://schemas.microsoft.com/office/powerpoint/2010/main" val="3670326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1330" y="365125"/>
            <a:ext cx="7872469" cy="1325563"/>
          </a:xfrm>
        </p:spPr>
        <p:txBody>
          <a:bodyPr/>
          <a:lstStyle/>
          <a:p>
            <a:r>
              <a:rPr lang="en-US" dirty="0" smtClean="0"/>
              <a:t>High Score Display</a:t>
            </a:r>
            <a:endParaRPr lang="en-US" dirty="0"/>
          </a:p>
        </p:txBody>
      </p:sp>
      <p:sp>
        <p:nvSpPr>
          <p:cNvPr id="3" name="Content Placeholder 2"/>
          <p:cNvSpPr>
            <a:spLocks noGrp="1"/>
          </p:cNvSpPr>
          <p:nvPr>
            <p:ph idx="1"/>
          </p:nvPr>
        </p:nvSpPr>
        <p:spPr>
          <a:xfrm>
            <a:off x="1035586" y="2302525"/>
            <a:ext cx="10318213" cy="4237994"/>
          </a:xfrm>
        </p:spPr>
        <p:txBody>
          <a:bodyPr>
            <a:normAutofit/>
          </a:bodyPr>
          <a:lstStyle/>
          <a:p>
            <a:r>
              <a:rPr lang="en-US" sz="2000" dirty="0" smtClean="0"/>
              <a:t>The display is provided by a second, separate client program that may or may not run on the same machine as the server. </a:t>
            </a:r>
            <a:r>
              <a:rPr lang="en-US" sz="2000" dirty="0"/>
              <a:t>T</a:t>
            </a:r>
            <a:r>
              <a:rPr lang="en-US" sz="2000" dirty="0" smtClean="0"/>
              <a:t>he </a:t>
            </a:r>
            <a:r>
              <a:rPr lang="en-US" sz="2000" dirty="0" smtClean="0"/>
              <a:t>high score server will continuously update the display at 1-second intervals</a:t>
            </a:r>
            <a:r>
              <a:rPr lang="en-US" sz="2000" dirty="0" smtClean="0"/>
              <a:t>. Alternatively it may be fused with the server program itself, but these design specs envision a separate program.</a:t>
            </a:r>
            <a:endParaRPr lang="en-US" sz="2000" dirty="0" smtClean="0"/>
          </a:p>
          <a:p>
            <a:pPr marL="0" indent="0">
              <a:buNone/>
            </a:pPr>
            <a:r>
              <a:rPr lang="en-US" sz="2000" i="1" dirty="0" smtClean="0"/>
              <a:t>Complexity: 2 – Less complex</a:t>
            </a:r>
          </a:p>
          <a:p>
            <a:pPr marL="0" indent="0">
              <a:buNone/>
            </a:pPr>
            <a:r>
              <a:rPr lang="en-US" sz="2000" i="1" dirty="0" smtClean="0"/>
              <a:t>       Priority: 1 - Highest</a:t>
            </a:r>
          </a:p>
          <a:p>
            <a:pPr marL="0" indent="0">
              <a:buNone/>
            </a:pPr>
            <a:endParaRPr lang="en-US" sz="2400" dirty="0" smtClean="0"/>
          </a:p>
          <a:p>
            <a:pPr marL="0" indent="0">
              <a:buNone/>
            </a:pPr>
            <a:endParaRPr lang="en-US" sz="2400" dirty="0" smtClean="0"/>
          </a:p>
          <a:p>
            <a:pPr marL="0" indent="0">
              <a:buNone/>
            </a:pPr>
            <a:r>
              <a:rPr lang="en-US" dirty="0" smtClean="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492" y="4117350"/>
            <a:ext cx="10058400" cy="2740650"/>
          </a:xfrm>
          <a:prstGeom prst="rect">
            <a:avLst/>
          </a:prstGeom>
        </p:spPr>
      </p:pic>
    </p:spTree>
    <p:extLst>
      <p:ext uri="{BB962C8B-B14F-4D97-AF65-F5344CB8AC3E}">
        <p14:creationId xmlns:p14="http://schemas.microsoft.com/office/powerpoint/2010/main" val="4221602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1330" y="365125"/>
            <a:ext cx="7872469" cy="1325563"/>
          </a:xfrm>
        </p:spPr>
        <p:txBody>
          <a:bodyPr/>
          <a:lstStyle/>
          <a:p>
            <a:r>
              <a:rPr lang="en-US" dirty="0" smtClean="0"/>
              <a:t>Display Mockup</a:t>
            </a:r>
            <a:endParaRPr lang="en-US" dirty="0"/>
          </a:p>
        </p:txBody>
      </p:sp>
      <p:sp>
        <p:nvSpPr>
          <p:cNvPr id="3" name="Content Placeholder 2"/>
          <p:cNvSpPr>
            <a:spLocks noGrp="1"/>
          </p:cNvSpPr>
          <p:nvPr>
            <p:ph idx="1"/>
          </p:nvPr>
        </p:nvSpPr>
        <p:spPr>
          <a:xfrm>
            <a:off x="2005070" y="1938969"/>
            <a:ext cx="9348730" cy="4237994"/>
          </a:xfrm>
        </p:spPr>
        <p:txBody>
          <a:bodyPr/>
          <a:lstStyle/>
          <a:p>
            <a:r>
              <a:rPr lang="en-US" dirty="0" smtClean="0"/>
              <a:t>The display should look something approximately like this. This is only a draft mockup; the final design may be different.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714" y="3075715"/>
            <a:ext cx="3101248" cy="3101248"/>
          </a:xfrm>
          <a:prstGeom prst="rect">
            <a:avLst/>
          </a:prstGeom>
        </p:spPr>
      </p:pic>
    </p:spTree>
    <p:extLst>
      <p:ext uri="{BB962C8B-B14F-4D97-AF65-F5344CB8AC3E}">
        <p14:creationId xmlns:p14="http://schemas.microsoft.com/office/powerpoint/2010/main" val="2489550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1330" y="365125"/>
            <a:ext cx="7872469" cy="1325563"/>
          </a:xfrm>
        </p:spPr>
        <p:txBody>
          <a:bodyPr/>
          <a:lstStyle/>
          <a:p>
            <a:r>
              <a:rPr lang="en-US" dirty="0" smtClean="0"/>
              <a:t>Appendix: Dataflow Diagrams</a:t>
            </a:r>
            <a:endParaRPr lang="en-US" dirty="0"/>
          </a:p>
        </p:txBody>
      </p:sp>
      <p:sp>
        <p:nvSpPr>
          <p:cNvPr id="3" name="Content Placeholder 2"/>
          <p:cNvSpPr>
            <a:spLocks noGrp="1"/>
          </p:cNvSpPr>
          <p:nvPr>
            <p:ph idx="1"/>
          </p:nvPr>
        </p:nvSpPr>
        <p:spPr>
          <a:xfrm>
            <a:off x="249006" y="1938969"/>
            <a:ext cx="5549121" cy="4237994"/>
          </a:xfrm>
        </p:spPr>
        <p:txBody>
          <a:bodyPr/>
          <a:lstStyle/>
          <a:p>
            <a:pPr marL="0" indent="0">
              <a:buNone/>
            </a:pPr>
            <a:endParaRPr lang="en-US" dirty="0" smtClean="0"/>
          </a:p>
          <a:p>
            <a:pPr marL="0" indent="0">
              <a:buNone/>
            </a:pPr>
            <a:r>
              <a:rPr lang="en-US" dirty="0" smtClean="0"/>
              <a:t>Finally, we give a brief look at the</a:t>
            </a:r>
          </a:p>
          <a:p>
            <a:pPr marL="0" indent="0">
              <a:buNone/>
            </a:pPr>
            <a:r>
              <a:rPr lang="en-US" dirty="0" smtClean="0"/>
              <a:t>the dataflow diagram for the server</a:t>
            </a:r>
            <a:r>
              <a:rPr lang="en-US" dirty="0" smtClean="0"/>
              <a: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7564" y="1475509"/>
            <a:ext cx="4506482" cy="5164914"/>
          </a:xfrm>
          <a:prstGeom prst="rect">
            <a:avLst/>
          </a:prstGeom>
        </p:spPr>
      </p:pic>
    </p:spTree>
    <p:extLst>
      <p:ext uri="{BB962C8B-B14F-4D97-AF65-F5344CB8AC3E}">
        <p14:creationId xmlns:p14="http://schemas.microsoft.com/office/powerpoint/2010/main" val="354441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1330" y="365125"/>
            <a:ext cx="7872469" cy="1325563"/>
          </a:xfrm>
        </p:spPr>
        <p:txBody>
          <a:bodyPr/>
          <a:lstStyle/>
          <a:p>
            <a:r>
              <a:rPr lang="en-US" dirty="0" smtClean="0"/>
              <a:t> </a:t>
            </a:r>
            <a:endParaRPr lang="en-US" dirty="0"/>
          </a:p>
        </p:txBody>
      </p:sp>
      <p:sp>
        <p:nvSpPr>
          <p:cNvPr id="3" name="Content Placeholder 2"/>
          <p:cNvSpPr>
            <a:spLocks noGrp="1"/>
          </p:cNvSpPr>
          <p:nvPr>
            <p:ph idx="1"/>
          </p:nvPr>
        </p:nvSpPr>
        <p:spPr>
          <a:xfrm>
            <a:off x="2005070" y="1938969"/>
            <a:ext cx="9348730" cy="4237994"/>
          </a:xfrm>
        </p:spPr>
        <p:txBody>
          <a:bodyPr/>
          <a:lstStyle/>
          <a:p>
            <a:pPr marL="0" indent="0">
              <a:buNone/>
            </a:pPr>
            <a:endParaRPr lang="en-US" dirty="0" smtClean="0"/>
          </a:p>
          <a:p>
            <a:pPr marL="0" indent="0">
              <a:buNone/>
            </a:pPr>
            <a:endParaRPr lang="en-US" dirty="0" smtClean="0"/>
          </a:p>
          <a:p>
            <a:pPr marL="0" indent="0" algn="ctr">
              <a:buNone/>
            </a:pPr>
            <a:r>
              <a:rPr lang="en-US" sz="6600" dirty="0" smtClean="0"/>
              <a:t>That’s all, folks!</a:t>
            </a:r>
          </a:p>
          <a:p>
            <a:pPr marL="0" indent="0" algn="ctr">
              <a:buNone/>
            </a:pPr>
            <a:r>
              <a:rPr lang="en-US" sz="6600" dirty="0" smtClean="0"/>
              <a:t>Questions?</a:t>
            </a:r>
            <a:endParaRPr lang="en-US" sz="6600" dirty="0"/>
          </a:p>
        </p:txBody>
      </p:sp>
    </p:spTree>
    <p:extLst>
      <p:ext uri="{BB962C8B-B14F-4D97-AF65-F5344CB8AC3E}">
        <p14:creationId xmlns:p14="http://schemas.microsoft.com/office/powerpoint/2010/main" val="1854903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1330" y="365125"/>
            <a:ext cx="7872469" cy="1325563"/>
          </a:xfrm>
        </p:spPr>
        <p:txBody>
          <a:bodyPr/>
          <a:lstStyle/>
          <a:p>
            <a:r>
              <a:rPr lang="en-US" dirty="0" smtClean="0"/>
              <a:t>Introduction</a:t>
            </a:r>
            <a:endParaRPr lang="en-US" dirty="0"/>
          </a:p>
        </p:txBody>
      </p:sp>
      <p:sp>
        <p:nvSpPr>
          <p:cNvPr id="3" name="Content Placeholder 2"/>
          <p:cNvSpPr>
            <a:spLocks noGrp="1"/>
          </p:cNvSpPr>
          <p:nvPr>
            <p:ph idx="1"/>
          </p:nvPr>
        </p:nvSpPr>
        <p:spPr>
          <a:xfrm>
            <a:off x="2005070" y="1938969"/>
            <a:ext cx="9348730" cy="4237994"/>
          </a:xfrm>
        </p:spPr>
        <p:txBody>
          <a:bodyPr/>
          <a:lstStyle/>
          <a:p>
            <a:pPr marL="0" indent="0">
              <a:buNone/>
            </a:pPr>
            <a:endParaRPr lang="en-US" dirty="0" smtClean="0"/>
          </a:p>
          <a:p>
            <a:pPr marL="0" indent="0">
              <a:buNone/>
            </a:pPr>
            <a:endParaRPr lang="en-US" dirty="0"/>
          </a:p>
          <a:p>
            <a:r>
              <a:rPr lang="en-US" dirty="0" smtClean="0"/>
              <a:t>The High-Score Server is a program which will track the highest-scoring players amongst all the team’s games which will be playing in the gaming session at the end of this course and display them on the room-facing game screen along with the games themselves.</a:t>
            </a:r>
            <a:endParaRPr lang="en-US" dirty="0"/>
          </a:p>
        </p:txBody>
      </p:sp>
    </p:spTree>
    <p:extLst>
      <p:ext uri="{BB962C8B-B14F-4D97-AF65-F5344CB8AC3E}">
        <p14:creationId xmlns:p14="http://schemas.microsoft.com/office/powerpoint/2010/main" val="1856442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1330" y="365125"/>
            <a:ext cx="7872469" cy="1325563"/>
          </a:xfrm>
        </p:spPr>
        <p:txBody>
          <a:bodyPr/>
          <a:lstStyle/>
          <a:p>
            <a:r>
              <a:rPr lang="en-US" dirty="0" smtClean="0"/>
              <a:t>Our Feature</a:t>
            </a:r>
            <a:endParaRPr lang="en-US" dirty="0"/>
          </a:p>
        </p:txBody>
      </p:sp>
      <p:sp>
        <p:nvSpPr>
          <p:cNvPr id="3" name="Content Placeholder 2"/>
          <p:cNvSpPr>
            <a:spLocks noGrp="1"/>
          </p:cNvSpPr>
          <p:nvPr>
            <p:ph idx="1"/>
          </p:nvPr>
        </p:nvSpPr>
        <p:spPr>
          <a:xfrm>
            <a:off x="1035586" y="2302525"/>
            <a:ext cx="10318213" cy="4237994"/>
          </a:xfrm>
        </p:spPr>
        <p:txBody>
          <a:bodyPr/>
          <a:lstStyle/>
          <a:p>
            <a:r>
              <a:rPr lang="en-US" dirty="0" smtClean="0"/>
              <a:t>As there is only one developer, there is effectively only one feature – the server system, which has two use cases: one to send scores to the server, the other to acquire the data from the server for display (this author is not sure if this will be a separate program or part of the server program itself.). Note that design decisions discussed here are tentative; the final product may not resemble this exactly.</a:t>
            </a:r>
          </a:p>
        </p:txBody>
      </p:sp>
    </p:spTree>
    <p:extLst>
      <p:ext uri="{BB962C8B-B14F-4D97-AF65-F5344CB8AC3E}">
        <p14:creationId xmlns:p14="http://schemas.microsoft.com/office/powerpoint/2010/main" val="2335818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1330" y="365125"/>
            <a:ext cx="7872469" cy="1325563"/>
          </a:xfrm>
        </p:spPr>
        <p:txBody>
          <a:bodyPr/>
          <a:lstStyle/>
          <a:p>
            <a:r>
              <a:rPr lang="en-US" dirty="0" smtClean="0"/>
              <a:t>Use Case Overview</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7711" y="2573997"/>
            <a:ext cx="10476577" cy="2854593"/>
          </a:xfrm>
        </p:spPr>
      </p:pic>
    </p:spTree>
    <p:extLst>
      <p:ext uri="{BB962C8B-B14F-4D97-AF65-F5344CB8AC3E}">
        <p14:creationId xmlns:p14="http://schemas.microsoft.com/office/powerpoint/2010/main" val="404339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1330" y="365125"/>
            <a:ext cx="7872469" cy="1325563"/>
          </a:xfrm>
        </p:spPr>
        <p:txBody>
          <a:bodyPr/>
          <a:lstStyle/>
          <a:p>
            <a:r>
              <a:rPr lang="en-US" dirty="0" smtClean="0"/>
              <a:t>Communication with Server</a:t>
            </a:r>
            <a:endParaRPr lang="en-US" dirty="0"/>
          </a:p>
        </p:txBody>
      </p:sp>
      <p:sp>
        <p:nvSpPr>
          <p:cNvPr id="3" name="Content Placeholder 2"/>
          <p:cNvSpPr>
            <a:spLocks noGrp="1"/>
          </p:cNvSpPr>
          <p:nvPr>
            <p:ph idx="1"/>
          </p:nvPr>
        </p:nvSpPr>
        <p:spPr>
          <a:xfrm>
            <a:off x="1035586" y="2302525"/>
            <a:ext cx="10318213" cy="4237994"/>
          </a:xfrm>
        </p:spPr>
        <p:txBody>
          <a:bodyPr>
            <a:normAutofit/>
          </a:bodyPr>
          <a:lstStyle/>
          <a:p>
            <a:r>
              <a:rPr lang="en-US" sz="2200" dirty="0" smtClean="0"/>
              <a:t>The games communicate with the server through </a:t>
            </a:r>
            <a:r>
              <a:rPr lang="en-US" sz="2200" dirty="0" smtClean="0"/>
              <a:t>a client program and interface library. </a:t>
            </a:r>
            <a:endParaRPr lang="en-US" sz="2200" dirty="0" smtClean="0"/>
          </a:p>
          <a:p>
            <a:pPr marL="0" indent="0">
              <a:buNone/>
            </a:pPr>
            <a:r>
              <a:rPr lang="en-US" sz="2200" i="1" dirty="0" smtClean="0"/>
              <a:t>Complexity: 3 – Most complex</a:t>
            </a:r>
          </a:p>
          <a:p>
            <a:pPr marL="0" indent="0">
              <a:buNone/>
            </a:pPr>
            <a:r>
              <a:rPr lang="en-US" sz="2200" i="1" dirty="0" smtClean="0"/>
              <a:t>       Priority: 1 - Highest</a:t>
            </a:r>
          </a:p>
          <a:p>
            <a:pPr marL="0" indent="0">
              <a:buNone/>
            </a:pPr>
            <a:endParaRPr lang="en-US" i="1" dirty="0" smtClean="0"/>
          </a:p>
          <a:p>
            <a:pPr marL="0" indent="0">
              <a:buNone/>
            </a:pPr>
            <a:r>
              <a:rPr lang="en-US" dirty="0" smtClean="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586" y="3799869"/>
            <a:ext cx="10058400" cy="2740650"/>
          </a:xfrm>
          <a:prstGeom prst="rect">
            <a:avLst/>
          </a:prstGeom>
        </p:spPr>
      </p:pic>
    </p:spTree>
    <p:extLst>
      <p:ext uri="{BB962C8B-B14F-4D97-AF65-F5344CB8AC3E}">
        <p14:creationId xmlns:p14="http://schemas.microsoft.com/office/powerpoint/2010/main" val="908444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1330" y="365125"/>
            <a:ext cx="7872469" cy="1325563"/>
          </a:xfrm>
        </p:spPr>
        <p:txBody>
          <a:bodyPr/>
          <a:lstStyle/>
          <a:p>
            <a:r>
              <a:rPr lang="en-US" dirty="0" smtClean="0"/>
              <a:t>Client Program</a:t>
            </a:r>
            <a:endParaRPr lang="en-US" dirty="0"/>
          </a:p>
        </p:txBody>
      </p:sp>
      <p:sp>
        <p:nvSpPr>
          <p:cNvPr id="3" name="Content Placeholder 2"/>
          <p:cNvSpPr>
            <a:spLocks noGrp="1"/>
          </p:cNvSpPr>
          <p:nvPr>
            <p:ph idx="1"/>
          </p:nvPr>
        </p:nvSpPr>
        <p:spPr>
          <a:xfrm>
            <a:off x="1035586" y="2302525"/>
            <a:ext cx="10318213" cy="4237994"/>
          </a:xfrm>
        </p:spPr>
        <p:txBody>
          <a:bodyPr>
            <a:normAutofit/>
          </a:bodyPr>
          <a:lstStyle/>
          <a:p>
            <a:pPr marL="0" indent="0">
              <a:buNone/>
            </a:pPr>
            <a:endParaRPr lang="en-US" sz="2200" dirty="0"/>
          </a:p>
          <a:p>
            <a:r>
              <a:rPr lang="en-US" sz="2200" dirty="0" smtClean="0"/>
              <a:t>The client program manages the connection to the server, allowing the user to connect and disconnect to and from it at the press of a button, and accepts data from the game through a library interface.</a:t>
            </a:r>
            <a:endParaRPr lang="en-US" sz="2200" i="1" dirty="0" smtClean="0"/>
          </a:p>
          <a:p>
            <a:pPr marL="0" indent="0">
              <a:buNone/>
            </a:pPr>
            <a:endParaRPr lang="en-US" i="1" dirty="0" smtClean="0"/>
          </a:p>
          <a:p>
            <a:pPr marL="0" indent="0">
              <a:buNone/>
            </a:pPr>
            <a:r>
              <a:rPr lang="en-US" dirty="0" smtClean="0"/>
              <a:t> </a:t>
            </a:r>
          </a:p>
        </p:txBody>
      </p:sp>
    </p:spTree>
    <p:extLst>
      <p:ext uri="{BB962C8B-B14F-4D97-AF65-F5344CB8AC3E}">
        <p14:creationId xmlns:p14="http://schemas.microsoft.com/office/powerpoint/2010/main" val="2693577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1330" y="365125"/>
            <a:ext cx="7872469" cy="1325563"/>
          </a:xfrm>
        </p:spPr>
        <p:txBody>
          <a:bodyPr/>
          <a:lstStyle/>
          <a:p>
            <a:r>
              <a:rPr lang="en-US" dirty="0" smtClean="0"/>
              <a:t>Communication Interface</a:t>
            </a:r>
            <a:endParaRPr lang="en-US" dirty="0"/>
          </a:p>
        </p:txBody>
      </p:sp>
      <p:sp>
        <p:nvSpPr>
          <p:cNvPr id="3" name="Content Placeholder 2"/>
          <p:cNvSpPr>
            <a:spLocks noGrp="1"/>
          </p:cNvSpPr>
          <p:nvPr>
            <p:ph idx="1"/>
          </p:nvPr>
        </p:nvSpPr>
        <p:spPr>
          <a:xfrm>
            <a:off x="1035586" y="2302525"/>
            <a:ext cx="10318213" cy="4237994"/>
          </a:xfrm>
        </p:spPr>
        <p:txBody>
          <a:bodyPr>
            <a:normAutofit/>
          </a:bodyPr>
          <a:lstStyle/>
          <a:p>
            <a:r>
              <a:rPr lang="en-US" dirty="0" smtClean="0"/>
              <a:t>The communication library consists of a header file to include in the game source and linkable library (perhaps a .</a:t>
            </a:r>
            <a:r>
              <a:rPr lang="en-US" dirty="0" err="1" smtClean="0"/>
              <a:t>dll</a:t>
            </a:r>
            <a:r>
              <a:rPr lang="en-US" dirty="0" smtClean="0"/>
              <a:t>; not decided yet). This header provides an “</a:t>
            </a:r>
            <a:r>
              <a:rPr lang="en-US" dirty="0" err="1" smtClean="0"/>
              <a:t>HSSInterface</a:t>
            </a:r>
            <a:r>
              <a:rPr lang="en-US" dirty="0" smtClean="0"/>
              <a:t>” object which is used to interface with the client program. Such should be declared like this wherever need be to give the object suitable lifetime and access to cover all scored game play:</a:t>
            </a:r>
            <a:endParaRPr lang="en-US" dirty="0" smtClean="0"/>
          </a:p>
          <a:p>
            <a:pPr marL="0" indent="0">
              <a:buNone/>
            </a:pPr>
            <a:r>
              <a:rPr lang="en-US" dirty="0"/>
              <a:t> </a:t>
            </a:r>
            <a:r>
              <a:rPr lang="en-US" dirty="0" smtClean="0"/>
              <a:t>       </a:t>
            </a:r>
            <a:r>
              <a:rPr lang="en-US" sz="2400" dirty="0" err="1" smtClean="0">
                <a:latin typeface="Courier New" panose="02070309020205020404" pitchFamily="49" charset="0"/>
                <a:cs typeface="Courier New" panose="02070309020205020404" pitchFamily="49" charset="0"/>
              </a:rPr>
              <a:t>HSSInterface</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serverCommunicator</a:t>
            </a:r>
            <a:r>
              <a:rPr lang="en-US" sz="2400" dirty="0" smtClean="0">
                <a:latin typeface="Courier New" panose="02070309020205020404" pitchFamily="49" charset="0"/>
                <a:cs typeface="Courier New" panose="02070309020205020404" pitchFamily="49" charset="0"/>
              </a:rPr>
              <a:t>;</a:t>
            </a:r>
          </a:p>
          <a:p>
            <a:pPr marL="0" indent="0">
              <a:buNone/>
            </a:pPr>
            <a:endParaRPr lang="en-US" dirty="0" smtClean="0"/>
          </a:p>
          <a:p>
            <a:pPr marL="0" indent="0">
              <a:buNone/>
            </a:pPr>
            <a:r>
              <a:rPr lang="en-US" dirty="0" smtClean="0"/>
              <a:t> </a:t>
            </a:r>
          </a:p>
        </p:txBody>
      </p:sp>
    </p:spTree>
    <p:extLst>
      <p:ext uri="{BB962C8B-B14F-4D97-AF65-F5344CB8AC3E}">
        <p14:creationId xmlns:p14="http://schemas.microsoft.com/office/powerpoint/2010/main" val="2078927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1330" y="365125"/>
            <a:ext cx="7872469" cy="1325563"/>
          </a:xfrm>
        </p:spPr>
        <p:txBody>
          <a:bodyPr/>
          <a:lstStyle/>
          <a:p>
            <a:r>
              <a:rPr lang="en-US" dirty="0" smtClean="0"/>
              <a:t>Communication Interface</a:t>
            </a:r>
            <a:endParaRPr lang="en-US" dirty="0"/>
          </a:p>
        </p:txBody>
      </p:sp>
      <p:sp>
        <p:nvSpPr>
          <p:cNvPr id="3" name="Content Placeholder 2"/>
          <p:cNvSpPr>
            <a:spLocks noGrp="1"/>
          </p:cNvSpPr>
          <p:nvPr>
            <p:ph idx="1"/>
          </p:nvPr>
        </p:nvSpPr>
        <p:spPr>
          <a:xfrm>
            <a:off x="1035586" y="2302525"/>
            <a:ext cx="10318213" cy="4237994"/>
          </a:xfrm>
        </p:spPr>
        <p:txBody>
          <a:bodyPr>
            <a:normAutofit/>
          </a:bodyPr>
          <a:lstStyle/>
          <a:p>
            <a:r>
              <a:rPr lang="en-US" dirty="0" smtClean="0"/>
              <a:t>This needs to connect with the client program using the “connect” method. It returns a Boolean value indicating its success or failure – true is success, false is failure.</a:t>
            </a:r>
            <a:endParaRPr lang="en-US" dirty="0" smtClean="0"/>
          </a:p>
          <a:p>
            <a:pPr marL="0" indent="0">
              <a:buNone/>
            </a:pPr>
            <a:r>
              <a:rPr lang="en-US" sz="2400" dirty="0"/>
              <a:t> </a:t>
            </a:r>
            <a:r>
              <a:rPr lang="en-US" sz="2400" dirty="0" smtClean="0"/>
              <a:t>       </a:t>
            </a:r>
            <a:r>
              <a:rPr lang="en-US" sz="2400" dirty="0" smtClean="0">
                <a:latin typeface="Courier New" panose="02070309020205020404" pitchFamily="49" charset="0"/>
                <a:cs typeface="Courier New" panose="02070309020205020404" pitchFamily="49" charset="0"/>
              </a:rPr>
              <a:t>if(!</a:t>
            </a:r>
            <a:r>
              <a:rPr lang="en-US" sz="2400" dirty="0" err="1" smtClean="0">
                <a:latin typeface="Courier New" panose="02070309020205020404" pitchFamily="49" charset="0"/>
                <a:cs typeface="Courier New" panose="02070309020205020404" pitchFamily="49" charset="0"/>
              </a:rPr>
              <a:t>serverCommunicator.connect</a:t>
            </a:r>
            <a:r>
              <a:rPr lang="en-US" sz="2400" dirty="0">
                <a:latin typeface="Courier New" panose="02070309020205020404" pitchFamily="49" charset="0"/>
                <a:cs typeface="Courier New" panose="02070309020205020404" pitchFamily="49" charset="0"/>
              </a:rPr>
              <a:t>(</a:t>
            </a:r>
            <a:r>
              <a:rPr lang="en-US" sz="2400" dirty="0" smtClean="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 Handle errors ...</a:t>
            </a:r>
          </a:p>
          <a:p>
            <a:pPr marL="0" indent="0">
              <a:buNone/>
            </a:pP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a:t>
            </a:r>
          </a:p>
          <a:p>
            <a:pPr marL="0" indent="0">
              <a:buNone/>
            </a:pPr>
            <a:endParaRPr lang="en-US" dirty="0" smtClean="0"/>
          </a:p>
          <a:p>
            <a:pPr marL="0" indent="0">
              <a:buNone/>
            </a:pPr>
            <a:r>
              <a:rPr lang="en-US" dirty="0" smtClean="0"/>
              <a:t> </a:t>
            </a:r>
          </a:p>
        </p:txBody>
      </p:sp>
    </p:spTree>
    <p:extLst>
      <p:ext uri="{BB962C8B-B14F-4D97-AF65-F5344CB8AC3E}">
        <p14:creationId xmlns:p14="http://schemas.microsoft.com/office/powerpoint/2010/main" val="744925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1330" y="365125"/>
            <a:ext cx="7872469" cy="1325563"/>
          </a:xfrm>
        </p:spPr>
        <p:txBody>
          <a:bodyPr/>
          <a:lstStyle/>
          <a:p>
            <a:r>
              <a:rPr lang="en-US" dirty="0" smtClean="0"/>
              <a:t>Communication Interface</a:t>
            </a:r>
            <a:endParaRPr lang="en-US" dirty="0"/>
          </a:p>
        </p:txBody>
      </p:sp>
      <p:sp>
        <p:nvSpPr>
          <p:cNvPr id="3" name="Content Placeholder 2"/>
          <p:cNvSpPr>
            <a:spLocks noGrp="1"/>
          </p:cNvSpPr>
          <p:nvPr>
            <p:ph idx="1"/>
          </p:nvPr>
        </p:nvSpPr>
        <p:spPr>
          <a:xfrm>
            <a:off x="1035586" y="2302525"/>
            <a:ext cx="10318213" cy="4237994"/>
          </a:xfrm>
        </p:spPr>
        <p:txBody>
          <a:bodyPr>
            <a:normAutofit/>
          </a:bodyPr>
          <a:lstStyle/>
          <a:p>
            <a:r>
              <a:rPr lang="en-US" dirty="0" smtClean="0"/>
              <a:t>Likewise, y</a:t>
            </a:r>
            <a:r>
              <a:rPr lang="en-US" dirty="0" smtClean="0"/>
              <a:t>ou </a:t>
            </a:r>
            <a:r>
              <a:rPr lang="en-US" dirty="0" smtClean="0"/>
              <a:t>can disconnect by using the “disconnect” method. Alternatively, the connection will be disconnected upon communicator object destruction.</a:t>
            </a:r>
          </a:p>
          <a:p>
            <a:pPr marL="0" indent="0">
              <a:buNone/>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serverCommunicator.disconnect</a:t>
            </a:r>
            <a:r>
              <a:rPr lang="en-US" sz="2400" dirty="0" smtClean="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 or just let it go out of scope / delete!</a:t>
            </a:r>
          </a:p>
          <a:p>
            <a:pPr marL="0" indent="0">
              <a:buNone/>
            </a:pPr>
            <a:endParaRPr lang="en-US" dirty="0" smtClean="0"/>
          </a:p>
          <a:p>
            <a:pPr marL="0" indent="0">
              <a:buNone/>
            </a:pPr>
            <a:r>
              <a:rPr lang="en-US" dirty="0" smtClean="0"/>
              <a:t> </a:t>
            </a:r>
          </a:p>
        </p:txBody>
      </p:sp>
    </p:spTree>
    <p:extLst>
      <p:ext uri="{BB962C8B-B14F-4D97-AF65-F5344CB8AC3E}">
        <p14:creationId xmlns:p14="http://schemas.microsoft.com/office/powerpoint/2010/main" val="2819275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TotalTime>
  <Words>600</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High-Score Server System</vt:lpstr>
      <vt:lpstr>Introduction</vt:lpstr>
      <vt:lpstr>Our Feature</vt:lpstr>
      <vt:lpstr>Use Case Overview</vt:lpstr>
      <vt:lpstr>Communication with Server</vt:lpstr>
      <vt:lpstr>Client Program</vt:lpstr>
      <vt:lpstr>Communication Interface</vt:lpstr>
      <vt:lpstr>Communication Interface</vt:lpstr>
      <vt:lpstr>Communication Interface</vt:lpstr>
      <vt:lpstr>Communication Interface</vt:lpstr>
      <vt:lpstr>High Score Display</vt:lpstr>
      <vt:lpstr>Display Mockup</vt:lpstr>
      <vt:lpstr>Appendix: Dataflow Diagrams</vt:lpstr>
      <vt:lpstr> </vt:lpstr>
    </vt:vector>
  </TitlesOfParts>
  <Company>University of Idaho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Moldenhauer, Michael (mold2294@vandals.uidaho.edu)</dc:creator>
  <cp:lastModifiedBy>Michael Moldenhauer</cp:lastModifiedBy>
  <cp:revision>20</cp:revision>
  <dcterms:created xsi:type="dcterms:W3CDTF">2018-02-07T16:37:30Z</dcterms:created>
  <dcterms:modified xsi:type="dcterms:W3CDTF">2018-02-08T16:23:24Z</dcterms:modified>
</cp:coreProperties>
</file>