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265" r:id="rId3"/>
    <p:sldId id="329" r:id="rId4"/>
    <p:sldId id="264" r:id="rId5"/>
    <p:sldId id="330" r:id="rId6"/>
    <p:sldId id="393" r:id="rId7"/>
    <p:sldId id="332" r:id="rId8"/>
    <p:sldId id="395" r:id="rId9"/>
    <p:sldId id="333" r:id="rId10"/>
    <p:sldId id="334" r:id="rId11"/>
    <p:sldId id="335" r:id="rId12"/>
    <p:sldId id="396" r:id="rId13"/>
    <p:sldId id="397" r:id="rId14"/>
    <p:sldId id="398" r:id="rId15"/>
    <p:sldId id="407" r:id="rId16"/>
    <p:sldId id="336" r:id="rId17"/>
    <p:sldId id="362" r:id="rId18"/>
    <p:sldId id="364" r:id="rId19"/>
    <p:sldId id="413" r:id="rId20"/>
    <p:sldId id="416" r:id="rId21"/>
    <p:sldId id="365" r:id="rId22"/>
    <p:sldId id="366" r:id="rId23"/>
    <p:sldId id="369" r:id="rId24"/>
    <p:sldId id="414" r:id="rId25"/>
    <p:sldId id="415" r:id="rId26"/>
    <p:sldId id="418" r:id="rId27"/>
    <p:sldId id="419" r:id="rId28"/>
    <p:sldId id="331" r:id="rId29"/>
    <p:sldId id="420" r:id="rId30"/>
    <p:sldId id="337" r:id="rId31"/>
    <p:sldId id="400" r:id="rId32"/>
    <p:sldId id="401" r:id="rId33"/>
    <p:sldId id="403" r:id="rId34"/>
    <p:sldId id="404" r:id="rId35"/>
    <p:sldId id="405" r:id="rId36"/>
    <p:sldId id="350" r:id="rId37"/>
    <p:sldId id="408" r:id="rId38"/>
    <p:sldId id="409" r:id="rId39"/>
    <p:sldId id="410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ex" id="{5010EACB-4FB3-4870-91D0-AD42A336433F}">
          <p14:sldIdLst/>
        </p14:section>
        <p14:section name="RWD" id="{25B4035A-C0B5-4496-87F7-A26866991C84}">
          <p14:sldIdLst/>
        </p14:section>
        <p14:section name="Bootstrap" id="{6151AF41-5235-4863-AC1C-163B0187BCCC}">
          <p14:sldIdLst>
            <p14:sldId id="265"/>
            <p14:sldId id="329"/>
            <p14:sldId id="264"/>
            <p14:sldId id="330"/>
            <p14:sldId id="393"/>
            <p14:sldId id="332"/>
            <p14:sldId id="395"/>
            <p14:sldId id="333"/>
            <p14:sldId id="334"/>
            <p14:sldId id="335"/>
            <p14:sldId id="396"/>
            <p14:sldId id="397"/>
            <p14:sldId id="398"/>
            <p14:sldId id="407"/>
            <p14:sldId id="336"/>
            <p14:sldId id="362"/>
            <p14:sldId id="364"/>
            <p14:sldId id="413"/>
            <p14:sldId id="416"/>
            <p14:sldId id="365"/>
            <p14:sldId id="366"/>
            <p14:sldId id="369"/>
            <p14:sldId id="414"/>
            <p14:sldId id="415"/>
            <p14:sldId id="418"/>
            <p14:sldId id="419"/>
            <p14:sldId id="331"/>
            <p14:sldId id="420"/>
            <p14:sldId id="337"/>
            <p14:sldId id="400"/>
            <p14:sldId id="401"/>
            <p14:sldId id="403"/>
            <p14:sldId id="404"/>
            <p14:sldId id="405"/>
            <p14:sldId id="350"/>
            <p14:sldId id="408"/>
            <p14:sldId id="409"/>
            <p14:sldId id="4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FFFFFF"/>
    <a:srgbClr val="000000"/>
    <a:srgbClr val="FF9900"/>
    <a:srgbClr val="E39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5662" autoAdjust="0"/>
  </p:normalViewPr>
  <p:slideViewPr>
    <p:cSldViewPr snapToGrid="0">
      <p:cViewPr varScale="1">
        <p:scale>
          <a:sx n="105" d="100"/>
          <a:sy n="105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E45A2-F6ED-43EC-AD44-2D14C4158C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CAA59-A592-4F97-AC04-36B5E933AF7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FE2-E481-4175-9E93-F5DA09275926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FB2D-C4CC-4BCE-951A-ADE9DF9CC71D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E2D6-F11F-49CE-9D72-4F3F04F26592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519-A8D3-436D-93A4-2CFE62617693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CCEE-592D-4BB7-BD59-8969A73AE0FD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C7F8-8182-4859-BE0F-71DE88BBD6BC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B30D-5102-4DD0-ADC3-DFCB47DFE550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3E6-4404-4FAF-B8D4-A9653972720E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EE9-9903-4FA1-AA7F-D8E6F683148A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F3B-7CA1-4E9B-87FD-E68ECD0F4D9D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DBA9-2FC3-411C-BFC7-B92DC2823603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88-BC84-42EF-81CB-07C4683A0384}" type="datetime1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CFE6-BDF9-4A03-83DF-661814B24B80}" type="datetime1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FCBC-4B5F-4336-BAF7-8EB257072198}" type="datetime1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4B7C-634B-4A82-A22B-FD444517FB23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D081-A487-4A25-B998-E24B8FF8CE0F}" type="datetime1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6A08-E666-49EC-A60F-41FE18B8A9CC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etbootstrap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hyperlink" Target="https://material.io/resources/icons/?style=baselin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建立響應式及行動優先網站的前端開發框架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網格系統</a:t>
            </a:r>
            <a:r>
              <a:rPr lang="en-US" altLang="zh-TW" dirty="0"/>
              <a:t>(Grid System)</a:t>
            </a:r>
            <a:r>
              <a:rPr lang="zh-TW" altLang="en-US" dirty="0"/>
              <a:t> </a:t>
            </a:r>
            <a:r>
              <a:rPr lang="en-US" altLang="zh-TW" dirty="0"/>
              <a:t>#3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網格系統使用</a:t>
            </a:r>
            <a:r>
              <a:rPr lang="en-US" altLang="zh-TW" dirty="0"/>
              <a:t>Media Queries</a:t>
            </a:r>
            <a:r>
              <a:rPr lang="zh-TW" altLang="en-US" dirty="0"/>
              <a:t>偵測裝置寬度，讓網頁可以跨裝置適用</a:t>
            </a:r>
            <a:endParaRPr lang="en-US" altLang="zh-TW" dirty="0"/>
          </a:p>
          <a:p>
            <a:r>
              <a:rPr lang="zh-TW" altLang="en-US" dirty="0"/>
              <a:t>提供</a:t>
            </a:r>
            <a:r>
              <a:rPr lang="en-US" altLang="zh-TW" dirty="0"/>
              <a:t>4</a:t>
            </a:r>
            <a:r>
              <a:rPr lang="zh-TW" altLang="en-US" dirty="0"/>
              <a:t>個響應式中斷點</a:t>
            </a:r>
            <a:r>
              <a:rPr lang="en-US" altLang="zh-TW" dirty="0"/>
              <a:t>(breakpoint)</a:t>
            </a:r>
            <a:r>
              <a:rPr lang="zh-TW" altLang="en-US" dirty="0"/>
              <a:t>，支援不同寬度的類別及裝置</a:t>
            </a:r>
            <a:r>
              <a:rPr lang="en-US" altLang="zh-TW" dirty="0"/>
              <a:t>(</a:t>
            </a:r>
            <a:r>
              <a:rPr lang="zh-TW" altLang="en-US" dirty="0"/>
              <a:t>手機、平板電腦及桌上型電腦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880" y="2535283"/>
            <a:ext cx="7267575" cy="3581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96343" y="2352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手機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83225" y="2352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手機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25842" y="2352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平板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68459" y="23511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電腦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455341" y="23534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電腦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網格系統</a:t>
            </a:r>
            <a:r>
              <a:rPr lang="en-US" altLang="zh-TW" dirty="0"/>
              <a:t>(Grid System)</a:t>
            </a:r>
            <a:r>
              <a:rPr lang="zh-TW" altLang="en-US" dirty="0"/>
              <a:t> </a:t>
            </a:r>
            <a:r>
              <a:rPr lang="en-US" altLang="zh-TW" dirty="0"/>
              <a:t>#4 – </a:t>
            </a:r>
            <a:r>
              <a:rPr lang="zh-TW" altLang="en-US" dirty="0"/>
              <a:t>相同寬度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97577"/>
            <a:ext cx="8596668" cy="4743785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網格系統可以為多個欄，設計「相同寬度」，自動排版</a:t>
            </a:r>
            <a:endParaRPr lang="en-US" altLang="zh-TW" dirty="0"/>
          </a:p>
          <a:p>
            <a:r>
              <a:rPr lang="zh-TW" altLang="en-US" dirty="0"/>
              <a:t>每個欄的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TW" altLang="en-US" dirty="0"/>
              <a:t>屬性均設定為「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zh-TW" altLang="en-US" dirty="0"/>
              <a:t>」而不用特別設定寬度比例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5450872"/>
            <a:ext cx="612457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向下箭號 8"/>
          <p:cNvSpPr/>
          <p:nvPr/>
        </p:nvSpPr>
        <p:spPr>
          <a:xfrm>
            <a:off x="3513198" y="5005301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2115288"/>
            <a:ext cx="6124575" cy="278763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"container"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"row"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1 of 2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2 of 2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&lt;/div&gt;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"row"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1 of 3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2 of 3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3 of 3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&lt;/div&gt;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網格系統</a:t>
            </a:r>
            <a:r>
              <a:rPr lang="en-US" altLang="zh-TW" dirty="0"/>
              <a:t>(Grid System)</a:t>
            </a:r>
            <a:r>
              <a:rPr lang="zh-TW" altLang="en-US" dirty="0"/>
              <a:t> </a:t>
            </a:r>
            <a:r>
              <a:rPr lang="en-US" altLang="zh-TW" dirty="0"/>
              <a:t>#5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相同寬度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3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網格系統的「相同寬度」功能，也可以針對特定欄，設定寬度</a:t>
            </a:r>
            <a:endParaRPr lang="en-US" altLang="zh-TW" dirty="0"/>
          </a:p>
          <a:p>
            <a:r>
              <a:rPr lang="zh-TW" altLang="en-US" dirty="0"/>
              <a:t>在欄的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TW" altLang="en-US" dirty="0"/>
              <a:t>屬性，設定為「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col-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寬度數</a:t>
            </a:r>
            <a:r>
              <a:rPr lang="zh-TW" altLang="en-US" dirty="0"/>
              <a:t>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5202159"/>
            <a:ext cx="6134100" cy="571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向下箭號 8"/>
          <p:cNvSpPr/>
          <p:nvPr/>
        </p:nvSpPr>
        <p:spPr>
          <a:xfrm>
            <a:off x="3517961" y="4684355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77334" y="2531063"/>
            <a:ext cx="6134100" cy="197868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"container"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"row"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1 of 3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"col-6"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2 of 3 (wider)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3 of 3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49843" cy="1320800"/>
          </a:xfrm>
        </p:spPr>
        <p:txBody>
          <a:bodyPr/>
          <a:lstStyle/>
          <a:p>
            <a:r>
              <a:rPr lang="zh-TW" altLang="en-US" dirty="0"/>
              <a:t>網格系統</a:t>
            </a:r>
            <a:r>
              <a:rPr lang="en-US" altLang="zh-TW" dirty="0"/>
              <a:t>(Grid System)</a:t>
            </a:r>
            <a:r>
              <a:rPr lang="zh-TW" altLang="en-US" dirty="0"/>
              <a:t> </a:t>
            </a:r>
            <a:r>
              <a:rPr lang="en-US" altLang="zh-TW" dirty="0"/>
              <a:t>#6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內容可變寬度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3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網格系統提供「內容可變寬度」功能，讓欄的寬度依據內容自動調整</a:t>
            </a:r>
            <a:endParaRPr lang="en-US" altLang="zh-TW" dirty="0"/>
          </a:p>
          <a:p>
            <a:r>
              <a:rPr lang="zh-TW" altLang="en-US" dirty="0"/>
              <a:t>在欄的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TW" altLang="en-US" dirty="0"/>
              <a:t>屬性，設定為「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col-{breakpoint}-auto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例如：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3448592" y="5121216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29" y="5613034"/>
            <a:ext cx="6124575" cy="638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2203266" y="2450395"/>
            <a:ext cx="1471750" cy="3764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col-md-auto</a:t>
            </a:r>
            <a:endParaRPr lang="en-US" altLang="zh-TW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2729" y="2975429"/>
            <a:ext cx="6911478" cy="199716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"container"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"row"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1 of 3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"col-md-auto"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Variable width content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 col-lg-2"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 3 of 3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網格系統</a:t>
            </a:r>
            <a:r>
              <a:rPr lang="en-US" altLang="zh-TW" dirty="0"/>
              <a:t>(Grid System)</a:t>
            </a:r>
            <a:r>
              <a:rPr lang="zh-TW" altLang="en-US" dirty="0"/>
              <a:t> </a:t>
            </a:r>
            <a:r>
              <a:rPr lang="en-US" altLang="zh-TW" dirty="0"/>
              <a:t>#7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水平對齊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3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網格系統提供「水平對齊」功能，可以設定列</a:t>
            </a:r>
            <a:r>
              <a:rPr lang="en-US" altLang="zh-TW" dirty="0"/>
              <a:t>(row)</a:t>
            </a:r>
            <a:r>
              <a:rPr lang="zh-TW" altLang="en-US" dirty="0"/>
              <a:t>的內容的對齊方式</a:t>
            </a:r>
            <a:endParaRPr lang="en-US" altLang="zh-TW" dirty="0"/>
          </a:p>
          <a:p>
            <a:r>
              <a:rPr lang="zh-TW" altLang="en-US" dirty="0"/>
              <a:t>在作為列的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TW" altLang="en-US" dirty="0"/>
              <a:t>屬性內，加上水平對齊方式的</a:t>
            </a:r>
            <a:r>
              <a:rPr lang="en-US" altLang="zh-TW" dirty="0"/>
              <a:t>CSS</a:t>
            </a:r>
            <a:r>
              <a:rPr lang="zh-TW" altLang="en-US" dirty="0"/>
              <a:t>類別，如下範例</a:t>
            </a:r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3840" y="3998884"/>
          <a:ext cx="104067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423"/>
                <a:gridCol w="1227908"/>
                <a:gridCol w="590441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Bootstrap CSS</a:t>
                      </a:r>
                      <a:r>
                        <a:rPr lang="zh-TW" altLang="en-US" dirty="0"/>
                        <a:t>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舉例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justify-content-start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靠左對齊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&lt;div class="row justify-content-start"&gt;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justify-content-center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置中對齊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&lt;div class="row justify-content-center"&gt;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justify-content-end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靠右對齊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&lt;div class="row justify-content-end"&gt;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justify-content-around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左右對齊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&lt;div class="row justify-content-around"&gt;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justify-content-between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分散對齊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&lt;div class="row justify-content-between"&gt;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39" y="2459795"/>
            <a:ext cx="11105363" cy="1378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Bootstrap</a:t>
            </a:r>
            <a:r>
              <a:rPr lang="zh-TW" altLang="en-US" dirty="0"/>
              <a:t>提供多種響應式</a:t>
            </a:r>
            <a:r>
              <a:rPr lang="en-US" altLang="zh-TW" dirty="0"/>
              <a:t>(RWD)</a:t>
            </a:r>
            <a:r>
              <a:rPr lang="zh-TW" altLang="en-US" dirty="0"/>
              <a:t>表單</a:t>
            </a:r>
            <a:r>
              <a:rPr lang="en-US" altLang="zh-TW" dirty="0"/>
              <a:t>(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zh-TW" dirty="0"/>
              <a:t>)</a:t>
            </a:r>
            <a:r>
              <a:rPr lang="zh-TW" altLang="en-US" dirty="0"/>
              <a:t>的類別</a:t>
            </a:r>
            <a:endParaRPr lang="en-US" altLang="zh-TW" dirty="0"/>
          </a:p>
          <a:p>
            <a:pPr lvl="1"/>
            <a:r>
              <a:rPr lang="zh-TW" altLang="en-US" dirty="0"/>
              <a:t>基本樣式</a:t>
            </a:r>
            <a:r>
              <a:rPr lang="en-US" altLang="zh-TW" dirty="0"/>
              <a:t>(Basic)</a:t>
            </a:r>
            <a:r>
              <a:rPr lang="zh-TW" altLang="en-US" dirty="0"/>
              <a:t>，無類別名稱</a:t>
            </a:r>
            <a:endParaRPr lang="en-US" altLang="zh-TW" dirty="0"/>
          </a:p>
          <a:p>
            <a:pPr lvl="1"/>
            <a:r>
              <a:rPr lang="zh-TW" altLang="en-US" dirty="0"/>
              <a:t>直排表單</a:t>
            </a:r>
            <a:r>
              <a:rPr lang="en-US" altLang="zh-TW" dirty="0"/>
              <a:t>(Inline form)</a:t>
            </a:r>
            <a:r>
              <a:rPr lang="zh-TW" altLang="en-US" dirty="0"/>
              <a:t>，類別名稱「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form-inline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除了響應式表單之外，也有支援多種</a:t>
            </a:r>
            <a:r>
              <a:rPr lang="en-US" altLang="zh-TW" dirty="0"/>
              <a:t>HTML5</a:t>
            </a:r>
            <a:r>
              <a:rPr lang="zh-TW" altLang="en-US" dirty="0"/>
              <a:t>輸入元件</a:t>
            </a:r>
            <a:r>
              <a:rPr lang="en-US" altLang="zh-TW" dirty="0"/>
              <a:t>(i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nput</a:t>
            </a:r>
            <a:r>
              <a:rPr lang="en-US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文字輸入</a:t>
            </a:r>
            <a:r>
              <a:rPr lang="en-US" altLang="zh-TW" dirty="0"/>
              <a:t>(Text input)</a:t>
            </a:r>
            <a:r>
              <a:rPr lang="zh-TW" altLang="en-US" dirty="0"/>
              <a:t> ，類別名稱「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form-control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按鈕</a:t>
            </a:r>
            <a:r>
              <a:rPr lang="en-US" altLang="zh-TW" dirty="0"/>
              <a:t>(Button)</a:t>
            </a:r>
            <a:r>
              <a:rPr lang="zh-TW" altLang="en-US" dirty="0"/>
              <a:t>，有各式各樣的類別名稱，例如「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-primary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電子信箱輸入</a:t>
            </a:r>
            <a:r>
              <a:rPr lang="en-US" altLang="zh-TW" dirty="0"/>
              <a:t>(Email input)</a:t>
            </a:r>
            <a:r>
              <a:rPr lang="zh-TW" altLang="en-US" dirty="0"/>
              <a:t> ，類別名稱「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form-control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核選方塊</a:t>
            </a:r>
            <a:r>
              <a:rPr lang="en-US" altLang="zh-TW" dirty="0"/>
              <a:t>(Checkbox)</a:t>
            </a:r>
            <a:r>
              <a:rPr lang="zh-TW" altLang="en-US" dirty="0"/>
              <a:t>，類別名稱「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form-check-input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單選按鈕</a:t>
            </a:r>
            <a:r>
              <a:rPr lang="en-US" altLang="zh-TW" dirty="0"/>
              <a:t>(Radio button)</a:t>
            </a:r>
            <a:r>
              <a:rPr lang="zh-TW" altLang="en-US" dirty="0"/>
              <a:t>，類別名稱「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form-check-input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#2 –</a:t>
            </a:r>
            <a:r>
              <a:rPr lang="zh-TW" altLang="en-US" dirty="0"/>
              <a:t> 直排表單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4961"/>
            <a:ext cx="8596668" cy="4456402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的直排表單</a:t>
            </a:r>
            <a:r>
              <a:rPr lang="en-US" altLang="zh-TW" dirty="0"/>
              <a:t>(Inline form)</a:t>
            </a:r>
            <a:r>
              <a:rPr lang="zh-TW" altLang="en-US" dirty="0"/>
              <a:t>，表單內的所有</a:t>
            </a:r>
            <a:r>
              <a:rPr lang="en-US" altLang="zh-TW" dirty="0"/>
              <a:t>HTML</a:t>
            </a:r>
            <a:r>
              <a:rPr lang="zh-TW" altLang="en-US" dirty="0"/>
              <a:t>元件，都會以「靠左對齊」的方式，直排呈現</a:t>
            </a:r>
            <a:endParaRPr lang="en-US" altLang="zh-TW" dirty="0"/>
          </a:p>
          <a:p>
            <a:r>
              <a:rPr lang="zh-TW" altLang="en-US" dirty="0"/>
              <a:t>因為是直排方式呈現表單，因此只能用於</a:t>
            </a:r>
            <a:r>
              <a:rPr lang="en-US" altLang="zh-TW" dirty="0"/>
              <a:t>576px</a:t>
            </a:r>
            <a:r>
              <a:rPr lang="zh-TW" altLang="en-US" dirty="0"/>
              <a:t>寬度以上的螢幕</a:t>
            </a:r>
            <a:endParaRPr lang="en-US" altLang="zh-TW" dirty="0"/>
          </a:p>
          <a:p>
            <a:r>
              <a:rPr lang="zh-TW" altLang="en-US" dirty="0"/>
              <a:t>針對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zh-TW" altLang="en-US" dirty="0"/>
              <a:t>標籤，使用</a:t>
            </a:r>
            <a:r>
              <a:rPr lang="en-US" altLang="zh-TW" dirty="0"/>
              <a:t>Bootstrap</a:t>
            </a:r>
            <a:r>
              <a:rPr lang="zh-TW" altLang="en-US" dirty="0"/>
              <a:t>的類別「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form-inline</a:t>
            </a:r>
            <a:r>
              <a:rPr lang="zh-TW" altLang="en-US" dirty="0"/>
              <a:t>」可以製作直排表單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209" y="5879453"/>
            <a:ext cx="5543550" cy="885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向下箭號 7"/>
          <p:cNvSpPr/>
          <p:nvPr/>
        </p:nvSpPr>
        <p:spPr>
          <a:xfrm rot="2308319">
            <a:off x="5941362" y="5983067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44421" y="3116061"/>
            <a:ext cx="11212497" cy="268091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"container"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&lt;h2&gt;</a:t>
            </a:r>
            <a:r>
              <a:rPr lang="en-US" altLang="zh-TW" dirty="0">
                <a:solidFill>
                  <a:schemeClr val="tx1"/>
                </a:solidFill>
              </a:rPr>
              <a:t>Inline form</a:t>
            </a:r>
            <a:r>
              <a:rPr lang="en-US" altLang="zh-TW" dirty="0"/>
              <a:t>&lt;/h2&gt;</a:t>
            </a:r>
            <a:endParaRPr lang="en-US" altLang="zh-TW" dirty="0"/>
          </a:p>
          <a:p>
            <a:r>
              <a:rPr lang="en-US" altLang="zh-TW" dirty="0"/>
              <a:t>  &lt;form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"form-inline"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"/</a:t>
            </a:r>
            <a:r>
              <a:rPr lang="en-US" altLang="zh-TW" dirty="0" err="1">
                <a:solidFill>
                  <a:srgbClr val="CC6600"/>
                </a:solidFill>
              </a:rPr>
              <a:t>action_page.php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&lt;label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"email"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Email:</a:t>
            </a:r>
            <a:r>
              <a:rPr lang="en-US" altLang="zh-TW" dirty="0"/>
              <a:t>&lt;/label&gt;</a:t>
            </a:r>
            <a:endParaRPr lang="en-US" altLang="zh-TW" dirty="0"/>
          </a:p>
          <a:p>
            <a:r>
              <a:rPr lang="en-US" altLang="zh-TW" dirty="0"/>
              <a:t>  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"email"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id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"email"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placeholder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"Enter email"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"email"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&lt;label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pwd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Password:</a:t>
            </a:r>
            <a:r>
              <a:rPr lang="en-US" altLang="zh-TW" dirty="0"/>
              <a:t>&lt;/label&gt;</a:t>
            </a:r>
            <a:endParaRPr lang="en-US" altLang="zh-TW" dirty="0"/>
          </a:p>
          <a:p>
            <a:r>
              <a:rPr lang="en-US" altLang="zh-TW" dirty="0"/>
              <a:t>  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"password"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id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pwd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placeholder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"Enter password"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pswd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&lt;button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"submit"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btn</a:t>
            </a:r>
            <a:r>
              <a:rPr lang="en-US" altLang="zh-TW" dirty="0">
                <a:solidFill>
                  <a:srgbClr val="CC6600"/>
                </a:solidFill>
              </a:rPr>
              <a:t> </a:t>
            </a:r>
            <a:r>
              <a:rPr lang="en-US" altLang="zh-TW" dirty="0" err="1">
                <a:solidFill>
                  <a:srgbClr val="CC6600"/>
                </a:solidFill>
              </a:rPr>
              <a:t>btn</a:t>
            </a:r>
            <a:r>
              <a:rPr lang="en-US" altLang="zh-TW" dirty="0">
                <a:solidFill>
                  <a:srgbClr val="CC6600"/>
                </a:solidFill>
              </a:rPr>
              <a:t>-primary"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Submit</a:t>
            </a:r>
            <a:r>
              <a:rPr lang="en-US" altLang="zh-TW" dirty="0"/>
              <a:t>&lt;/button&gt;</a:t>
            </a:r>
            <a:endParaRPr lang="en-US" altLang="zh-TW" dirty="0"/>
          </a:p>
          <a:p>
            <a:r>
              <a:rPr lang="en-US" altLang="zh-TW" dirty="0"/>
              <a:t>  &lt;/form&gt;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#3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Text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06287"/>
            <a:ext cx="8806301" cy="4735076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提供多種富有設計感的輸入</a:t>
            </a:r>
            <a:r>
              <a:rPr lang="en-US" altLang="zh-TW" dirty="0"/>
              <a:t>(Input)</a:t>
            </a:r>
            <a:r>
              <a:rPr lang="zh-TW" altLang="en-US" dirty="0"/>
              <a:t>類別，支援所有的</a:t>
            </a:r>
            <a:r>
              <a:rPr lang="en-US" altLang="zh-TW" dirty="0"/>
              <a:t>HTML5</a:t>
            </a:r>
            <a:r>
              <a:rPr lang="zh-TW" altLang="en-US" dirty="0"/>
              <a:t>輸入類型，且在</a:t>
            </a:r>
            <a:r>
              <a:rPr lang="en-US" altLang="zh-TW" dirty="0"/>
              <a:t>focus</a:t>
            </a:r>
            <a:r>
              <a:rPr lang="zh-TW" altLang="en-US" dirty="0"/>
              <a:t>狀態下，會有水藍色光影特效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的</a:t>
            </a:r>
            <a:r>
              <a:rPr lang="en-US" altLang="zh-TW" dirty="0"/>
              <a:t>RWD</a:t>
            </a:r>
            <a:r>
              <a:rPr lang="zh-TW" altLang="en-US" dirty="0"/>
              <a:t>文字輸入</a:t>
            </a:r>
            <a:r>
              <a:rPr lang="en-US" altLang="zh-TW" dirty="0"/>
              <a:t>(Text input)</a:t>
            </a:r>
            <a:r>
              <a:rPr lang="zh-TW" altLang="en-US" dirty="0"/>
              <a:t>類別名稱為「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form-control</a:t>
            </a:r>
            <a:r>
              <a:rPr lang="zh-TW" altLang="en-US" dirty="0"/>
              <a:t>」，可以適用於各式文字輸入控制項，例如：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type="text"&gt;</a:t>
            </a:r>
            <a:r>
              <a:rPr lang="zh-TW" altLang="en-US" dirty="0"/>
              <a:t>、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type="email"&gt;</a:t>
            </a:r>
            <a:r>
              <a:rPr lang="zh-TW" altLang="en-US" dirty="0"/>
              <a:t>和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8568408" y="3632859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4139" y="3027685"/>
            <a:ext cx="8407693" cy="286889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 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"/</a:t>
            </a:r>
            <a:r>
              <a:rPr lang="en-US" altLang="zh-TW" dirty="0" err="1">
                <a:solidFill>
                  <a:srgbClr val="CC6600"/>
                </a:solidFill>
              </a:rPr>
              <a:t>action_page.php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"form-group"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&lt;label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usr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Name:</a:t>
            </a:r>
            <a:r>
              <a:rPr lang="en-US" altLang="zh-TW" dirty="0"/>
              <a:t>&lt;/label&gt;</a:t>
            </a:r>
            <a:endParaRPr lang="en-US" altLang="zh-TW" dirty="0"/>
          </a:p>
          <a:p>
            <a:r>
              <a:rPr lang="en-US" altLang="zh-TW" dirty="0"/>
              <a:t>  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id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usr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"username"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"form-group"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&lt;label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pwd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Password:</a:t>
            </a:r>
            <a:r>
              <a:rPr lang="en-US" altLang="zh-TW" dirty="0"/>
              <a:t>&lt;/label&gt;</a:t>
            </a:r>
            <a:endParaRPr lang="en-US" altLang="zh-TW" dirty="0"/>
          </a:p>
          <a:p>
            <a:r>
              <a:rPr lang="en-US" altLang="zh-TW" dirty="0"/>
              <a:t>  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"password"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id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pwd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"password"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  &lt;button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"submit"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btn</a:t>
            </a:r>
            <a:r>
              <a:rPr lang="en-US" altLang="zh-TW" dirty="0">
                <a:solidFill>
                  <a:srgbClr val="CC6600"/>
                </a:solidFill>
              </a:rPr>
              <a:t> </a:t>
            </a:r>
            <a:r>
              <a:rPr lang="en-US" altLang="zh-TW" dirty="0" err="1">
                <a:solidFill>
                  <a:srgbClr val="CC6600"/>
                </a:solidFill>
              </a:rPr>
              <a:t>btn</a:t>
            </a:r>
            <a:r>
              <a:rPr lang="en-US" altLang="zh-TW" dirty="0">
                <a:solidFill>
                  <a:srgbClr val="CC6600"/>
                </a:solidFill>
              </a:rPr>
              <a:t>-primary"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Submit</a:t>
            </a:r>
            <a:r>
              <a:rPr lang="en-US" altLang="zh-TW" dirty="0"/>
              <a:t>&lt;/button&gt;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1428" y="3027685"/>
            <a:ext cx="2971234" cy="16094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894" y="5188875"/>
            <a:ext cx="2884472" cy="1286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21751"/>
            <a:ext cx="8596668" cy="1320800"/>
          </a:xfrm>
        </p:spPr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#4</a:t>
            </a:r>
            <a:r>
              <a:rPr lang="zh-TW" altLang="en-US" dirty="0"/>
              <a:t> </a:t>
            </a:r>
            <a:r>
              <a:rPr lang="en-US" altLang="zh-TW" dirty="0"/>
              <a:t>– Form 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905691"/>
            <a:ext cx="8596668" cy="5135672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提供「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form-group</a:t>
            </a:r>
            <a:r>
              <a:rPr lang="zh-TW" altLang="en-US" dirty="0"/>
              <a:t>」類別，表示表單內的物件群組，方便在表單</a:t>
            </a:r>
            <a:r>
              <a:rPr lang="en-US" altLang="zh-TW" dirty="0"/>
              <a:t>(form)</a:t>
            </a:r>
            <a:r>
              <a:rPr lang="zh-TW" altLang="en-US" dirty="0"/>
              <a:t>上做排版，也可以搭配</a:t>
            </a:r>
            <a:r>
              <a:rPr lang="en-US" altLang="zh-TW" dirty="0"/>
              <a:t>Bootstrap</a:t>
            </a:r>
            <a:r>
              <a:rPr lang="zh-TW" altLang="en-US" dirty="0"/>
              <a:t>網格系統做排版調整</a:t>
            </a:r>
            <a:endParaRPr lang="en-US" altLang="zh-TW" dirty="0"/>
          </a:p>
          <a:p>
            <a:r>
              <a:rPr lang="zh-TW" altLang="en-US" dirty="0"/>
              <a:t>將相同用途的標籤</a:t>
            </a:r>
            <a:r>
              <a:rPr lang="en-US" altLang="zh-TW" dirty="0"/>
              <a:t>(label)</a:t>
            </a:r>
            <a:r>
              <a:rPr lang="zh-TW" altLang="en-US" dirty="0"/>
              <a:t>、輸入</a:t>
            </a:r>
            <a:r>
              <a:rPr lang="en-US" altLang="zh-TW" dirty="0"/>
              <a:t>(input)</a:t>
            </a:r>
            <a:r>
              <a:rPr lang="zh-TW" altLang="en-US" dirty="0"/>
              <a:t>等</a:t>
            </a:r>
            <a:r>
              <a:rPr lang="en-US" altLang="zh-TW" dirty="0"/>
              <a:t>HTML</a:t>
            </a:r>
            <a:r>
              <a:rPr lang="zh-TW" altLang="en-US" dirty="0"/>
              <a:t>元件，以「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form-group</a:t>
            </a:r>
            <a:r>
              <a:rPr lang="zh-TW" altLang="en-US" dirty="0"/>
              <a:t>」包起來</a:t>
            </a:r>
            <a:endParaRPr lang="en-US" altLang="zh-TW" dirty="0"/>
          </a:p>
          <a:p>
            <a:r>
              <a:rPr lang="zh-TW" altLang="en-US" dirty="0"/>
              <a:t>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form-group</a:t>
            </a:r>
            <a:r>
              <a:rPr lang="zh-TW" altLang="en-US" dirty="0"/>
              <a:t>」預設設定好</a:t>
            </a:r>
            <a:r>
              <a:rPr lang="en-US" altLang="zh-TW" dirty="0"/>
              <a:t>CSS</a:t>
            </a:r>
            <a:r>
              <a:rPr lang="zh-TW" altLang="en-US" dirty="0"/>
              <a:t>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margin-bottom</a:t>
            </a:r>
            <a:r>
              <a:rPr lang="zh-TW" altLang="en-US" dirty="0"/>
              <a:t>屬性，讓群組之間可以有適當的間隔</a:t>
            </a:r>
            <a:endParaRPr lang="en-US" altLang="zh-TW" dirty="0"/>
          </a:p>
        </p:txBody>
      </p:sp>
      <p:sp>
        <p:nvSpPr>
          <p:cNvPr id="11" name="向下箭號 10"/>
          <p:cNvSpPr/>
          <p:nvPr/>
        </p:nvSpPr>
        <p:spPr>
          <a:xfrm rot="16200000">
            <a:off x="7773484" y="3301929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94" y="2656114"/>
            <a:ext cx="2850863" cy="1544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向下箭號 12"/>
          <p:cNvSpPr/>
          <p:nvPr/>
        </p:nvSpPr>
        <p:spPr>
          <a:xfrm rot="16200000">
            <a:off x="7777309" y="5660289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1206" y="2656114"/>
            <a:ext cx="7490714" cy="245742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sz="1400" dirty="0"/>
              <a:t>&lt;form </a:t>
            </a:r>
            <a:r>
              <a:rPr lang="en-US" altLang="zh-TW" sz="1400" dirty="0">
                <a:solidFill>
                  <a:srgbClr val="0000FF"/>
                </a:solidFill>
              </a:rPr>
              <a:t>action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"/</a:t>
            </a:r>
            <a:r>
              <a:rPr lang="en-US" altLang="zh-TW" sz="1400" dirty="0" err="1">
                <a:solidFill>
                  <a:srgbClr val="CC6600"/>
                </a:solidFill>
              </a:rPr>
              <a:t>action_page.php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&lt;div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"form-group"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  &lt;label </a:t>
            </a:r>
            <a:r>
              <a:rPr lang="en-US" altLang="zh-TW" sz="1400" dirty="0">
                <a:solidFill>
                  <a:srgbClr val="0000FF"/>
                </a:solidFill>
              </a:rPr>
              <a:t>for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 err="1">
                <a:solidFill>
                  <a:srgbClr val="CC6600"/>
                </a:solidFill>
              </a:rPr>
              <a:t>usr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&gt;</a:t>
            </a:r>
            <a:r>
              <a:rPr lang="en-US" altLang="zh-TW" sz="1400" dirty="0">
                <a:solidFill>
                  <a:schemeClr val="tx1"/>
                </a:solidFill>
              </a:rPr>
              <a:t>Name:</a:t>
            </a:r>
            <a:r>
              <a:rPr lang="en-US" altLang="zh-TW" sz="1400" dirty="0"/>
              <a:t>&lt;/label&gt;</a:t>
            </a:r>
            <a:endParaRPr lang="en-US" altLang="zh-TW" sz="1400" dirty="0"/>
          </a:p>
          <a:p>
            <a:r>
              <a:rPr lang="en-US" altLang="zh-TW" sz="1400" dirty="0"/>
              <a:t>    &lt;input </a:t>
            </a:r>
            <a:r>
              <a:rPr lang="en-US" altLang="zh-TW" sz="1400" dirty="0">
                <a:solidFill>
                  <a:srgbClr val="0000FF"/>
                </a:solidFill>
              </a:rPr>
              <a:t>type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"text"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"form-control"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id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 err="1">
                <a:solidFill>
                  <a:srgbClr val="CC6600"/>
                </a:solidFill>
              </a:rPr>
              <a:t>usr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name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"username"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&lt;/div&gt;</a:t>
            </a:r>
            <a:endParaRPr lang="en-US" altLang="zh-TW" sz="1400" dirty="0"/>
          </a:p>
          <a:p>
            <a:r>
              <a:rPr lang="en-US" altLang="zh-TW" sz="1400" dirty="0"/>
              <a:t>  &lt;div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"form-group"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  &lt;label </a:t>
            </a:r>
            <a:r>
              <a:rPr lang="en-US" altLang="zh-TW" sz="1400" dirty="0">
                <a:solidFill>
                  <a:srgbClr val="0000FF"/>
                </a:solidFill>
              </a:rPr>
              <a:t>for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 err="1">
                <a:solidFill>
                  <a:srgbClr val="CC6600"/>
                </a:solidFill>
              </a:rPr>
              <a:t>pwd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&gt;</a:t>
            </a:r>
            <a:r>
              <a:rPr lang="en-US" altLang="zh-TW" sz="1400" dirty="0">
                <a:solidFill>
                  <a:schemeClr val="tx1"/>
                </a:solidFill>
              </a:rPr>
              <a:t>Password:</a:t>
            </a:r>
            <a:r>
              <a:rPr lang="en-US" altLang="zh-TW" sz="1400" dirty="0"/>
              <a:t>&lt;/label&gt;</a:t>
            </a:r>
            <a:endParaRPr lang="en-US" altLang="zh-TW" sz="1400" dirty="0"/>
          </a:p>
          <a:p>
            <a:r>
              <a:rPr lang="en-US" altLang="zh-TW" sz="1400" dirty="0"/>
              <a:t>    &lt;input </a:t>
            </a:r>
            <a:r>
              <a:rPr lang="en-US" altLang="zh-TW" sz="1400" dirty="0">
                <a:solidFill>
                  <a:srgbClr val="0000FF"/>
                </a:solidFill>
              </a:rPr>
              <a:t>type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"password"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"form-control"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id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 err="1">
                <a:solidFill>
                  <a:srgbClr val="CC6600"/>
                </a:solidFill>
              </a:rPr>
              <a:t>pwd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name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"password"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&lt;/div&gt;</a:t>
            </a:r>
            <a:endParaRPr lang="en-US" altLang="zh-TW" sz="1400" dirty="0"/>
          </a:p>
          <a:p>
            <a:r>
              <a:rPr lang="en-US" altLang="zh-TW" sz="1400" dirty="0"/>
              <a:t>  &lt;button </a:t>
            </a:r>
            <a:r>
              <a:rPr lang="en-US" altLang="zh-TW" sz="1400" dirty="0">
                <a:solidFill>
                  <a:srgbClr val="0000FF"/>
                </a:solidFill>
              </a:rPr>
              <a:t>type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"submit"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 err="1">
                <a:solidFill>
                  <a:srgbClr val="CC6600"/>
                </a:solidFill>
              </a:rPr>
              <a:t>btn</a:t>
            </a:r>
            <a:r>
              <a:rPr lang="en-US" altLang="zh-TW" sz="1400" dirty="0">
                <a:solidFill>
                  <a:srgbClr val="CC6600"/>
                </a:solidFill>
              </a:rPr>
              <a:t> </a:t>
            </a:r>
            <a:r>
              <a:rPr lang="en-US" altLang="zh-TW" sz="1400" dirty="0" err="1">
                <a:solidFill>
                  <a:srgbClr val="CC6600"/>
                </a:solidFill>
              </a:rPr>
              <a:t>btn</a:t>
            </a:r>
            <a:r>
              <a:rPr lang="en-US" altLang="zh-TW" sz="1400" dirty="0">
                <a:solidFill>
                  <a:srgbClr val="CC6600"/>
                </a:solidFill>
              </a:rPr>
              <a:t>-primary"</a:t>
            </a:r>
            <a:r>
              <a:rPr lang="en-US" altLang="zh-TW" sz="1400" dirty="0"/>
              <a:t>&gt;</a:t>
            </a:r>
            <a:r>
              <a:rPr lang="en-US" altLang="zh-TW" sz="1400" dirty="0">
                <a:solidFill>
                  <a:schemeClr val="tx1"/>
                </a:solidFill>
              </a:rPr>
              <a:t>Submit</a:t>
            </a:r>
            <a:r>
              <a:rPr lang="en-US" altLang="zh-TW" sz="1400" dirty="0"/>
              <a:t>&lt;/button&gt;</a:t>
            </a:r>
            <a:endParaRPr lang="en-US" altLang="zh-TW" sz="1400" dirty="0"/>
          </a:p>
          <a:p>
            <a:r>
              <a:rPr lang="en-US" altLang="zh-TW" sz="1400" dirty="0"/>
              <a:t>&lt;/form&gt;</a:t>
            </a:r>
            <a:endParaRPr lang="en-US" altLang="zh-TW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1205" y="5188875"/>
            <a:ext cx="7490715" cy="158034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 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"/</a:t>
            </a:r>
            <a:r>
              <a:rPr lang="en-US" altLang="zh-TW" dirty="0" err="1">
                <a:solidFill>
                  <a:srgbClr val="CC6600"/>
                </a:solidFill>
              </a:rPr>
              <a:t>action_page.php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&lt;label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usr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Name:</a:t>
            </a:r>
            <a:r>
              <a:rPr lang="en-US" altLang="zh-TW" dirty="0"/>
              <a:t>&lt;/label&gt;</a:t>
            </a:r>
            <a:endParaRPr lang="en-US" altLang="zh-TW" dirty="0"/>
          </a:p>
          <a:p>
            <a:r>
              <a:rPr lang="en-US" altLang="zh-TW" dirty="0"/>
              <a:t>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id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usr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"username"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&lt;label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pwd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Password:</a:t>
            </a:r>
            <a:r>
              <a:rPr lang="en-US" altLang="zh-TW" dirty="0"/>
              <a:t>&lt;/label&gt;</a:t>
            </a:r>
            <a:endParaRPr lang="en-US" altLang="zh-TW" dirty="0"/>
          </a:p>
          <a:p>
            <a:r>
              <a:rPr lang="en-US" altLang="zh-TW" dirty="0"/>
              <a:t>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"password"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id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pwd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"password"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&lt;button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"submit"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btn</a:t>
            </a:r>
            <a:r>
              <a:rPr lang="en-US" altLang="zh-TW" dirty="0">
                <a:solidFill>
                  <a:srgbClr val="CC6600"/>
                </a:solidFill>
              </a:rPr>
              <a:t> </a:t>
            </a:r>
            <a:r>
              <a:rPr lang="en-US" altLang="zh-TW" dirty="0" err="1">
                <a:solidFill>
                  <a:srgbClr val="CC6600"/>
                </a:solidFill>
              </a:rPr>
              <a:t>btn</a:t>
            </a:r>
            <a:r>
              <a:rPr lang="en-US" altLang="zh-TW" dirty="0">
                <a:solidFill>
                  <a:srgbClr val="CC6600"/>
                </a:solidFill>
              </a:rPr>
              <a:t>-primary"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Submit</a:t>
            </a:r>
            <a:r>
              <a:rPr lang="en-US" altLang="zh-TW" dirty="0"/>
              <a:t>&lt;/button&gt;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15628"/>
            <a:ext cx="8596668" cy="1320800"/>
          </a:xfrm>
        </p:spPr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#5</a:t>
            </a:r>
            <a:r>
              <a:rPr lang="zh-TW" altLang="en-US" dirty="0"/>
              <a:t> </a:t>
            </a:r>
            <a:r>
              <a:rPr lang="en-US" altLang="zh-TW" dirty="0"/>
              <a:t>– Form Row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14697"/>
            <a:ext cx="8596668" cy="4926666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提供「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form-row</a:t>
            </a:r>
            <a:r>
              <a:rPr lang="zh-TW" altLang="en-US" dirty="0"/>
              <a:t>」類別，表示表單內的物件群組，可以將群組內的</a:t>
            </a:r>
            <a:r>
              <a:rPr lang="en-US" altLang="zh-TW" dirty="0"/>
              <a:t>HTML</a:t>
            </a:r>
            <a:r>
              <a:rPr lang="zh-TW" altLang="en-US" dirty="0"/>
              <a:t>元件放在同一列</a:t>
            </a:r>
            <a:r>
              <a:rPr lang="en-US" altLang="zh-TW" dirty="0"/>
              <a:t>(row)</a:t>
            </a:r>
            <a:r>
              <a:rPr lang="zh-TW" altLang="en-US" dirty="0"/>
              <a:t>，也可以搭配</a:t>
            </a:r>
            <a:r>
              <a:rPr lang="en-US" altLang="zh-TW" dirty="0"/>
              <a:t>Bootstrap</a:t>
            </a:r>
            <a:r>
              <a:rPr lang="zh-TW" altLang="en-US" dirty="0"/>
              <a:t>網格系統做排版調整</a:t>
            </a:r>
            <a:endParaRPr lang="en-US" altLang="zh-TW" dirty="0"/>
          </a:p>
          <a:p>
            <a:r>
              <a:rPr lang="zh-TW" altLang="en-US" dirty="0"/>
              <a:t>將表單內，想要放在同一列的</a:t>
            </a:r>
            <a:r>
              <a:rPr lang="en-US" altLang="zh-TW" dirty="0"/>
              <a:t>HTML</a:t>
            </a:r>
            <a:r>
              <a:rPr lang="zh-TW" altLang="en-US" dirty="0"/>
              <a:t>元件，以「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form-row</a:t>
            </a:r>
            <a:r>
              <a:rPr lang="zh-TW" altLang="en-US" dirty="0"/>
              <a:t>」包起來</a:t>
            </a:r>
            <a:endParaRPr lang="en-US" altLang="zh-TW" dirty="0"/>
          </a:p>
          <a:p>
            <a:r>
              <a:rPr lang="zh-TW" altLang="en-US" dirty="0"/>
              <a:t>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form-row</a:t>
            </a:r>
            <a:r>
              <a:rPr lang="zh-TW" altLang="en-US" dirty="0"/>
              <a:t>」和網格系統的「</a:t>
            </a:r>
            <a:r>
              <a:rPr lang="en-US" altLang="zh-TW" dirty="0"/>
              <a:t>row</a:t>
            </a:r>
            <a:r>
              <a:rPr lang="zh-TW" altLang="en-US" dirty="0"/>
              <a:t>」比起來，裡面的元件會排的更緊密一點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16200000">
            <a:off x="7664080" y="5195123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217" y="2579152"/>
            <a:ext cx="3848100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6" y="4938095"/>
            <a:ext cx="3845619" cy="896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向下箭號 14"/>
          <p:cNvSpPr/>
          <p:nvPr/>
        </p:nvSpPr>
        <p:spPr>
          <a:xfrm rot="16200000">
            <a:off x="7664080" y="2669491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80990" y="2579152"/>
            <a:ext cx="7225800" cy="226439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"form-row"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placeholder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"First name"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&lt;/div&gt;</a:t>
            </a:r>
            <a:endParaRPr lang="en-US" altLang="zh-TW" dirty="0"/>
          </a:p>
          <a:p>
            <a:r>
              <a:rPr lang="en-US" altLang="zh-TW" dirty="0"/>
              <a:t>  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placeholder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"Last name"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&lt;/div&gt;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80989" y="4938096"/>
            <a:ext cx="7225802" cy="18375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placeholder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"First name"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"form-control"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placeholder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"Last name"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由</a:t>
            </a:r>
            <a:r>
              <a:rPr lang="en-US" altLang="zh-TW" dirty="0"/>
              <a:t>Twitter</a:t>
            </a:r>
            <a:r>
              <a:rPr lang="zh-TW" altLang="en-US" dirty="0"/>
              <a:t>的</a:t>
            </a:r>
            <a:r>
              <a:rPr lang="en-US" altLang="zh-TW" dirty="0"/>
              <a:t>Mark Otto</a:t>
            </a:r>
            <a:r>
              <a:rPr lang="zh-TW" altLang="en-US" dirty="0"/>
              <a:t>和</a:t>
            </a:r>
            <a:r>
              <a:rPr lang="en-US" altLang="zh-TW" dirty="0"/>
              <a:t>Jacob Thornton</a:t>
            </a:r>
            <a:r>
              <a:rPr lang="zh-TW" altLang="en-US" dirty="0"/>
              <a:t>編寫，於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19</a:t>
            </a:r>
            <a:r>
              <a:rPr lang="zh-TW" altLang="en-US" dirty="0"/>
              <a:t>日發佈第</a:t>
            </a:r>
            <a:r>
              <a:rPr lang="en-US" altLang="zh-TW" dirty="0"/>
              <a:t>1</a:t>
            </a:r>
            <a:r>
              <a:rPr lang="zh-TW" altLang="en-US" dirty="0"/>
              <a:t>版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是目前很受歡迎的前端</a:t>
            </a:r>
            <a:r>
              <a:rPr lang="en-US" altLang="zh-TW" dirty="0"/>
              <a:t>(HTML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JavaScript)</a:t>
            </a:r>
            <a:r>
              <a:rPr lang="zh-TW" altLang="en-US" dirty="0"/>
              <a:t>開發框架，可以快速且簡單的開發響應式、行動優先的網站，適用於各式行動裝置且具有現代感的網頁設計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是開放原始碼的專案，且與最新版的</a:t>
            </a:r>
            <a:r>
              <a:rPr lang="en-US" altLang="zh-TW" dirty="0"/>
              <a:t>Google Chrome</a:t>
            </a:r>
            <a:r>
              <a:rPr lang="zh-TW" altLang="en-US" dirty="0"/>
              <a:t>、</a:t>
            </a:r>
            <a:r>
              <a:rPr lang="en-US" altLang="zh-TW" dirty="0"/>
              <a:t>Firefox</a:t>
            </a:r>
            <a:r>
              <a:rPr lang="zh-TW" altLang="en-US" dirty="0"/>
              <a:t>、</a:t>
            </a:r>
            <a:r>
              <a:rPr lang="en-US" altLang="zh-TW" dirty="0"/>
              <a:t>Internet Explorer</a:t>
            </a:r>
            <a:r>
              <a:rPr lang="zh-TW" altLang="en-US" dirty="0"/>
              <a:t>、</a:t>
            </a:r>
            <a:r>
              <a:rPr lang="en-US" altLang="zh-TW" dirty="0"/>
              <a:t>Opera</a:t>
            </a:r>
            <a:r>
              <a:rPr lang="zh-TW" altLang="en-US" dirty="0"/>
              <a:t>和</a:t>
            </a:r>
            <a:r>
              <a:rPr lang="en-US" altLang="zh-TW" dirty="0"/>
              <a:t>Safari</a:t>
            </a:r>
            <a:r>
              <a:rPr lang="zh-TW" altLang="en-US" dirty="0"/>
              <a:t>瀏覽器相容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官方網站</a:t>
            </a:r>
            <a:endParaRPr lang="en-US" altLang="zh-TW" dirty="0"/>
          </a:p>
          <a:p>
            <a:pPr lvl="1"/>
            <a:r>
              <a:rPr lang="en-US" altLang="zh-TW" dirty="0">
                <a:hlinkClick r:id="rId1"/>
              </a:rPr>
              <a:t>https://getbootstrap.com/</a:t>
            </a:r>
            <a:endParaRPr lang="en-US" altLang="zh-TW" dirty="0"/>
          </a:p>
          <a:p>
            <a:r>
              <a:rPr lang="zh-TW" altLang="en-US" dirty="0"/>
              <a:t>本教材以</a:t>
            </a:r>
            <a:r>
              <a:rPr lang="en-US" altLang="zh-TW" dirty="0"/>
              <a:t>Bootstrap v4.6.0</a:t>
            </a:r>
            <a:r>
              <a:rPr lang="zh-TW" altLang="en-US" dirty="0"/>
              <a:t>為例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#6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按鈕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4604449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提供</a:t>
            </a:r>
            <a:r>
              <a:rPr lang="en-US" altLang="zh-TW" dirty="0"/>
              <a:t>9</a:t>
            </a:r>
            <a:r>
              <a:rPr lang="zh-TW" altLang="en-US" dirty="0"/>
              <a:t>種不同顏色的好看按鈕</a:t>
            </a:r>
            <a:r>
              <a:rPr lang="en-US" altLang="zh-TW" dirty="0"/>
              <a:t>(button)</a:t>
            </a:r>
            <a:r>
              <a:rPr lang="zh-TW" altLang="en-US" dirty="0"/>
              <a:t>，並且還有盤旋</a:t>
            </a:r>
            <a:r>
              <a:rPr lang="en-US" altLang="zh-TW" dirty="0"/>
              <a:t>(hover)</a:t>
            </a:r>
            <a:r>
              <a:rPr lang="zh-TW" altLang="en-US" dirty="0"/>
              <a:t>效果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2271704"/>
            <a:ext cx="8315325" cy="26831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-primary"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Primary</a:t>
            </a:r>
            <a:r>
              <a:rPr lang="en-US" altLang="zh-TW" sz="1600" dirty="0"/>
              <a:t>&lt;/button&gt;</a:t>
            </a:r>
            <a:endParaRPr lang="en-US" altLang="zh-TW" sz="1600" dirty="0"/>
          </a:p>
          <a:p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-secondary"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Secondary</a:t>
            </a:r>
            <a:r>
              <a:rPr lang="en-US" altLang="zh-TW" sz="1600" dirty="0"/>
              <a:t>&lt;/button&gt;</a:t>
            </a:r>
            <a:endParaRPr lang="en-US" altLang="zh-TW" sz="1600" dirty="0"/>
          </a:p>
          <a:p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-success"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Success</a:t>
            </a:r>
            <a:r>
              <a:rPr lang="en-US" altLang="zh-TW" sz="1600" dirty="0"/>
              <a:t>&lt;/button&gt;</a:t>
            </a:r>
            <a:endParaRPr lang="en-US" altLang="zh-TW" sz="1600" dirty="0"/>
          </a:p>
          <a:p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-danger"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Danger</a:t>
            </a:r>
            <a:r>
              <a:rPr lang="en-US" altLang="zh-TW" sz="1600" dirty="0"/>
              <a:t>&lt;/button&gt;</a:t>
            </a:r>
            <a:endParaRPr lang="en-US" altLang="zh-TW" sz="1600" dirty="0"/>
          </a:p>
          <a:p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-warning"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Warning</a:t>
            </a:r>
            <a:r>
              <a:rPr lang="en-US" altLang="zh-TW" sz="1600" dirty="0"/>
              <a:t>&lt;/button&gt;</a:t>
            </a:r>
            <a:endParaRPr lang="en-US" altLang="zh-TW" sz="1600" dirty="0"/>
          </a:p>
          <a:p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-info"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Info</a:t>
            </a:r>
            <a:r>
              <a:rPr lang="en-US" altLang="zh-TW" sz="1600" dirty="0"/>
              <a:t>&lt;/button&gt;</a:t>
            </a:r>
            <a:endParaRPr lang="en-US" altLang="zh-TW" sz="1600" dirty="0"/>
          </a:p>
          <a:p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-light"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Light</a:t>
            </a:r>
            <a:r>
              <a:rPr lang="en-US" altLang="zh-TW" sz="1600" dirty="0"/>
              <a:t>&lt;/button&gt;</a:t>
            </a:r>
            <a:endParaRPr lang="en-US" altLang="zh-TW" sz="1600" dirty="0"/>
          </a:p>
          <a:p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-dark"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Dark</a:t>
            </a:r>
            <a:r>
              <a:rPr lang="en-US" altLang="zh-TW" sz="1600" dirty="0"/>
              <a:t>&lt;/button&gt;</a:t>
            </a:r>
            <a:endParaRPr lang="en-US" altLang="zh-TW" sz="1600" dirty="0"/>
          </a:p>
          <a:p>
            <a:br>
              <a:rPr lang="en-US" altLang="zh-TW" sz="1600" dirty="0"/>
            </a:br>
            <a:r>
              <a:rPr lang="en-US" altLang="zh-TW" sz="1600" dirty="0"/>
              <a:t>&lt;button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-link"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Link</a:t>
            </a:r>
            <a:r>
              <a:rPr lang="en-US" altLang="zh-TW" sz="1600" dirty="0"/>
              <a:t>&lt;/button&gt;</a:t>
            </a:r>
            <a:endParaRPr lang="en-US" altLang="zh-TW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5471294"/>
            <a:ext cx="8315325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向下箭號 8"/>
          <p:cNvSpPr/>
          <p:nvPr/>
        </p:nvSpPr>
        <p:spPr>
          <a:xfrm>
            <a:off x="4749245" y="5041461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9759" y="2279373"/>
            <a:ext cx="289586" cy="3016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#7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Checkbox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/>
          <a:lstStyle/>
          <a:p>
            <a:r>
              <a:rPr lang="zh-TW" altLang="en-US" dirty="0"/>
              <a:t>核選方塊</a:t>
            </a:r>
            <a:r>
              <a:rPr lang="en-US" altLang="zh-TW" dirty="0"/>
              <a:t>(Checkbox)</a:t>
            </a:r>
            <a:r>
              <a:rPr lang="zh-TW" altLang="en-US" dirty="0"/>
              <a:t>是用在選擇多個項目的情境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優化</a:t>
            </a:r>
            <a:r>
              <a:rPr lang="en-US" altLang="zh-TW" dirty="0"/>
              <a:t>checkbox</a:t>
            </a:r>
            <a:r>
              <a:rPr lang="zh-TW" altLang="en-US" dirty="0"/>
              <a:t>在</a:t>
            </a:r>
            <a:r>
              <a:rPr lang="en-US" altLang="zh-TW" dirty="0"/>
              <a:t>RWD</a:t>
            </a:r>
            <a:r>
              <a:rPr lang="zh-TW" altLang="en-US" dirty="0"/>
              <a:t>網頁上的排版，提供「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form-check</a:t>
            </a:r>
            <a:r>
              <a:rPr lang="zh-TW" altLang="en-US" dirty="0"/>
              <a:t>」類別，以協助多個</a:t>
            </a:r>
            <a:r>
              <a:rPr lang="en-US" altLang="zh-TW" dirty="0"/>
              <a:t>checkbox</a:t>
            </a:r>
            <a:r>
              <a:rPr lang="zh-TW" altLang="en-US" dirty="0"/>
              <a:t>、標籤</a:t>
            </a:r>
            <a:r>
              <a:rPr lang="en-US" altLang="zh-TW" dirty="0"/>
              <a:t>(label)</a:t>
            </a:r>
            <a:r>
              <a:rPr lang="zh-TW" altLang="en-US" dirty="0"/>
              <a:t>、    之間的排版</a:t>
            </a:r>
            <a:endParaRPr lang="en-US" altLang="zh-TW" dirty="0"/>
          </a:p>
          <a:p>
            <a:r>
              <a:rPr lang="zh-TW" altLang="en-US" dirty="0"/>
              <a:t>使用                                                      將每個</a:t>
            </a:r>
            <a:r>
              <a:rPr lang="en-US" altLang="zh-TW" dirty="0"/>
              <a:t>checkbox</a:t>
            </a:r>
            <a:r>
              <a:rPr lang="zh-TW" altLang="en-US" dirty="0"/>
              <a:t>和它的</a:t>
            </a:r>
            <a:r>
              <a:rPr lang="en-US" altLang="zh-TW" dirty="0"/>
              <a:t>label</a:t>
            </a:r>
            <a:r>
              <a:rPr lang="zh-TW" altLang="en-US" dirty="0"/>
              <a:t>包起來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checkbox</a:t>
            </a:r>
            <a:r>
              <a:rPr lang="zh-TW" altLang="en-US" dirty="0"/>
              <a:t>的</a:t>
            </a:r>
            <a:r>
              <a:rPr lang="en-US" altLang="zh-TW" dirty="0"/>
              <a:t>CSS</a:t>
            </a:r>
            <a:r>
              <a:rPr lang="zh-TW" altLang="en-US" dirty="0"/>
              <a:t>類別，設定為「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form-check-input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label</a:t>
            </a:r>
            <a:r>
              <a:rPr lang="zh-TW" altLang="en-US" dirty="0"/>
              <a:t>的</a:t>
            </a:r>
            <a:r>
              <a:rPr lang="en-US" altLang="zh-TW" dirty="0"/>
              <a:t>CSS</a:t>
            </a:r>
            <a:r>
              <a:rPr lang="zh-TW" altLang="en-US" dirty="0"/>
              <a:t>類別，設定為「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form-check-label</a:t>
            </a:r>
            <a:r>
              <a:rPr lang="zh-TW" altLang="en-US" dirty="0"/>
              <a:t>」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11083" y="2615858"/>
            <a:ext cx="3553100" cy="3764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&lt;div class="form-check"&gt;&lt;/div&gt;</a:t>
            </a:r>
            <a:endParaRPr lang="en-US" altLang="zh-TW" sz="1600" dirty="0"/>
          </a:p>
        </p:txBody>
      </p:sp>
      <p:sp>
        <p:nvSpPr>
          <p:cNvPr id="12" name="向下箭號 11"/>
          <p:cNvSpPr/>
          <p:nvPr/>
        </p:nvSpPr>
        <p:spPr>
          <a:xfrm rot="16200000">
            <a:off x="10467489" y="4027088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086" y="3879599"/>
            <a:ext cx="10406744" cy="245753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sz="1500" dirty="0"/>
              <a:t>&lt;form </a:t>
            </a:r>
            <a:r>
              <a:rPr lang="en-US" altLang="zh-TW" sz="1500" dirty="0">
                <a:solidFill>
                  <a:srgbClr val="0000FF"/>
                </a:solidFill>
              </a:rPr>
              <a:t>action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"/</a:t>
            </a:r>
            <a:r>
              <a:rPr lang="en-US" altLang="zh-TW" sz="1500" dirty="0" err="1">
                <a:solidFill>
                  <a:srgbClr val="CC6600"/>
                </a:solidFill>
              </a:rPr>
              <a:t>action_page.php</a:t>
            </a:r>
            <a:r>
              <a:rPr lang="en-US" altLang="zh-TW" sz="1500" dirty="0">
                <a:solidFill>
                  <a:srgbClr val="CC6600"/>
                </a:solidFill>
              </a:rPr>
              <a:t>"</a:t>
            </a:r>
            <a:r>
              <a:rPr lang="en-US" altLang="zh-TW" sz="1500" dirty="0"/>
              <a:t>&gt;</a:t>
            </a:r>
            <a:endParaRPr lang="en-US" altLang="zh-TW" sz="1500" dirty="0"/>
          </a:p>
          <a:p>
            <a:r>
              <a:rPr lang="en-US" altLang="zh-TW" sz="1500" dirty="0"/>
              <a:t>  &lt;div </a:t>
            </a:r>
            <a:r>
              <a:rPr lang="en-US" altLang="zh-TW" sz="1500" dirty="0">
                <a:solidFill>
                  <a:srgbClr val="0000FF"/>
                </a:solidFill>
              </a:rPr>
              <a:t>class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"form-check"</a:t>
            </a:r>
            <a:r>
              <a:rPr lang="en-US" altLang="zh-TW" sz="1500" dirty="0"/>
              <a:t>&gt;</a:t>
            </a:r>
            <a:endParaRPr lang="en-US" altLang="zh-TW" sz="1500" dirty="0"/>
          </a:p>
          <a:p>
            <a:r>
              <a:rPr lang="en-US" altLang="zh-TW" sz="1500" dirty="0"/>
              <a:t>    &lt;input </a:t>
            </a:r>
            <a:r>
              <a:rPr lang="en-US" altLang="zh-TW" sz="1500" dirty="0">
                <a:solidFill>
                  <a:srgbClr val="0000FF"/>
                </a:solidFill>
              </a:rPr>
              <a:t>type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"checkbox"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class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"form-check-input"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id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"check1"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name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"option1"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value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"1"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checked</a:t>
            </a:r>
            <a:r>
              <a:rPr lang="en-US" altLang="zh-TW" sz="1500" dirty="0"/>
              <a:t>&gt;</a:t>
            </a:r>
            <a:endParaRPr lang="en-US" altLang="zh-TW" sz="1500" dirty="0"/>
          </a:p>
          <a:p>
            <a:r>
              <a:rPr lang="en-US" altLang="zh-TW" sz="1500" dirty="0"/>
              <a:t>    &lt;label </a:t>
            </a:r>
            <a:r>
              <a:rPr lang="en-US" altLang="zh-TW" sz="1500" dirty="0">
                <a:solidFill>
                  <a:srgbClr val="0000FF"/>
                </a:solidFill>
              </a:rPr>
              <a:t>class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"form-check-label"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for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"check1"</a:t>
            </a:r>
            <a:r>
              <a:rPr lang="en-US" altLang="zh-TW" sz="1500" dirty="0"/>
              <a:t>&gt;</a:t>
            </a:r>
            <a:r>
              <a:rPr lang="en-US" altLang="zh-TW" sz="1500" dirty="0">
                <a:solidFill>
                  <a:schemeClr val="tx1"/>
                </a:solidFill>
              </a:rPr>
              <a:t>Option 1</a:t>
            </a:r>
            <a:r>
              <a:rPr lang="en-US" altLang="zh-TW" sz="1500" dirty="0"/>
              <a:t>&lt;/label&gt;</a:t>
            </a:r>
            <a:endParaRPr lang="en-US" altLang="zh-TW" sz="1500" dirty="0"/>
          </a:p>
          <a:p>
            <a:r>
              <a:rPr lang="en-US" altLang="zh-TW" sz="1500" dirty="0"/>
              <a:t>  &lt;/div&gt;</a:t>
            </a:r>
            <a:endParaRPr lang="en-US" altLang="zh-TW" sz="1500" dirty="0"/>
          </a:p>
          <a:p>
            <a:r>
              <a:rPr lang="en-US" altLang="zh-TW" sz="1500" dirty="0"/>
              <a:t>  &lt;div </a:t>
            </a:r>
            <a:r>
              <a:rPr lang="en-US" altLang="zh-TW" sz="1500" dirty="0">
                <a:solidFill>
                  <a:srgbClr val="0000FF"/>
                </a:solidFill>
              </a:rPr>
              <a:t>class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"form-check"</a:t>
            </a:r>
            <a:r>
              <a:rPr lang="en-US" altLang="zh-TW" sz="1500" dirty="0"/>
              <a:t>&gt;</a:t>
            </a:r>
            <a:endParaRPr lang="en-US" altLang="zh-TW" sz="1500" dirty="0"/>
          </a:p>
          <a:p>
            <a:r>
              <a:rPr lang="en-US" altLang="zh-TW" sz="1500" dirty="0"/>
              <a:t>    &lt;input </a:t>
            </a:r>
            <a:r>
              <a:rPr lang="en-US" altLang="zh-TW" sz="1500" dirty="0">
                <a:solidFill>
                  <a:srgbClr val="0000FF"/>
                </a:solidFill>
              </a:rPr>
              <a:t>type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"checkbox"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class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"form-check-input"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id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"check2"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name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"option2"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value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"2"</a:t>
            </a:r>
            <a:r>
              <a:rPr lang="en-US" altLang="zh-TW" sz="1500" dirty="0"/>
              <a:t>&gt;</a:t>
            </a:r>
            <a:endParaRPr lang="en-US" altLang="zh-TW" sz="1500" dirty="0"/>
          </a:p>
          <a:p>
            <a:r>
              <a:rPr lang="en-US" altLang="zh-TW" sz="1500" dirty="0"/>
              <a:t>    &lt;label </a:t>
            </a:r>
            <a:r>
              <a:rPr lang="en-US" altLang="zh-TW" sz="1500" dirty="0">
                <a:solidFill>
                  <a:srgbClr val="0000FF"/>
                </a:solidFill>
              </a:rPr>
              <a:t>class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"form-check-label"</a:t>
            </a:r>
            <a:r>
              <a:rPr lang="en-US" altLang="zh-TW" sz="1500" dirty="0"/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for</a:t>
            </a:r>
            <a:r>
              <a:rPr lang="en-US" altLang="zh-TW" sz="1500" dirty="0"/>
              <a:t>=</a:t>
            </a:r>
            <a:r>
              <a:rPr lang="en-US" altLang="zh-TW" sz="1500" dirty="0">
                <a:solidFill>
                  <a:srgbClr val="CC6600"/>
                </a:solidFill>
              </a:rPr>
              <a:t>"check2"</a:t>
            </a:r>
            <a:r>
              <a:rPr lang="en-US" altLang="zh-TW" sz="1500" dirty="0"/>
              <a:t>&gt;</a:t>
            </a:r>
            <a:r>
              <a:rPr lang="en-US" altLang="zh-TW" sz="1500" dirty="0">
                <a:solidFill>
                  <a:schemeClr val="tx1"/>
                </a:solidFill>
              </a:rPr>
              <a:t>Option 2</a:t>
            </a:r>
            <a:r>
              <a:rPr lang="en-US" altLang="zh-TW" sz="1500" dirty="0"/>
              <a:t>&lt;/label&gt;</a:t>
            </a:r>
            <a:endParaRPr lang="en-US" altLang="zh-TW" sz="1500" dirty="0"/>
          </a:p>
          <a:p>
            <a:r>
              <a:rPr lang="en-US" altLang="zh-TW" sz="1500" dirty="0"/>
              <a:t>  &lt;/div&gt;</a:t>
            </a:r>
            <a:endParaRPr lang="en-US" altLang="zh-TW" sz="1500" dirty="0"/>
          </a:p>
          <a:p>
            <a:r>
              <a:rPr lang="en-US" altLang="zh-TW" sz="1500" dirty="0"/>
              <a:t>&lt;/form&gt;</a:t>
            </a:r>
            <a:endParaRPr lang="en-US" altLang="zh-TW" sz="1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152" y="3879599"/>
            <a:ext cx="1209675" cy="638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#8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Checkbox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5955"/>
            <a:ext cx="8596668" cy="4665408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的</a:t>
            </a:r>
            <a:r>
              <a:rPr lang="en-US" altLang="zh-TW" dirty="0"/>
              <a:t>Button</a:t>
            </a:r>
            <a:r>
              <a:rPr lang="zh-TW" altLang="en-US" dirty="0"/>
              <a:t>類別，也可以做到</a:t>
            </a:r>
            <a:r>
              <a:rPr lang="en-US" altLang="zh-TW" dirty="0"/>
              <a:t>checkbox</a:t>
            </a:r>
            <a:r>
              <a:rPr lang="zh-TW" altLang="en-US" dirty="0"/>
              <a:t>的效果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且設定類別為「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-group-toggle</a:t>
            </a:r>
            <a:r>
              <a:rPr lang="zh-TW" altLang="en-US" dirty="0"/>
              <a:t>」將所有的</a:t>
            </a:r>
            <a:r>
              <a:rPr lang="en-US" altLang="zh-TW" dirty="0"/>
              <a:t>checkbox</a:t>
            </a:r>
            <a:r>
              <a:rPr lang="zh-TW" altLang="en-US" dirty="0"/>
              <a:t>們包起來，並設定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data-toggle</a:t>
            </a:r>
            <a:r>
              <a:rPr lang="zh-TW" altLang="en-US" dirty="0"/>
              <a:t>以記錄按壓的狀態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  <a:r>
              <a:rPr lang="zh-TW" altLang="en-US" dirty="0"/>
              <a:t>標籤，設定類別為</a:t>
            </a:r>
            <a:r>
              <a:rPr lang="en-US" altLang="zh-TW" dirty="0"/>
              <a:t>Bootstrap</a:t>
            </a:r>
            <a:r>
              <a:rPr lang="zh-TW" altLang="en-US" dirty="0"/>
              <a:t>的</a:t>
            </a:r>
            <a:r>
              <a:rPr lang="en-US" altLang="zh-TW" dirty="0"/>
              <a:t>Button</a:t>
            </a:r>
            <a:r>
              <a:rPr lang="zh-TW" altLang="en-US" dirty="0"/>
              <a:t>類別，將</a:t>
            </a:r>
            <a:r>
              <a:rPr lang="en-US" altLang="zh-TW" dirty="0"/>
              <a:t>checkbox</a:t>
            </a:r>
            <a:r>
              <a:rPr lang="zh-TW" altLang="en-US" dirty="0"/>
              <a:t>包起來，而</a:t>
            </a:r>
            <a:r>
              <a:rPr lang="en-US" altLang="zh-TW" dirty="0"/>
              <a:t>checkbox</a:t>
            </a:r>
            <a:r>
              <a:rPr lang="zh-TW" altLang="en-US" dirty="0"/>
              <a:t>無須設定</a:t>
            </a:r>
            <a:r>
              <a:rPr lang="en-US" altLang="zh-TW" dirty="0"/>
              <a:t>Bootstrap</a:t>
            </a:r>
            <a:r>
              <a:rPr lang="zh-TW" altLang="en-US" dirty="0"/>
              <a:t> </a:t>
            </a:r>
            <a:r>
              <a:rPr lang="en-US" altLang="zh-TW" dirty="0"/>
              <a:t>CSS</a:t>
            </a:r>
            <a:r>
              <a:rPr lang="zh-TW" altLang="en-US" dirty="0"/>
              <a:t>類別</a:t>
            </a:r>
            <a:endParaRPr lang="en-US" altLang="zh-TW" dirty="0"/>
          </a:p>
          <a:p>
            <a:r>
              <a:rPr lang="zh-TW" altLang="en-US" dirty="0"/>
              <a:t>需要預設勾選的</a:t>
            </a:r>
            <a:r>
              <a:rPr lang="en-US" altLang="zh-TW" dirty="0"/>
              <a:t>checkbox</a:t>
            </a:r>
            <a:r>
              <a:rPr lang="zh-TW" altLang="en-US" dirty="0"/>
              <a:t>可以在它的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  <a:r>
              <a:rPr lang="zh-TW" altLang="en-US" dirty="0"/>
              <a:t>標籤加上</a:t>
            </a:r>
            <a:r>
              <a:rPr lang="en-US" altLang="zh-TW" dirty="0"/>
              <a:t>CSS</a:t>
            </a:r>
            <a:r>
              <a:rPr lang="zh-TW" altLang="en-US" dirty="0"/>
              <a:t>類別「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active</a:t>
            </a:r>
            <a:r>
              <a:rPr lang="zh-TW" altLang="en-US" dirty="0"/>
              <a:t>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52592" y="2424454"/>
            <a:ext cx="6749146" cy="3764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&lt;div class="</a:t>
            </a:r>
            <a:r>
              <a:rPr lang="en-US" altLang="zh-TW" sz="1600" dirty="0" err="1"/>
              <a:t>btn</a:t>
            </a:r>
            <a:r>
              <a:rPr lang="en-US" altLang="zh-TW" sz="1600" dirty="0"/>
              <a:t>-group-toggle" data-toggle="buttons"&gt;&lt;/div&gt;</a:t>
            </a:r>
            <a:endParaRPr lang="en-US" altLang="zh-TW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700" y="3946884"/>
            <a:ext cx="1895475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向下箭號 8"/>
          <p:cNvSpPr/>
          <p:nvPr/>
        </p:nvSpPr>
        <p:spPr>
          <a:xfrm rot="16200000">
            <a:off x="9501453" y="4048874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1927" y="3946884"/>
            <a:ext cx="9170125" cy="209448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5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sz="1600" dirty="0"/>
              <a:t>&lt;div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-group-toggle"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data-toggle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"buttons"</a:t>
            </a:r>
            <a:r>
              <a:rPr lang="en-US" altLang="zh-TW" sz="1600" dirty="0"/>
              <a:t>&gt;</a:t>
            </a:r>
            <a:endParaRPr lang="en-US" altLang="zh-TW" sz="1600" dirty="0"/>
          </a:p>
          <a:p>
            <a:r>
              <a:rPr lang="en-US" altLang="zh-TW" sz="1600" dirty="0"/>
              <a:t>  &lt;label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-primary active"</a:t>
            </a:r>
            <a:r>
              <a:rPr lang="en-US" altLang="zh-TW" sz="1600" dirty="0"/>
              <a:t>&gt;</a:t>
            </a:r>
            <a:endParaRPr lang="en-US" altLang="zh-TW" sz="1600" dirty="0"/>
          </a:p>
          <a:p>
            <a:r>
              <a:rPr lang="en-US" altLang="zh-TW" sz="1600" dirty="0"/>
              <a:t>    &lt;input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"checkbox"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id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"check1"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name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"option1"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value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"1"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checked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Option 1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/>
              <a:t>  &lt;/label&gt;</a:t>
            </a:r>
            <a:endParaRPr lang="en-US" altLang="zh-TW" sz="1600" dirty="0"/>
          </a:p>
          <a:p>
            <a:r>
              <a:rPr lang="en-US" altLang="zh-TW" sz="1600" dirty="0"/>
              <a:t>  &lt;label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-primary"</a:t>
            </a:r>
            <a:r>
              <a:rPr lang="en-US" altLang="zh-TW" sz="1600" dirty="0"/>
              <a:t>&gt;</a:t>
            </a:r>
            <a:endParaRPr lang="en-US" altLang="zh-TW" sz="1600" dirty="0"/>
          </a:p>
          <a:p>
            <a:r>
              <a:rPr lang="en-US" altLang="zh-TW" sz="1600" dirty="0"/>
              <a:t>    &lt;input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"checkbox"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id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"check2"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name</a:t>
            </a:r>
            <a:r>
              <a:rPr lang="en-US" altLang="zh-TW" sz="1600" dirty="0">
                <a:solidFill>
                  <a:srgbClr val="CC6600"/>
                </a:solidFill>
              </a:rPr>
              <a:t>="option2"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value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"2"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Option 2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/>
              <a:t>  &lt;/label&gt;</a:t>
            </a:r>
            <a:endParaRPr lang="en-US" altLang="zh-TW" sz="1600" dirty="0"/>
          </a:p>
          <a:p>
            <a:r>
              <a:rPr lang="en-US" altLang="zh-TW" sz="1600" dirty="0"/>
              <a:t>&lt;/div&gt;</a:t>
            </a:r>
            <a:endParaRPr lang="en-US" altLang="zh-TW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81126"/>
            <a:ext cx="8596668" cy="4668850"/>
          </a:xfrm>
        </p:spPr>
        <p:txBody>
          <a:bodyPr/>
          <a:lstStyle/>
          <a:p>
            <a:r>
              <a:rPr lang="zh-TW" altLang="en-US" dirty="0"/>
              <a:t>單選按鈕</a:t>
            </a:r>
            <a:r>
              <a:rPr lang="en-US" altLang="zh-TW" dirty="0"/>
              <a:t>(Radio button)</a:t>
            </a:r>
            <a:r>
              <a:rPr lang="zh-TW" altLang="en-US" dirty="0"/>
              <a:t>是用在選擇多個項目的情境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優化</a:t>
            </a:r>
            <a:r>
              <a:rPr lang="en-US" altLang="zh-TW" dirty="0"/>
              <a:t>radio button</a:t>
            </a:r>
            <a:r>
              <a:rPr lang="zh-TW" altLang="en-US" dirty="0"/>
              <a:t>在</a:t>
            </a:r>
            <a:r>
              <a:rPr lang="en-US" altLang="zh-TW" dirty="0"/>
              <a:t>RWD</a:t>
            </a:r>
            <a:r>
              <a:rPr lang="zh-TW" altLang="en-US" dirty="0"/>
              <a:t>網頁上的排版，提供「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form-check</a:t>
            </a:r>
            <a:r>
              <a:rPr lang="zh-TW" altLang="en-US" dirty="0"/>
              <a:t>」類別，以協助多個</a:t>
            </a:r>
            <a:r>
              <a:rPr lang="en-US" altLang="zh-TW" dirty="0"/>
              <a:t>radio button</a:t>
            </a:r>
            <a:r>
              <a:rPr lang="zh-TW" altLang="en-US" dirty="0"/>
              <a:t>、標籤</a:t>
            </a:r>
            <a:r>
              <a:rPr lang="en-US" altLang="zh-TW" dirty="0"/>
              <a:t>(label)</a:t>
            </a:r>
            <a:r>
              <a:rPr lang="zh-TW" altLang="en-US" dirty="0"/>
              <a:t>、    之間的排版</a:t>
            </a:r>
            <a:endParaRPr lang="en-US" altLang="zh-TW" dirty="0"/>
          </a:p>
          <a:p>
            <a:r>
              <a:rPr lang="zh-TW" altLang="en-US" dirty="0"/>
              <a:t>使用                                                      將每個</a:t>
            </a:r>
            <a:r>
              <a:rPr lang="en-US" altLang="zh-TW" dirty="0"/>
              <a:t>radio button</a:t>
            </a:r>
            <a:r>
              <a:rPr lang="zh-TW" altLang="en-US" dirty="0"/>
              <a:t>和它的</a:t>
            </a:r>
            <a:r>
              <a:rPr lang="en-US" altLang="zh-TW" dirty="0"/>
              <a:t>label</a:t>
            </a:r>
            <a:r>
              <a:rPr lang="zh-TW" altLang="en-US" dirty="0"/>
              <a:t>包起來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radio button</a:t>
            </a:r>
            <a:r>
              <a:rPr lang="zh-TW" altLang="en-US" dirty="0"/>
              <a:t>的</a:t>
            </a:r>
            <a:r>
              <a:rPr lang="en-US" altLang="zh-TW" dirty="0"/>
              <a:t>CSS</a:t>
            </a:r>
            <a:r>
              <a:rPr lang="zh-TW" altLang="en-US" dirty="0"/>
              <a:t>類別，設定為「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form-check-input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label</a:t>
            </a:r>
            <a:r>
              <a:rPr lang="zh-TW" altLang="en-US" dirty="0"/>
              <a:t>的</a:t>
            </a:r>
            <a:r>
              <a:rPr lang="en-US" altLang="zh-TW" dirty="0"/>
              <a:t>CSS</a:t>
            </a:r>
            <a:r>
              <a:rPr lang="zh-TW" altLang="en-US" dirty="0"/>
              <a:t>類別，設定為「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form-check-label</a:t>
            </a:r>
            <a:r>
              <a:rPr lang="zh-TW" altLang="en-US" dirty="0"/>
              <a:t>」</a:t>
            </a:r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4683" y="3625457"/>
            <a:ext cx="9701970" cy="308014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sz="1400" dirty="0"/>
              <a:t>&lt;form </a:t>
            </a:r>
            <a:r>
              <a:rPr lang="en-US" altLang="zh-TW" sz="1400" dirty="0">
                <a:solidFill>
                  <a:srgbClr val="0000FF"/>
                </a:solidFill>
              </a:rPr>
              <a:t>action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"/</a:t>
            </a:r>
            <a:r>
              <a:rPr lang="en-US" altLang="zh-TW" sz="1400" dirty="0" err="1">
                <a:solidFill>
                  <a:srgbClr val="CC6600"/>
                </a:solidFill>
              </a:rPr>
              <a:t>action_page.php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&lt;div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  &lt;input </a:t>
            </a:r>
            <a:r>
              <a:rPr lang="en-US" altLang="zh-TW" sz="1400" dirty="0">
                <a:solidFill>
                  <a:srgbClr val="0000FF"/>
                </a:solidFill>
              </a:rPr>
              <a:t>type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"radio"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"form-check-input"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id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"radio1"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name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 err="1">
                <a:solidFill>
                  <a:srgbClr val="CC6600"/>
                </a:solidFill>
              </a:rPr>
              <a:t>optradio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value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"1"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checked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  &lt;label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"form-check-label"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for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"radio1"</a:t>
            </a:r>
            <a:r>
              <a:rPr lang="en-US" altLang="zh-TW" sz="1400" dirty="0"/>
              <a:t>&gt;</a:t>
            </a:r>
            <a:r>
              <a:rPr lang="en-US" altLang="zh-TW" sz="1400" dirty="0">
                <a:solidFill>
                  <a:schemeClr val="tx1"/>
                </a:solidFill>
              </a:rPr>
              <a:t>Option 1</a:t>
            </a:r>
            <a:r>
              <a:rPr lang="en-US" altLang="zh-TW" sz="1400" dirty="0"/>
              <a:t>&lt;/label&gt;</a:t>
            </a:r>
            <a:endParaRPr lang="en-US" altLang="zh-TW" sz="1400" dirty="0"/>
          </a:p>
          <a:p>
            <a:r>
              <a:rPr lang="en-US" altLang="zh-TW" sz="1400" dirty="0"/>
              <a:t>  &lt;/div&gt;</a:t>
            </a:r>
            <a:endParaRPr lang="en-US" altLang="zh-TW" sz="1400" dirty="0"/>
          </a:p>
          <a:p>
            <a:r>
              <a:rPr lang="en-US" altLang="zh-TW" sz="1400" dirty="0"/>
              <a:t>  &lt;div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  &lt;input </a:t>
            </a:r>
            <a:r>
              <a:rPr lang="en-US" altLang="zh-TW" sz="1400" dirty="0">
                <a:solidFill>
                  <a:srgbClr val="0000FF"/>
                </a:solidFill>
              </a:rPr>
              <a:t>type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"radio"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"form-check-input"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id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"radio2"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name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 err="1">
                <a:solidFill>
                  <a:srgbClr val="CC6600"/>
                </a:solidFill>
              </a:rPr>
              <a:t>optradio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value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"2"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  &lt;label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"form-check-label"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for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"radio2"</a:t>
            </a:r>
            <a:r>
              <a:rPr lang="en-US" altLang="zh-TW" sz="1400" dirty="0"/>
              <a:t>&gt;</a:t>
            </a:r>
            <a:r>
              <a:rPr lang="en-US" altLang="zh-TW" sz="1400" dirty="0">
                <a:solidFill>
                  <a:schemeClr val="tx1"/>
                </a:solidFill>
              </a:rPr>
              <a:t>Option 2</a:t>
            </a:r>
            <a:r>
              <a:rPr lang="en-US" altLang="zh-TW" sz="1400" dirty="0"/>
              <a:t>&lt;/label&gt;</a:t>
            </a:r>
            <a:endParaRPr lang="en-US" altLang="zh-TW" sz="1400" dirty="0"/>
          </a:p>
          <a:p>
            <a:r>
              <a:rPr lang="en-US" altLang="zh-TW" sz="1400" dirty="0"/>
              <a:t>  &lt;/div&gt;</a:t>
            </a:r>
            <a:endParaRPr lang="en-US" altLang="zh-TW" sz="1400" dirty="0"/>
          </a:p>
          <a:p>
            <a:r>
              <a:rPr lang="en-US" altLang="zh-TW" sz="1400" dirty="0"/>
              <a:t>  &lt;div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"form-check"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  &lt;input </a:t>
            </a:r>
            <a:r>
              <a:rPr lang="en-US" altLang="zh-TW" sz="1400" dirty="0">
                <a:solidFill>
                  <a:srgbClr val="0000FF"/>
                </a:solidFill>
              </a:rPr>
              <a:t>type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"radio"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"form-check-input"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id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"radio3"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name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 err="1">
                <a:solidFill>
                  <a:srgbClr val="CC6600"/>
                </a:solidFill>
              </a:rPr>
              <a:t>optradio</a:t>
            </a:r>
            <a:r>
              <a:rPr lang="en-US" altLang="zh-TW" sz="1400" dirty="0">
                <a:solidFill>
                  <a:srgbClr val="CC6600"/>
                </a:solidFill>
              </a:rPr>
              <a:t>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value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"3"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disabled</a:t>
            </a:r>
            <a:r>
              <a:rPr lang="en-US" altLang="zh-TW" sz="1400" dirty="0"/>
              <a:t>&gt;</a:t>
            </a:r>
            <a:endParaRPr lang="en-US" altLang="zh-TW" sz="1400" dirty="0"/>
          </a:p>
          <a:p>
            <a:r>
              <a:rPr lang="en-US" altLang="zh-TW" sz="1400" dirty="0"/>
              <a:t>    &lt;label </a:t>
            </a:r>
            <a:r>
              <a:rPr lang="en-US" altLang="zh-TW" sz="1400" dirty="0">
                <a:solidFill>
                  <a:srgbClr val="0000FF"/>
                </a:solidFill>
              </a:rPr>
              <a:t>class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CC6600"/>
                </a:solidFill>
              </a:rPr>
              <a:t>"form-check-label"</a:t>
            </a:r>
            <a:r>
              <a:rPr lang="en-US" altLang="zh-TW" sz="1400" dirty="0"/>
              <a:t>&gt;</a:t>
            </a:r>
            <a:r>
              <a:rPr lang="en-US" altLang="zh-TW" sz="1400" dirty="0">
                <a:solidFill>
                  <a:schemeClr val="tx1"/>
                </a:solidFill>
              </a:rPr>
              <a:t>Option 3</a:t>
            </a:r>
            <a:r>
              <a:rPr lang="en-US" altLang="zh-TW" sz="1400" dirty="0"/>
              <a:t>&lt;/label&gt;</a:t>
            </a:r>
            <a:endParaRPr lang="en-US" altLang="zh-TW" sz="1400" dirty="0"/>
          </a:p>
          <a:p>
            <a:r>
              <a:rPr lang="en-US" altLang="zh-TW" sz="1400" dirty="0"/>
              <a:t>  &lt;/div&gt;</a:t>
            </a:r>
            <a:endParaRPr lang="en-US" altLang="zh-TW" sz="1400" dirty="0"/>
          </a:p>
          <a:p>
            <a:r>
              <a:rPr lang="en-US" altLang="zh-TW" sz="1400" dirty="0"/>
              <a:t>&lt;/form&gt;</a:t>
            </a:r>
            <a:endParaRPr lang="en-US" altLang="zh-TW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#9 – Radio button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37210" y="2442482"/>
            <a:ext cx="3553100" cy="3764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&lt;div class="form-check"&gt;&lt;/div&gt;</a:t>
            </a:r>
            <a:endParaRPr lang="en-US" altLang="zh-TW" sz="1600" dirty="0"/>
          </a:p>
        </p:txBody>
      </p:sp>
      <p:sp>
        <p:nvSpPr>
          <p:cNvPr id="12" name="向下箭號 11"/>
          <p:cNvSpPr/>
          <p:nvPr/>
        </p:nvSpPr>
        <p:spPr>
          <a:xfrm rot="16200000">
            <a:off x="9941369" y="3906296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6765" y="2117284"/>
            <a:ext cx="219075" cy="2286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932" y="3625457"/>
            <a:ext cx="1171575" cy="904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 </a:t>
            </a:r>
            <a:r>
              <a:rPr lang="en-US" altLang="zh-TW" dirty="0"/>
              <a:t>#10 – Radio 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5955"/>
            <a:ext cx="8596668" cy="4665408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的</a:t>
            </a:r>
            <a:r>
              <a:rPr lang="en-US" altLang="zh-TW" dirty="0"/>
              <a:t>Button</a:t>
            </a:r>
            <a:r>
              <a:rPr lang="zh-TW" altLang="en-US" dirty="0"/>
              <a:t>類別，也可以做到</a:t>
            </a:r>
            <a:r>
              <a:rPr lang="en-US" altLang="zh-TW" dirty="0"/>
              <a:t>Radio button</a:t>
            </a:r>
            <a:r>
              <a:rPr lang="zh-TW" altLang="en-US" dirty="0"/>
              <a:t>的效果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且設定類別為「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-group-toggle</a:t>
            </a:r>
            <a:r>
              <a:rPr lang="zh-TW" altLang="en-US" dirty="0"/>
              <a:t>」將所有的</a:t>
            </a:r>
            <a:r>
              <a:rPr lang="en-US" altLang="zh-TW" dirty="0"/>
              <a:t>radio button</a:t>
            </a:r>
            <a:r>
              <a:rPr lang="zh-TW" altLang="en-US" dirty="0"/>
              <a:t>們包起來，並設定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data-toggle</a:t>
            </a:r>
            <a:r>
              <a:rPr lang="zh-TW" altLang="en-US" dirty="0"/>
              <a:t>以記錄按壓的狀態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  <a:r>
              <a:rPr lang="zh-TW" altLang="en-US" dirty="0"/>
              <a:t>標籤，設定類別為</a:t>
            </a:r>
            <a:r>
              <a:rPr lang="en-US" altLang="zh-TW" dirty="0"/>
              <a:t>Bootstrap</a:t>
            </a:r>
            <a:r>
              <a:rPr lang="zh-TW" altLang="en-US" dirty="0"/>
              <a:t>的</a:t>
            </a:r>
            <a:r>
              <a:rPr lang="en-US" altLang="zh-TW" dirty="0"/>
              <a:t>Button</a:t>
            </a:r>
            <a:r>
              <a:rPr lang="zh-TW" altLang="en-US" dirty="0"/>
              <a:t>類別，將</a:t>
            </a:r>
            <a:r>
              <a:rPr lang="en-US" altLang="zh-TW" dirty="0"/>
              <a:t>radio button</a:t>
            </a:r>
            <a:r>
              <a:rPr lang="zh-TW" altLang="en-US" dirty="0"/>
              <a:t>包起來，而</a:t>
            </a:r>
            <a:r>
              <a:rPr lang="en-US" altLang="zh-TW" dirty="0"/>
              <a:t>radio button</a:t>
            </a:r>
            <a:r>
              <a:rPr lang="zh-TW" altLang="en-US" dirty="0"/>
              <a:t>無須設定</a:t>
            </a:r>
            <a:r>
              <a:rPr lang="en-US" altLang="zh-TW" dirty="0"/>
              <a:t>Bootstrap</a:t>
            </a:r>
            <a:r>
              <a:rPr lang="zh-TW" altLang="en-US" dirty="0"/>
              <a:t> </a:t>
            </a:r>
            <a:r>
              <a:rPr lang="en-US" altLang="zh-TW" dirty="0"/>
              <a:t>CSS</a:t>
            </a:r>
            <a:r>
              <a:rPr lang="zh-TW" altLang="en-US" dirty="0"/>
              <a:t>類別</a:t>
            </a:r>
            <a:endParaRPr lang="en-US" altLang="zh-TW" dirty="0"/>
          </a:p>
          <a:p>
            <a:r>
              <a:rPr lang="zh-TW" altLang="en-US" dirty="0"/>
              <a:t>需要預設勾選的</a:t>
            </a:r>
            <a:r>
              <a:rPr lang="en-US" altLang="zh-TW" dirty="0"/>
              <a:t>radio button</a:t>
            </a:r>
            <a:r>
              <a:rPr lang="zh-TW" altLang="en-US" dirty="0"/>
              <a:t>可以在它的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  <a:r>
              <a:rPr lang="zh-TW" altLang="en-US" dirty="0"/>
              <a:t>標籤加上</a:t>
            </a:r>
            <a:r>
              <a:rPr lang="en-US" altLang="zh-TW" dirty="0"/>
              <a:t>CSS</a:t>
            </a:r>
            <a:r>
              <a:rPr lang="zh-TW" altLang="en-US" dirty="0"/>
              <a:t>類別「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active</a:t>
            </a:r>
            <a:r>
              <a:rPr lang="zh-TW" altLang="en-US" dirty="0"/>
              <a:t>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52592" y="2424454"/>
            <a:ext cx="6749146" cy="3764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&lt;div class="</a:t>
            </a:r>
            <a:r>
              <a:rPr lang="en-US" altLang="zh-TW" sz="1600" dirty="0" err="1"/>
              <a:t>btn</a:t>
            </a:r>
            <a:r>
              <a:rPr lang="en-US" altLang="zh-TW" sz="1600" dirty="0"/>
              <a:t>-group-toggle" data-toggle="buttons"&gt;&lt;/div&gt;</a:t>
            </a:r>
            <a:endParaRPr lang="en-US" altLang="zh-TW" sz="1600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9219177" y="4073420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1515" y="3944981"/>
            <a:ext cx="8745067" cy="217278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sz="1600" dirty="0"/>
              <a:t>&lt;div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-group-toggle"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data-toggle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"buttons"</a:t>
            </a:r>
            <a:r>
              <a:rPr lang="en-US" altLang="zh-TW" sz="1600" dirty="0"/>
              <a:t>&gt;</a:t>
            </a:r>
            <a:endParaRPr lang="en-US" altLang="zh-TW" sz="1600" dirty="0"/>
          </a:p>
          <a:p>
            <a:r>
              <a:rPr lang="zh-TW" altLang="en-US" sz="1600" dirty="0"/>
              <a:t>  </a:t>
            </a:r>
            <a:r>
              <a:rPr lang="en-US" altLang="zh-TW" sz="1600" dirty="0"/>
              <a:t>&lt;label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-primary active"</a:t>
            </a:r>
            <a:r>
              <a:rPr lang="en-US" altLang="zh-TW" sz="1600" dirty="0"/>
              <a:t>&gt;</a:t>
            </a:r>
            <a:endParaRPr lang="en-US" altLang="zh-TW" sz="1600" dirty="0"/>
          </a:p>
          <a:p>
            <a:r>
              <a:rPr lang="zh-TW" altLang="en-US" sz="1600" dirty="0"/>
              <a:t>    </a:t>
            </a:r>
            <a:r>
              <a:rPr lang="en-US" altLang="zh-TW" sz="1600" dirty="0"/>
              <a:t>&lt;input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"radio"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id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"radio1"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name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"option"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value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"1"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checked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Option 1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/>
              <a:t>  </a:t>
            </a:r>
            <a:r>
              <a:rPr lang="en-US" altLang="zh-TW" sz="1600" dirty="0"/>
              <a:t>&lt;/label&gt;</a:t>
            </a:r>
            <a:endParaRPr lang="en-US" altLang="zh-TW" sz="1600" dirty="0"/>
          </a:p>
          <a:p>
            <a:r>
              <a:rPr lang="zh-TW" altLang="en-US" sz="1600" dirty="0"/>
              <a:t>  </a:t>
            </a:r>
            <a:r>
              <a:rPr lang="en-US" altLang="zh-TW" sz="1600" dirty="0"/>
              <a:t>&lt;label </a:t>
            </a:r>
            <a:r>
              <a:rPr lang="en-US" altLang="zh-TW" sz="1600" dirty="0">
                <a:solidFill>
                  <a:srgbClr val="0000FF"/>
                </a:solidFill>
              </a:rPr>
              <a:t>class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 </a:t>
            </a:r>
            <a:r>
              <a:rPr lang="en-US" altLang="zh-TW" sz="1600" dirty="0" err="1">
                <a:solidFill>
                  <a:srgbClr val="CC6600"/>
                </a:solidFill>
              </a:rPr>
              <a:t>btn</a:t>
            </a:r>
            <a:r>
              <a:rPr lang="en-US" altLang="zh-TW" sz="1600" dirty="0">
                <a:solidFill>
                  <a:srgbClr val="CC6600"/>
                </a:solidFill>
              </a:rPr>
              <a:t>-primary"</a:t>
            </a:r>
            <a:r>
              <a:rPr lang="en-US" altLang="zh-TW" sz="1600" dirty="0"/>
              <a:t>&gt;</a:t>
            </a:r>
            <a:endParaRPr lang="en-US" altLang="zh-TW" sz="1600" dirty="0"/>
          </a:p>
          <a:p>
            <a:r>
              <a:rPr lang="zh-TW" altLang="en-US" sz="1600" dirty="0"/>
              <a:t>    </a:t>
            </a:r>
            <a:r>
              <a:rPr lang="en-US" altLang="zh-TW" sz="1600" dirty="0"/>
              <a:t>&lt;input </a:t>
            </a:r>
            <a:r>
              <a:rPr lang="en-US" altLang="zh-TW" sz="1600" dirty="0">
                <a:solidFill>
                  <a:srgbClr val="0000FF"/>
                </a:solidFill>
              </a:rPr>
              <a:t>type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"radio"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id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"radio2"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name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"option"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value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CC6600"/>
                </a:solidFill>
              </a:rPr>
              <a:t>"2"</a:t>
            </a:r>
            <a:r>
              <a:rPr lang="en-US" altLang="zh-TW" sz="1600" dirty="0"/>
              <a:t>&gt;</a:t>
            </a:r>
            <a:r>
              <a:rPr lang="en-US" altLang="zh-TW" sz="1600" dirty="0">
                <a:solidFill>
                  <a:schemeClr val="tx1"/>
                </a:solidFill>
              </a:rPr>
              <a:t>Option 2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/>
              <a:t>  </a:t>
            </a:r>
            <a:r>
              <a:rPr lang="en-US" altLang="zh-TW" sz="1600" dirty="0"/>
              <a:t>&lt;/label&gt;</a:t>
            </a:r>
            <a:endParaRPr lang="en-US" altLang="zh-TW" sz="1600" dirty="0"/>
          </a:p>
          <a:p>
            <a:r>
              <a:rPr lang="en-US" altLang="zh-TW" sz="1600" dirty="0"/>
              <a:t>&lt;/div&gt;</a:t>
            </a:r>
            <a:endParaRPr lang="en-US" altLang="zh-TW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5367" y="3944981"/>
            <a:ext cx="2295525" cy="600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導覽列</a:t>
            </a:r>
            <a:r>
              <a:rPr lang="en-US" altLang="zh-TW" dirty="0"/>
              <a:t>(</a:t>
            </a:r>
            <a:r>
              <a:rPr lang="en-US" altLang="zh-TW" dirty="0" err="1"/>
              <a:t>Navbar</a:t>
            </a:r>
            <a:r>
              <a:rPr lang="en-US" altLang="zh-TW" dirty="0"/>
              <a:t>) 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4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有提供響應式的導覽列，在螢幕寬度小的行動裝置上會摺疊</a:t>
            </a:r>
            <a:r>
              <a:rPr lang="en-US" altLang="zh-TW" dirty="0"/>
              <a:t>(collapse)</a:t>
            </a:r>
            <a:r>
              <a:rPr lang="zh-TW" altLang="en-US" dirty="0"/>
              <a:t>，而在電腦螢幕上會展開連結項目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標籤製作</a:t>
            </a:r>
            <a:r>
              <a:rPr lang="en-US" altLang="zh-TW" dirty="0" err="1"/>
              <a:t>Navbar</a:t>
            </a:r>
            <a:r>
              <a:rPr lang="zh-TW" altLang="en-US" dirty="0"/>
              <a:t>，設定</a:t>
            </a:r>
            <a:r>
              <a:rPr lang="en-US" altLang="zh-TW" dirty="0"/>
              <a:t>CSS</a:t>
            </a:r>
            <a:r>
              <a:rPr lang="zh-TW" altLang="en-US" dirty="0"/>
              <a:t>類別為「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navbar</a:t>
            </a:r>
            <a:r>
              <a:rPr lang="zh-TW" altLang="en-US" dirty="0"/>
              <a:t>」和「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navbar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-expand-{breakpoint}</a:t>
            </a:r>
            <a:r>
              <a:rPr lang="zh-TW" altLang="en-US" dirty="0"/>
              <a:t>」後者代表在哪個中斷點</a:t>
            </a:r>
            <a:r>
              <a:rPr lang="en-US" altLang="zh-TW" dirty="0"/>
              <a:t>(breakpoint)</a:t>
            </a:r>
            <a:r>
              <a:rPr lang="zh-TW" altLang="en-US" dirty="0"/>
              <a:t>，會展開導覽列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zh-TW" altLang="en-US" dirty="0"/>
              <a:t>標籤，設定</a:t>
            </a:r>
            <a:r>
              <a:rPr lang="en-US" altLang="zh-TW" dirty="0"/>
              <a:t>CSS</a:t>
            </a:r>
            <a:r>
              <a:rPr lang="zh-TW" altLang="en-US" dirty="0"/>
              <a:t>類別為「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navbar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-brand</a:t>
            </a:r>
            <a:r>
              <a:rPr lang="zh-TW" altLang="en-US" dirty="0"/>
              <a:t>」製作網站名稱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zh-TW" altLang="en-US" dirty="0"/>
              <a:t>製作摺疊</a:t>
            </a:r>
            <a:r>
              <a:rPr lang="en-US" altLang="zh-TW" dirty="0"/>
              <a:t>/</a:t>
            </a:r>
            <a:r>
              <a:rPr lang="zh-TW" altLang="en-US" dirty="0"/>
              <a:t>展開按鈕，設定</a:t>
            </a:r>
            <a:r>
              <a:rPr lang="en-US" altLang="zh-TW" dirty="0"/>
              <a:t>CSS</a:t>
            </a:r>
            <a:r>
              <a:rPr lang="zh-TW" altLang="en-US" dirty="0"/>
              <a:t>類別為「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navbar-toggler</a:t>
            </a:r>
            <a:r>
              <a:rPr lang="zh-TW" altLang="en-US" dirty="0"/>
              <a:t>」並在內容中，以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zh-TW" altLang="en-US" dirty="0"/>
              <a:t>設定</a:t>
            </a:r>
            <a:r>
              <a:rPr lang="en-US" altLang="zh-TW" dirty="0"/>
              <a:t>CSS</a:t>
            </a:r>
            <a:r>
              <a:rPr lang="zh-TW" altLang="en-US" dirty="0"/>
              <a:t>類別為「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navbar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-toggle-icon</a:t>
            </a:r>
            <a:r>
              <a:rPr lang="zh-TW" altLang="en-US" dirty="0"/>
              <a:t>」加上按鈕的圖示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設定</a:t>
            </a:r>
            <a:r>
              <a:rPr lang="en-US" altLang="zh-TW" dirty="0"/>
              <a:t>CSS</a:t>
            </a:r>
            <a:r>
              <a:rPr lang="zh-TW" altLang="en-US" dirty="0"/>
              <a:t>類別為「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collapse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navbar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-collapse</a:t>
            </a:r>
            <a:r>
              <a:rPr lang="zh-TW" altLang="en-US" dirty="0"/>
              <a:t>」作為導覽列的群組項目，裡面使用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zh-TW" altLang="en-US" dirty="0"/>
              <a:t>清單標籤，加入導覽列的項目</a:t>
            </a:r>
            <a:endParaRPr lang="en-US" altLang="zh-TW" dirty="0"/>
          </a:p>
          <a:p>
            <a:r>
              <a:rPr lang="zh-TW" altLang="en-US" dirty="0"/>
              <a:t>導覽列的項目清單，以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標籤製作，設定</a:t>
            </a:r>
            <a:r>
              <a:rPr lang="en-US" altLang="zh-TW" dirty="0"/>
              <a:t>CSS</a:t>
            </a:r>
            <a:r>
              <a:rPr lang="zh-TW" altLang="en-US" dirty="0"/>
              <a:t>類別為「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navbar-nav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導覽列的每個項目，以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zh-TW" altLang="en-US" dirty="0"/>
              <a:t>標籤製作，設定</a:t>
            </a:r>
            <a:r>
              <a:rPr lang="en-US" altLang="zh-TW" dirty="0"/>
              <a:t>CSS</a:t>
            </a:r>
            <a:r>
              <a:rPr lang="zh-TW" altLang="en-US" dirty="0"/>
              <a:t>類別為「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-item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語法範例可參考下一頁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導覽列</a:t>
            </a:r>
            <a:r>
              <a:rPr lang="en-US" altLang="zh-TW" dirty="0"/>
              <a:t>(</a:t>
            </a:r>
            <a:r>
              <a:rPr lang="en-US" altLang="zh-TW" dirty="0" err="1"/>
              <a:t>Navbar</a:t>
            </a:r>
            <a:r>
              <a:rPr lang="en-US" altLang="zh-TW" dirty="0"/>
              <a:t>) #2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語法範例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700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的導覽列</a:t>
            </a:r>
            <a:r>
              <a:rPr lang="en-US" altLang="zh-TW" dirty="0"/>
              <a:t>(</a:t>
            </a:r>
            <a:r>
              <a:rPr lang="en-US" altLang="zh-TW" dirty="0" err="1"/>
              <a:t>Navbar</a:t>
            </a:r>
            <a:r>
              <a:rPr lang="en-US" altLang="zh-TW" dirty="0"/>
              <a:t>)</a:t>
            </a:r>
            <a:r>
              <a:rPr lang="zh-TW" altLang="en-US" dirty="0"/>
              <a:t>語法範例：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0" y="1793204"/>
            <a:ext cx="12192000" cy="452761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 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-expand-</a:t>
            </a:r>
            <a:r>
              <a:rPr lang="en-US" altLang="zh-TW" dirty="0" err="1">
                <a:solidFill>
                  <a:srgbClr val="CC6600"/>
                </a:solidFill>
              </a:rPr>
              <a:t>sm</a:t>
            </a:r>
            <a:r>
              <a:rPr lang="en-US" altLang="zh-TW" dirty="0">
                <a:solidFill>
                  <a:srgbClr val="CC6600"/>
                </a:solidFill>
              </a:rPr>
              <a:t> 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-light"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"background-color: #e3f2fd;"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&lt;!-- Brand --&gt;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  </a:t>
            </a:r>
            <a:r>
              <a:rPr lang="en-US" altLang="zh-TW" dirty="0"/>
              <a:t>&lt;a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-brand"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"#"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chemeClr val="tx1"/>
                </a:solidFill>
              </a:rPr>
              <a:t>網站名稱</a:t>
            </a:r>
            <a:r>
              <a:rPr lang="en-US" altLang="zh-TW" dirty="0"/>
              <a:t>&lt;/a&gt;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&lt;!-- </a:t>
            </a:r>
            <a:r>
              <a:rPr lang="en-US" altLang="zh-TW" dirty="0" err="1">
                <a:solidFill>
                  <a:srgbClr val="00B050"/>
                </a:solidFill>
              </a:rPr>
              <a:t>Toggler</a:t>
            </a:r>
            <a:r>
              <a:rPr lang="en-US" altLang="zh-TW" dirty="0">
                <a:solidFill>
                  <a:srgbClr val="00B050"/>
                </a:solidFill>
              </a:rPr>
              <a:t> / </a:t>
            </a:r>
            <a:r>
              <a:rPr lang="en-US" altLang="zh-TW" dirty="0" err="1">
                <a:solidFill>
                  <a:srgbClr val="00B050"/>
                </a:solidFill>
              </a:rPr>
              <a:t>Collapsibe</a:t>
            </a:r>
            <a:r>
              <a:rPr lang="en-US" altLang="zh-TW" dirty="0">
                <a:solidFill>
                  <a:srgbClr val="00B050"/>
                </a:solidFill>
              </a:rPr>
              <a:t> Button --&gt;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  </a:t>
            </a:r>
            <a:r>
              <a:rPr lang="en-US" altLang="zh-TW" dirty="0"/>
              <a:t>&lt;button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navbar-toggler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"button"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data-toggle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"collapse"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data-target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"#</a:t>
            </a:r>
            <a:r>
              <a:rPr lang="en-US" altLang="zh-TW" dirty="0" err="1">
                <a:solidFill>
                  <a:srgbClr val="CC6600"/>
                </a:solidFill>
              </a:rPr>
              <a:t>navbarSupportedContent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endParaRPr lang="en-US" altLang="zh-TW" dirty="0">
              <a:solidFill>
                <a:srgbClr val="CC6600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</a:rPr>
              <a:t>aria-controls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navbarSupportedContent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aria-expanded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"false"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aria-label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"Toggle navigation"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&lt;span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-</a:t>
            </a:r>
            <a:r>
              <a:rPr lang="en-US" altLang="zh-TW" dirty="0" err="1">
                <a:solidFill>
                  <a:srgbClr val="CC6600"/>
                </a:solidFill>
              </a:rPr>
              <a:t>toggler</a:t>
            </a:r>
            <a:r>
              <a:rPr lang="en-US" altLang="zh-TW" dirty="0">
                <a:solidFill>
                  <a:srgbClr val="CC6600"/>
                </a:solidFill>
              </a:rPr>
              <a:t>-icon"</a:t>
            </a:r>
            <a:r>
              <a:rPr lang="en-US" altLang="zh-TW" dirty="0"/>
              <a:t>&gt;&lt;/span&gt;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&lt;/button&gt;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&lt;!-- </a:t>
            </a:r>
            <a:r>
              <a:rPr lang="en-US" altLang="zh-TW" dirty="0" err="1">
                <a:solidFill>
                  <a:srgbClr val="00B050"/>
                </a:solidFill>
              </a:rPr>
              <a:t>Navbar</a:t>
            </a:r>
            <a:r>
              <a:rPr lang="en-US" altLang="zh-TW" dirty="0">
                <a:solidFill>
                  <a:srgbClr val="00B050"/>
                </a:solidFill>
              </a:rPr>
              <a:t> Links --&gt;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  </a:t>
            </a:r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"collapse 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-collapse"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id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navbarSupportedContent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&lt;</a:t>
            </a:r>
            <a:r>
              <a:rPr lang="en-US" altLang="zh-TW" dirty="0" err="1"/>
              <a:t>ul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navbar-nav</a:t>
            </a:r>
            <a:r>
              <a:rPr lang="en-US" altLang="zh-TW" dirty="0">
                <a:solidFill>
                  <a:srgbClr val="CC6600"/>
                </a:solidFill>
              </a:rPr>
              <a:t> </a:t>
            </a:r>
            <a:r>
              <a:rPr lang="en-US" altLang="zh-TW" dirty="0" err="1">
                <a:solidFill>
                  <a:srgbClr val="CC6600"/>
                </a:solidFill>
              </a:rPr>
              <a:t>mr</a:t>
            </a:r>
            <a:r>
              <a:rPr lang="en-US" altLang="zh-TW" dirty="0">
                <a:solidFill>
                  <a:srgbClr val="CC6600"/>
                </a:solidFill>
              </a:rPr>
              <a:t>-auto"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/>
              <a:t>&lt;li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</a:t>
            </a:r>
            <a:r>
              <a:rPr lang="en-US" altLang="zh-TW" dirty="0">
                <a:solidFill>
                  <a:srgbClr val="CC6600"/>
                </a:solidFill>
              </a:rPr>
              <a:t>-item active"</a:t>
            </a:r>
            <a:r>
              <a:rPr lang="en-US" altLang="zh-TW" dirty="0"/>
              <a:t>&gt;&lt;a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</a:t>
            </a:r>
            <a:r>
              <a:rPr lang="en-US" altLang="zh-TW" dirty="0">
                <a:solidFill>
                  <a:srgbClr val="CC6600"/>
                </a:solidFill>
              </a:rPr>
              <a:t>-link"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"#"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chemeClr val="tx1"/>
                </a:solidFill>
              </a:rPr>
              <a:t>項目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dirty="0"/>
              <a:t>&lt;/a&gt;&lt;/li&gt;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/>
              <a:t>&lt;li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</a:t>
            </a:r>
            <a:r>
              <a:rPr lang="en-US" altLang="zh-TW" dirty="0">
                <a:solidFill>
                  <a:srgbClr val="CC6600"/>
                </a:solidFill>
              </a:rPr>
              <a:t>-item"</a:t>
            </a:r>
            <a:r>
              <a:rPr lang="en-US" altLang="zh-TW" dirty="0"/>
              <a:t>&gt;&lt;a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</a:t>
            </a:r>
            <a:r>
              <a:rPr lang="en-US" altLang="zh-TW" dirty="0">
                <a:solidFill>
                  <a:srgbClr val="CC6600"/>
                </a:solidFill>
              </a:rPr>
              <a:t>-link"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"#"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chemeClr val="tx1"/>
                </a:solidFill>
              </a:rPr>
              <a:t>項目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/>
              <a:t>&lt;/a&gt;&lt;/li&gt;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/>
              <a:t>&lt;li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</a:t>
            </a:r>
            <a:r>
              <a:rPr lang="en-US" altLang="zh-TW" dirty="0">
                <a:solidFill>
                  <a:srgbClr val="CC6600"/>
                </a:solidFill>
              </a:rPr>
              <a:t>-item"</a:t>
            </a:r>
            <a:r>
              <a:rPr lang="en-US" altLang="zh-TW" dirty="0"/>
              <a:t>&gt;&lt;a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</a:t>
            </a:r>
            <a:r>
              <a:rPr lang="en-US" altLang="zh-TW" dirty="0">
                <a:solidFill>
                  <a:srgbClr val="CC6600"/>
                </a:solidFill>
              </a:rPr>
              <a:t>-link"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"#"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chemeClr val="tx1"/>
                </a:solidFill>
              </a:rPr>
              <a:t>項目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en-US" altLang="zh-TW" dirty="0"/>
              <a:t>&lt;/a&gt;&lt;/li&gt;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&lt;/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&lt;/div&gt;</a:t>
            </a:r>
            <a:endParaRPr lang="en-US" altLang="zh-TW" dirty="0"/>
          </a:p>
          <a:p>
            <a:r>
              <a:rPr lang="en-US" altLang="zh-TW" dirty="0"/>
              <a:t>&lt;/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09974" y="2454425"/>
            <a:ext cx="5140171" cy="2752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altLang="zh-TW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3545" y="2964992"/>
            <a:ext cx="12038120" cy="9799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altLang="zh-TW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08027" y="4429872"/>
            <a:ext cx="8433786" cy="12251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altLang="zh-TW" sz="1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815526" y="52856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導覽列項目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99032" y="26046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摺疊／展開按鈕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353235" y="2420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網站名稱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導覽列</a:t>
            </a:r>
            <a:r>
              <a:rPr lang="en-US" altLang="zh-TW" dirty="0"/>
              <a:t>(</a:t>
            </a:r>
            <a:r>
              <a:rPr lang="en-US" altLang="zh-TW" dirty="0" err="1"/>
              <a:t>Navbar</a:t>
            </a:r>
            <a:r>
              <a:rPr lang="en-US" altLang="zh-TW" dirty="0"/>
              <a:t>) #3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摺疊及展開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/>
          <a:lstStyle/>
          <a:p>
            <a:r>
              <a:rPr lang="zh-TW" altLang="en-US" dirty="0"/>
              <a:t>行動裝置的畫面及摺疊效果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電腦畫面及展開效果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129868" y="2735806"/>
            <a:ext cx="418011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930400"/>
            <a:ext cx="3324225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88" y="1930400"/>
            <a:ext cx="3194711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35514"/>
            <a:ext cx="6477000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導覽列</a:t>
            </a:r>
            <a:r>
              <a:rPr lang="en-US" altLang="zh-TW" dirty="0"/>
              <a:t>(</a:t>
            </a:r>
            <a:r>
              <a:rPr lang="en-US" altLang="zh-TW" dirty="0" err="1"/>
              <a:t>Navbar</a:t>
            </a:r>
            <a:r>
              <a:rPr lang="en-US" altLang="zh-TW" dirty="0"/>
              <a:t>) #4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顏色主題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的導覽列</a:t>
            </a:r>
            <a:r>
              <a:rPr lang="en-US" altLang="zh-TW" dirty="0"/>
              <a:t>(</a:t>
            </a:r>
            <a:r>
              <a:rPr lang="en-US" altLang="zh-TW" dirty="0" err="1"/>
              <a:t>Navbar</a:t>
            </a:r>
            <a:r>
              <a:rPr lang="en-US" altLang="zh-TW" dirty="0"/>
              <a:t>)</a:t>
            </a:r>
            <a:r>
              <a:rPr lang="zh-TW" altLang="en-US" dirty="0"/>
              <a:t>提供顏色主題</a:t>
            </a:r>
            <a:r>
              <a:rPr lang="en-US" altLang="zh-TW" dirty="0"/>
              <a:t>(color theme)</a:t>
            </a:r>
            <a:r>
              <a:rPr lang="zh-TW" altLang="en-US" dirty="0"/>
              <a:t>的功能</a:t>
            </a:r>
            <a:endParaRPr lang="en-US" altLang="zh-TW" dirty="0"/>
          </a:p>
          <a:p>
            <a:r>
              <a:rPr lang="zh-TW" altLang="en-US" dirty="0"/>
              <a:t>在一開始的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標籤，設定</a:t>
            </a:r>
            <a:r>
              <a:rPr lang="en-US" altLang="zh-TW" dirty="0"/>
              <a:t>CSS</a:t>
            </a:r>
            <a:r>
              <a:rPr lang="zh-TW" altLang="en-US" dirty="0"/>
              <a:t>類別，有以下</a:t>
            </a:r>
            <a:r>
              <a:rPr lang="en-US" altLang="zh-TW" dirty="0"/>
              <a:t>2</a:t>
            </a:r>
            <a:r>
              <a:rPr lang="zh-TW" altLang="en-US" dirty="0"/>
              <a:t>種：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標籤的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zh-TW" altLang="en-US" dirty="0"/>
              <a:t>屬性，以</a:t>
            </a:r>
            <a:r>
              <a:rPr lang="en-US" altLang="zh-TW" dirty="0"/>
              <a:t>CSS</a:t>
            </a:r>
            <a:r>
              <a:rPr lang="zh-TW" altLang="en-US" dirty="0"/>
              <a:t>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屬性，</a:t>
            </a:r>
            <a:r>
              <a:rPr lang="zh-TW" altLang="en-US" dirty="0"/>
              <a:t>設定背景顏色，以淺藍色為例：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7334" y="2317101"/>
          <a:ext cx="56625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6"/>
                <a:gridCol w="34747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Bootstrap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CSS</a:t>
                      </a:r>
                      <a:r>
                        <a:rPr lang="zh-TW" altLang="en-US" dirty="0"/>
                        <a:t>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navbar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-dark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用於深色背景，字體變成白色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navbar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-light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用於淺色背景，字體變成黑色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77334" y="4100608"/>
            <a:ext cx="9729409" cy="883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 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-expand-</a:t>
            </a:r>
            <a:r>
              <a:rPr lang="en-US" altLang="zh-TW" dirty="0" err="1">
                <a:solidFill>
                  <a:srgbClr val="CC6600"/>
                </a:solidFill>
              </a:rPr>
              <a:t>sm</a:t>
            </a:r>
            <a:r>
              <a:rPr lang="en-US" altLang="zh-TW" dirty="0">
                <a:solidFill>
                  <a:srgbClr val="CC6600"/>
                </a:solidFill>
              </a:rPr>
              <a:t> </a:t>
            </a:r>
            <a:r>
              <a:rPr lang="en-US" altLang="zh-TW" dirty="0" err="1">
                <a:solidFill>
                  <a:srgbClr val="CC6600"/>
                </a:solidFill>
              </a:rPr>
              <a:t>navbar</a:t>
            </a:r>
            <a:r>
              <a:rPr lang="en-US" altLang="zh-TW" dirty="0">
                <a:solidFill>
                  <a:srgbClr val="CC6600"/>
                </a:solidFill>
              </a:rPr>
              <a:t>-light"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"background-color: #e3f2fd;"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...</a:t>
            </a:r>
            <a:endParaRPr lang="en-US" altLang="zh-TW" dirty="0"/>
          </a:p>
          <a:p>
            <a:r>
              <a:rPr lang="en-US" altLang="zh-TW" dirty="0"/>
              <a:t>&lt;/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5486525"/>
            <a:ext cx="6477000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向下箭號 12"/>
          <p:cNvSpPr/>
          <p:nvPr/>
        </p:nvSpPr>
        <p:spPr>
          <a:xfrm>
            <a:off x="3689411" y="5063501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  <a:r>
              <a:rPr lang="en-US" altLang="zh-TW" dirty="0"/>
              <a:t>(Images)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提供響應式圖片的類別，類別名稱為「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-fluid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使用此</a:t>
            </a:r>
            <a:r>
              <a:rPr lang="en-US" altLang="zh-TW" dirty="0"/>
              <a:t>CSS</a:t>
            </a:r>
            <a:r>
              <a:rPr lang="zh-TW" altLang="en-US" dirty="0"/>
              <a:t>類別的圖片，將被設定為「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max-width: 100%</a:t>
            </a:r>
            <a:r>
              <a:rPr lang="zh-TW" altLang="en-US" dirty="0"/>
              <a:t>」和「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height: auto</a:t>
            </a:r>
            <a:r>
              <a:rPr lang="zh-TW" altLang="en-US" dirty="0"/>
              <a:t>」，因此可以在父元件</a:t>
            </a:r>
            <a:r>
              <a:rPr lang="en-US" altLang="zh-TW" dirty="0"/>
              <a:t>(parent element)</a:t>
            </a:r>
            <a:r>
              <a:rPr lang="zh-TW" altLang="en-US" dirty="0"/>
              <a:t>內順利縮放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不支援</a:t>
            </a:r>
            <a:r>
              <a:rPr lang="en-US" altLang="zh-TW" dirty="0"/>
              <a:t>Internet Explorer 11</a:t>
            </a:r>
            <a:r>
              <a:rPr lang="zh-TW" altLang="en-US" dirty="0"/>
              <a:t>以下的版本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3709851"/>
            <a:ext cx="6498529" cy="46245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</a:t>
            </a:r>
            <a:r>
              <a:rPr lang="en-US" altLang="zh-TW" sz="1600" dirty="0" err="1"/>
              <a:t>img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="..." class="</a:t>
            </a:r>
            <a:r>
              <a:rPr lang="en-US" altLang="zh-TW" sz="1600" dirty="0" err="1"/>
              <a:t>img</a:t>
            </a:r>
            <a:r>
              <a:rPr lang="en-US" altLang="zh-TW" sz="1600" dirty="0"/>
              <a:t>-fluid" alt="Responsive image"&gt;</a:t>
            </a:r>
            <a:endParaRPr lang="en-US" altLang="zh-TW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Bootstrap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Bootstrap</a:t>
            </a:r>
            <a:r>
              <a:rPr lang="zh-TW" altLang="en-US" dirty="0"/>
              <a:t>官方網站下載</a:t>
            </a:r>
            <a:r>
              <a:rPr lang="en-US" altLang="zh-TW" dirty="0"/>
              <a:t>Bootstrap</a:t>
            </a:r>
            <a:endParaRPr lang="en-US" altLang="zh-TW" dirty="0"/>
          </a:p>
          <a:p>
            <a:pPr lvl="1"/>
            <a:r>
              <a:rPr lang="zh-TW" altLang="en-US" dirty="0"/>
              <a:t>下載已經編譯且檔案最小化，不包含原始碼的檔案，適合初學者</a:t>
            </a:r>
            <a:endParaRPr lang="en-US" altLang="zh-TW" dirty="0"/>
          </a:p>
          <a:p>
            <a:pPr lvl="1"/>
            <a:r>
              <a:rPr lang="zh-TW" altLang="en-US" dirty="0"/>
              <a:t>路徑：</a:t>
            </a:r>
            <a:r>
              <a:rPr lang="en-US" altLang="zh-TW" dirty="0"/>
              <a:t>Download -&gt; Compiled CSS and JS</a:t>
            </a:r>
            <a:endParaRPr lang="en-US" altLang="zh-TW" dirty="0"/>
          </a:p>
          <a:p>
            <a:pPr lvl="1"/>
            <a:r>
              <a:rPr lang="zh-TW" altLang="en-US" dirty="0"/>
              <a:t>下載檔案名稱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4.6.0</a:t>
            </a:r>
            <a:r>
              <a:rPr lang="zh-TW" altLang="en-US" dirty="0"/>
              <a:t>版為例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bootstrap-4.6.0-dist.zip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bootstrap-4.6.0-dist.zip</a:t>
            </a:r>
            <a:r>
              <a:rPr lang="zh-TW" altLang="en-US" dirty="0"/>
              <a:t>解壓縮，會產生</a:t>
            </a:r>
            <a:r>
              <a:rPr lang="en-US" altLang="zh-TW" dirty="0" err="1"/>
              <a:t>css</a:t>
            </a:r>
            <a:r>
              <a:rPr lang="zh-TW" altLang="en-US" dirty="0"/>
              <a:t>、</a:t>
            </a:r>
            <a:r>
              <a:rPr lang="en-US" altLang="zh-TW" dirty="0" err="1"/>
              <a:t>js</a:t>
            </a:r>
            <a:r>
              <a:rPr lang="zh-TW" altLang="en-US" dirty="0"/>
              <a:t>兩個資料夾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將這兩個資料夾，放在網站的主要資料夾內，在開發前端網頁時，就可以使用相對路徑載入外部資源，快速使用</a:t>
            </a:r>
            <a:r>
              <a:rPr lang="en-US" altLang="zh-TW" dirty="0"/>
              <a:t>Bootstrap</a:t>
            </a:r>
            <a:r>
              <a:rPr lang="zh-TW" altLang="en-US" dirty="0"/>
              <a:t>提供的框架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46" y="4100975"/>
            <a:ext cx="3629025" cy="742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卡片</a:t>
            </a:r>
            <a:r>
              <a:rPr lang="en-US" altLang="zh-TW" dirty="0"/>
              <a:t>(Cards) 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提供響應式的卡片，是一種好用的內容容器</a:t>
            </a:r>
            <a:r>
              <a:rPr lang="en-US" altLang="zh-TW" dirty="0"/>
              <a:t>(content container)</a:t>
            </a:r>
            <a:r>
              <a:rPr lang="zh-TW" altLang="en-US" dirty="0"/>
              <a:t>，可以支援圖片、文字、清單。</a:t>
            </a:r>
            <a:endParaRPr lang="en-US" altLang="zh-TW" dirty="0"/>
          </a:p>
          <a:p>
            <a:r>
              <a:rPr lang="zh-TW" altLang="en-US" dirty="0"/>
              <a:t>卡片沒有固定寬度</a:t>
            </a:r>
            <a:r>
              <a:rPr lang="en-US" altLang="zh-TW" dirty="0"/>
              <a:t>(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zh-TW" dirty="0"/>
              <a:t>)</a:t>
            </a:r>
            <a:r>
              <a:rPr lang="zh-TW" altLang="en-US" dirty="0"/>
              <a:t>，因此會自動填滿父元件</a:t>
            </a:r>
            <a:r>
              <a:rPr lang="en-US" altLang="zh-TW" dirty="0"/>
              <a:t>(parent element)</a:t>
            </a:r>
            <a:r>
              <a:rPr lang="zh-TW" altLang="en-US" dirty="0"/>
              <a:t>的全部寬度</a:t>
            </a:r>
            <a:endParaRPr lang="en-US" altLang="zh-TW" dirty="0"/>
          </a:p>
          <a:p>
            <a:pPr lvl="1"/>
            <a:r>
              <a:rPr lang="zh-TW" altLang="en-US" dirty="0"/>
              <a:t>可以使用</a:t>
            </a:r>
            <a:r>
              <a:rPr lang="en-US" altLang="zh-TW" dirty="0"/>
              <a:t>Bootstrap</a:t>
            </a:r>
            <a:r>
              <a:rPr lang="zh-TW" altLang="en-US" dirty="0"/>
              <a:t>網格系統，或是自訂</a:t>
            </a:r>
            <a:r>
              <a:rPr lang="en-US" altLang="zh-TW" dirty="0"/>
              <a:t>CSS</a:t>
            </a:r>
            <a:r>
              <a:rPr lang="zh-TW" altLang="en-US" dirty="0"/>
              <a:t>以調整卡片的寬度</a:t>
            </a:r>
            <a:endParaRPr lang="en-US" altLang="zh-TW" dirty="0"/>
          </a:p>
          <a:p>
            <a:r>
              <a:rPr lang="zh-TW" altLang="en-US" dirty="0"/>
              <a:t>卡片沒有預設</a:t>
            </a:r>
            <a:r>
              <a:rPr lang="en-US" altLang="zh-TW" dirty="0"/>
              <a:t>CSS</a:t>
            </a:r>
            <a:r>
              <a:rPr lang="zh-TW" altLang="en-US" dirty="0"/>
              <a:t>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zh-TW" altLang="en-US" dirty="0"/>
              <a:t>屬性，可以自行加上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margin-bottom</a:t>
            </a:r>
            <a:r>
              <a:rPr lang="zh-TW" altLang="en-US" dirty="0"/>
              <a:t>屬性值</a:t>
            </a:r>
            <a:endParaRPr lang="en-US" altLang="zh-TW" dirty="0"/>
          </a:p>
          <a:p>
            <a:pPr lvl="1"/>
            <a:r>
              <a:rPr lang="zh-TW" altLang="en-US" dirty="0"/>
              <a:t>可以使用</a:t>
            </a:r>
            <a:r>
              <a:rPr lang="en-US" altLang="zh-TW" dirty="0"/>
              <a:t>Bootstrap</a:t>
            </a:r>
            <a:r>
              <a:rPr lang="zh-TW" altLang="en-US" dirty="0"/>
              <a:t>提供的間隔類別「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mb-3</a:t>
            </a:r>
            <a:r>
              <a:rPr lang="zh-TW" altLang="en-US" dirty="0"/>
              <a:t>」，例如：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有圖片的卡片，提供</a:t>
            </a:r>
            <a:r>
              <a:rPr lang="en-US" altLang="zh-TW" dirty="0"/>
              <a:t>3</a:t>
            </a:r>
            <a:r>
              <a:rPr lang="zh-TW" altLang="en-US" dirty="0"/>
              <a:t>種樣式：</a:t>
            </a:r>
            <a:endParaRPr lang="en-US" altLang="zh-TW" dirty="0"/>
          </a:p>
          <a:p>
            <a:pPr lvl="1"/>
            <a:r>
              <a:rPr lang="zh-TW" altLang="en-US" dirty="0"/>
              <a:t>圖片在上面</a:t>
            </a:r>
            <a:r>
              <a:rPr lang="en-US" altLang="zh-TW" dirty="0"/>
              <a:t>(image caps - top)</a:t>
            </a:r>
            <a:endParaRPr lang="en-US" altLang="zh-TW" dirty="0"/>
          </a:p>
          <a:p>
            <a:pPr lvl="1"/>
            <a:r>
              <a:rPr lang="zh-TW" altLang="en-US" dirty="0"/>
              <a:t>圖片在下面</a:t>
            </a:r>
            <a:r>
              <a:rPr lang="en-US" altLang="zh-TW" dirty="0"/>
              <a:t>(image caps - bottom)</a:t>
            </a:r>
            <a:endParaRPr lang="en-US" altLang="zh-TW" dirty="0"/>
          </a:p>
          <a:p>
            <a:pPr lvl="1"/>
            <a:r>
              <a:rPr lang="zh-TW" altLang="en-US" dirty="0"/>
              <a:t>覆蓋式圖片</a:t>
            </a:r>
            <a:r>
              <a:rPr lang="en-US" altLang="zh-TW" dirty="0"/>
              <a:t>(image overlays)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94363" y="3754162"/>
            <a:ext cx="3537614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&lt;div class="card mb-3"&gt;&lt;/div&gt;</a:t>
            </a:r>
            <a:endParaRPr lang="en-US" altLang="zh-TW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卡片</a:t>
            </a:r>
            <a:r>
              <a:rPr lang="en-US" altLang="zh-TW" dirty="0"/>
              <a:t>(Cards) #2 – </a:t>
            </a:r>
            <a:r>
              <a:rPr lang="zh-TW" altLang="en-US" dirty="0"/>
              <a:t>圖片在上面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標籤且設定類別名稱「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zh-TW" altLang="en-US" dirty="0"/>
              <a:t>」製作卡片</a:t>
            </a:r>
            <a:endParaRPr lang="en-US" altLang="zh-TW" dirty="0"/>
          </a:p>
          <a:p>
            <a:pPr lvl="1"/>
            <a:r>
              <a:rPr lang="zh-TW" altLang="en-US" dirty="0"/>
              <a:t>在卡片內，使用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標籤插入圖片，且設定類別名稱「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-top</a:t>
            </a:r>
            <a:r>
              <a:rPr lang="zh-TW" altLang="en-US" dirty="0"/>
              <a:t>」讓圖片在整個卡片的上面</a:t>
            </a:r>
            <a:endParaRPr lang="en-US" altLang="zh-TW" dirty="0"/>
          </a:p>
          <a:p>
            <a:pPr lvl="1"/>
            <a:r>
              <a:rPr lang="zh-TW" altLang="en-US" dirty="0"/>
              <a:t>在卡片內，使用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標籤且設定類別名稱「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card-body</a:t>
            </a:r>
            <a:r>
              <a:rPr lang="zh-TW" altLang="en-US" dirty="0"/>
              <a:t>」製作卡片主體</a:t>
            </a:r>
            <a:endParaRPr lang="en-US" altLang="zh-TW" dirty="0"/>
          </a:p>
          <a:p>
            <a:pPr lvl="1"/>
            <a:r>
              <a:rPr lang="zh-TW" altLang="en-US" dirty="0"/>
              <a:t>在卡片主體內，使用</a:t>
            </a:r>
            <a:r>
              <a:rPr lang="en-US" altLang="zh-TW" dirty="0"/>
              <a:t>HTML</a:t>
            </a:r>
            <a:r>
              <a:rPr lang="zh-TW" altLang="en-US" dirty="0"/>
              <a:t>標題的標籤，例如：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zh-TW" altLang="en-US" dirty="0"/>
              <a:t>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card-title</a:t>
            </a:r>
            <a:r>
              <a:rPr lang="zh-TW" altLang="en-US" dirty="0"/>
              <a:t>」製作卡片主體的標題</a:t>
            </a:r>
            <a:endParaRPr lang="en-US" altLang="zh-TW" dirty="0"/>
          </a:p>
          <a:p>
            <a:pPr lvl="1"/>
            <a:r>
              <a:rPr lang="zh-TW" altLang="en-US" dirty="0"/>
              <a:t>在卡片主體內，對於其它文字，可以使用類別名稱「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card-text</a:t>
            </a:r>
            <a:r>
              <a:rPr lang="zh-TW" altLang="en-US" dirty="0"/>
              <a:t>」製作內容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4002" y="3071362"/>
            <a:ext cx="1980000" cy="2970000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8608110" y="4908683"/>
            <a:ext cx="418011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7334" y="4194016"/>
            <a:ext cx="7682895" cy="184734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src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"img_avatar1.png"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</a:t>
            </a:r>
            <a:r>
              <a:rPr lang="en-US" altLang="zh-TW" dirty="0" err="1">
                <a:solidFill>
                  <a:srgbClr val="CC6600"/>
                </a:solidFill>
              </a:rPr>
              <a:t>img</a:t>
            </a:r>
            <a:r>
              <a:rPr lang="en-US" altLang="zh-TW" dirty="0">
                <a:solidFill>
                  <a:srgbClr val="CC6600"/>
                </a:solidFill>
              </a:rPr>
              <a:t>-top"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alt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 image"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"card-body"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&lt;h5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"card-title"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Title</a:t>
            </a:r>
            <a:r>
              <a:rPr lang="en-US" altLang="zh-TW" dirty="0"/>
              <a:t>&lt;/h5&gt;</a:t>
            </a:r>
            <a:endParaRPr lang="en-US" altLang="zh-TW" dirty="0"/>
          </a:p>
          <a:p>
            <a:r>
              <a:rPr lang="en-US" altLang="zh-TW" dirty="0"/>
              <a:t>    &lt;p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"card-text"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Text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卡片</a:t>
            </a:r>
            <a:r>
              <a:rPr lang="en-US" altLang="zh-TW" dirty="0"/>
              <a:t>(Cards) #3 – </a:t>
            </a:r>
            <a:r>
              <a:rPr lang="zh-TW" altLang="en-US" dirty="0"/>
              <a:t>圖片在下面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標籤且設定類別名稱「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zh-TW" altLang="en-US" dirty="0"/>
              <a:t>」製作卡片</a:t>
            </a:r>
            <a:endParaRPr lang="en-US" altLang="zh-TW" dirty="0"/>
          </a:p>
          <a:p>
            <a:pPr lvl="1"/>
            <a:r>
              <a:rPr lang="zh-TW" altLang="en-US" dirty="0"/>
              <a:t>在卡片內，使用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標籤且設定類別名稱「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card-body</a:t>
            </a:r>
            <a:r>
              <a:rPr lang="zh-TW" altLang="en-US" dirty="0"/>
              <a:t>」製作卡片主體</a:t>
            </a:r>
            <a:endParaRPr lang="en-US" altLang="zh-TW" dirty="0"/>
          </a:p>
          <a:p>
            <a:pPr lvl="1"/>
            <a:r>
              <a:rPr lang="zh-TW" altLang="en-US" dirty="0"/>
              <a:t>在卡片主體內，使用</a:t>
            </a:r>
            <a:r>
              <a:rPr lang="en-US" altLang="zh-TW" dirty="0"/>
              <a:t>HTML</a:t>
            </a:r>
            <a:r>
              <a:rPr lang="zh-TW" altLang="en-US" dirty="0"/>
              <a:t>標題的標籤，例如：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zh-TW" altLang="en-US" dirty="0"/>
              <a:t>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card-title</a:t>
            </a:r>
            <a:r>
              <a:rPr lang="zh-TW" altLang="en-US" dirty="0"/>
              <a:t>」製作卡片主體的標題</a:t>
            </a:r>
            <a:endParaRPr lang="en-US" altLang="zh-TW" dirty="0"/>
          </a:p>
          <a:p>
            <a:pPr lvl="1"/>
            <a:r>
              <a:rPr lang="zh-TW" altLang="en-US" dirty="0"/>
              <a:t>在卡片主體內，對於其它文字，可以使用類別名稱「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card-text</a:t>
            </a:r>
            <a:r>
              <a:rPr lang="zh-TW" altLang="en-US" dirty="0"/>
              <a:t>」製作內容</a:t>
            </a:r>
            <a:endParaRPr lang="en-US" altLang="zh-TW" dirty="0"/>
          </a:p>
          <a:p>
            <a:pPr lvl="1"/>
            <a:r>
              <a:rPr lang="zh-TW" altLang="en-US" dirty="0"/>
              <a:t>在卡片內，使用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標籤插入圖片，且設定類別名稱「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-bottom</a:t>
            </a:r>
            <a:r>
              <a:rPr lang="zh-TW" altLang="en-US" dirty="0"/>
              <a:t>」讓圖片在整個卡片的下面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8888685" y="4913602"/>
            <a:ext cx="418011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7521" y="3137364"/>
            <a:ext cx="1980000" cy="29039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7334" y="4203855"/>
            <a:ext cx="8017832" cy="18375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"card-body"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&lt;h5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"card-title"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Title</a:t>
            </a:r>
            <a:r>
              <a:rPr lang="en-US" altLang="zh-TW" dirty="0"/>
              <a:t>&lt;/h5&gt;</a:t>
            </a:r>
            <a:endParaRPr lang="en-US" altLang="zh-TW" dirty="0"/>
          </a:p>
          <a:p>
            <a:r>
              <a:rPr lang="en-US" altLang="zh-TW" dirty="0"/>
              <a:t>    &lt;p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"card-text"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Text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  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src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"img_avatar1.png"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</a:t>
            </a:r>
            <a:r>
              <a:rPr lang="en-US" altLang="zh-TW" dirty="0" err="1">
                <a:solidFill>
                  <a:srgbClr val="CC6600"/>
                </a:solidFill>
              </a:rPr>
              <a:t>img</a:t>
            </a:r>
            <a:r>
              <a:rPr lang="en-US" altLang="zh-TW" dirty="0">
                <a:solidFill>
                  <a:srgbClr val="CC6600"/>
                </a:solidFill>
              </a:rPr>
              <a:t>-bottom"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alt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 image"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卡片</a:t>
            </a:r>
            <a:r>
              <a:rPr lang="en-US" altLang="zh-TW" dirty="0"/>
              <a:t>(Cards) #4 – </a:t>
            </a:r>
            <a:r>
              <a:rPr lang="zh-TW" altLang="en-US" dirty="0"/>
              <a:t>覆蓋式圖片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標籤且設定類別名稱「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zh-TW" altLang="en-US" dirty="0"/>
              <a:t>」製作卡片</a:t>
            </a:r>
            <a:endParaRPr lang="en-US" altLang="zh-TW" dirty="0"/>
          </a:p>
          <a:p>
            <a:pPr lvl="1"/>
            <a:r>
              <a:rPr lang="zh-TW" altLang="en-US" dirty="0"/>
              <a:t>在卡片內，使用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標籤插入圖片，且設定類別名稱「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在卡片內，使用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標籤且設定類別名稱「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-overlay</a:t>
            </a:r>
            <a:r>
              <a:rPr lang="zh-TW" altLang="en-US" dirty="0"/>
              <a:t>」製作卡片主體</a:t>
            </a:r>
            <a:endParaRPr lang="en-US" altLang="zh-TW" dirty="0"/>
          </a:p>
          <a:p>
            <a:pPr lvl="1"/>
            <a:r>
              <a:rPr lang="zh-TW" altLang="en-US" dirty="0"/>
              <a:t>在卡片主體內，使用</a:t>
            </a:r>
            <a:r>
              <a:rPr lang="en-US" altLang="zh-TW" dirty="0"/>
              <a:t>HTML</a:t>
            </a:r>
            <a:r>
              <a:rPr lang="zh-TW" altLang="en-US" dirty="0"/>
              <a:t>標題的標籤，例如：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zh-TW" altLang="en-US" dirty="0"/>
              <a:t>且設定類別名稱「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card-title</a:t>
            </a:r>
            <a:r>
              <a:rPr lang="zh-TW" altLang="en-US" dirty="0"/>
              <a:t>」製作卡片主體的標題</a:t>
            </a:r>
            <a:endParaRPr lang="en-US" altLang="zh-TW" dirty="0"/>
          </a:p>
          <a:p>
            <a:pPr lvl="1"/>
            <a:r>
              <a:rPr lang="zh-TW" altLang="en-US" dirty="0"/>
              <a:t>在卡片主體內，對於其它文字，可以使用類別名稱「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card-text</a:t>
            </a:r>
            <a:r>
              <a:rPr lang="zh-TW" altLang="en-US" dirty="0"/>
              <a:t>」製作內容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8111902" y="4730931"/>
            <a:ext cx="418011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0888" y="3949337"/>
            <a:ext cx="1981200" cy="19812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7334" y="3953691"/>
            <a:ext cx="7273593" cy="197684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src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"img_avatar1.png"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</a:t>
            </a:r>
            <a:r>
              <a:rPr lang="en-US" altLang="zh-TW" dirty="0" err="1">
                <a:solidFill>
                  <a:srgbClr val="CC6600"/>
                </a:solidFill>
              </a:rPr>
              <a:t>img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alt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 image"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</a:t>
            </a:r>
            <a:r>
              <a:rPr lang="en-US" altLang="zh-TW" dirty="0" err="1">
                <a:solidFill>
                  <a:srgbClr val="CC6600"/>
                </a:solidFill>
              </a:rPr>
              <a:t>img</a:t>
            </a:r>
            <a:r>
              <a:rPr lang="en-US" altLang="zh-TW" dirty="0">
                <a:solidFill>
                  <a:srgbClr val="CC6600"/>
                </a:solidFill>
              </a:rPr>
              <a:t>-overlay"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&lt;h5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"card-title"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Title</a:t>
            </a:r>
            <a:r>
              <a:rPr lang="en-US" altLang="zh-TW" dirty="0"/>
              <a:t>&lt;/h5&gt;</a:t>
            </a:r>
            <a:endParaRPr lang="en-US" altLang="zh-TW" dirty="0"/>
          </a:p>
          <a:p>
            <a:r>
              <a:rPr lang="en-US" altLang="zh-TW" dirty="0"/>
              <a:t>    &lt;p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"card-text"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Text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  &lt;/div&gt;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Material Icons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3967"/>
            <a:ext cx="8596668" cy="4247396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版之後，不再提供</a:t>
            </a:r>
            <a:r>
              <a:rPr lang="en-US" altLang="zh-TW" dirty="0" err="1"/>
              <a:t>Glyphicons</a:t>
            </a:r>
            <a:r>
              <a:rPr lang="en-US" altLang="zh-TW" dirty="0"/>
              <a:t> icons</a:t>
            </a:r>
            <a:r>
              <a:rPr lang="zh-TW" altLang="en-US" dirty="0"/>
              <a:t>，但是可以改用</a:t>
            </a:r>
            <a:r>
              <a:rPr lang="en-US" altLang="zh-TW" dirty="0"/>
              <a:t>Google Material Icons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zh-TW" altLang="en-US" dirty="0"/>
              <a:t>標籤內，使用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&lt;link&gt;</a:t>
            </a:r>
            <a:r>
              <a:rPr lang="zh-TW" altLang="en-US" dirty="0"/>
              <a:t>標籤，載入</a:t>
            </a:r>
            <a:r>
              <a:rPr lang="en-US" altLang="zh-TW" dirty="0"/>
              <a:t>Google Material</a:t>
            </a:r>
            <a:r>
              <a:rPr lang="zh-TW" altLang="en-US" dirty="0"/>
              <a:t> </a:t>
            </a:r>
            <a:r>
              <a:rPr lang="en-US" altLang="zh-TW" dirty="0"/>
              <a:t>Icons</a:t>
            </a:r>
            <a:r>
              <a:rPr lang="zh-TW" altLang="en-US" dirty="0"/>
              <a:t>的外部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zh-TW" altLang="en-US" dirty="0"/>
              <a:t>標籤的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TW" altLang="en-US" dirty="0"/>
              <a:t>設定放圖示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Google Material Icons</a:t>
            </a:r>
            <a:r>
              <a:rPr lang="zh-TW" altLang="en-US" dirty="0"/>
              <a:t> 網站</a:t>
            </a:r>
            <a:r>
              <a:rPr lang="en-US" altLang="zh-TW" dirty="0"/>
              <a:t>:</a:t>
            </a:r>
            <a:endParaRPr lang="en-US" altLang="zh-TW" dirty="0"/>
          </a:p>
          <a:p>
            <a:pPr lvl="1"/>
            <a:r>
              <a:rPr lang="en-US" altLang="zh-TW" dirty="0">
                <a:hlinkClick r:id="rId1"/>
              </a:rPr>
              <a:t>https://material.io/resources/icons/?style=baseline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05" y="4846391"/>
            <a:ext cx="348904" cy="4005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向右箭號 13"/>
          <p:cNvSpPr/>
          <p:nvPr/>
        </p:nvSpPr>
        <p:spPr>
          <a:xfrm>
            <a:off x="5664271" y="4828972"/>
            <a:ext cx="418011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77334" y="2936539"/>
            <a:ext cx="10077752" cy="9927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&lt;head&gt;</a:t>
            </a:r>
            <a:endParaRPr lang="en-US" altLang="zh-TW" dirty="0"/>
          </a:p>
          <a:p>
            <a:r>
              <a:rPr lang="en-US" altLang="zh-TW" dirty="0"/>
              <a:t>  &lt;link </a:t>
            </a:r>
            <a:r>
              <a:rPr lang="en-US" altLang="zh-TW" dirty="0" err="1">
                <a:solidFill>
                  <a:srgbClr val="0000FF"/>
                </a:solidFill>
              </a:rPr>
              <a:t>rel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"stylesheet"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"https://fonts.googleapis.com/</a:t>
            </a:r>
            <a:r>
              <a:rPr lang="en-US" altLang="zh-TW" dirty="0" err="1">
                <a:solidFill>
                  <a:srgbClr val="CC6600"/>
                </a:solidFill>
              </a:rPr>
              <a:t>icon?family</a:t>
            </a:r>
            <a:r>
              <a:rPr lang="en-US" altLang="zh-TW" dirty="0">
                <a:solidFill>
                  <a:srgbClr val="CC6600"/>
                </a:solidFill>
              </a:rPr>
              <a:t>=</a:t>
            </a:r>
            <a:r>
              <a:rPr lang="en-US" altLang="zh-TW" dirty="0" err="1">
                <a:solidFill>
                  <a:srgbClr val="CC6600"/>
                </a:solidFill>
              </a:rPr>
              <a:t>Material+Icons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&lt;/head&gt;</a:t>
            </a:r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334" y="4846391"/>
            <a:ext cx="4756814" cy="40059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&lt;span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"material-icons"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place</a:t>
            </a:r>
            <a:r>
              <a:rPr lang="en-US" altLang="zh-TW" dirty="0"/>
              <a:t>&lt;/span&gt;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</a:t>
            </a:r>
            <a:r>
              <a:rPr lang="en-US" altLang="zh-TW" dirty="0"/>
              <a:t>(Text)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提供文字</a:t>
            </a:r>
            <a:r>
              <a:rPr lang="en-US" altLang="zh-TW" dirty="0"/>
              <a:t>(Text)</a:t>
            </a:r>
            <a:r>
              <a:rPr lang="zh-TW" altLang="en-US" dirty="0"/>
              <a:t>水平對齊的公用</a:t>
            </a:r>
            <a:r>
              <a:rPr lang="en-US" altLang="zh-TW" dirty="0"/>
              <a:t>CSS</a:t>
            </a:r>
            <a:r>
              <a:rPr lang="zh-TW" altLang="en-US" dirty="0"/>
              <a:t>類別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7334" y="2617615"/>
          <a:ext cx="93723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03"/>
                <a:gridCol w="1210492"/>
                <a:gridCol w="59566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Bootstrap CSS</a:t>
                      </a:r>
                      <a:r>
                        <a:rPr lang="zh-TW" altLang="en-US" dirty="0"/>
                        <a:t>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舉例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text-left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靠左對齊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 class="text-left"&gt;Left alignment&lt;/p&gt;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text-center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置中對齊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 class="text-center"&gt;Center alignment&lt;/p&gt;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text-right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靠右對齊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 class="text-right"&gt;Right alignment&lt;/p&gt;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間隔</a:t>
            </a:r>
            <a:r>
              <a:rPr lang="en-US" altLang="zh-TW" dirty="0"/>
              <a:t>(Spacing) 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提供方便的響應式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zh-TW" altLang="en-US" dirty="0"/>
              <a:t>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zh-TW" altLang="en-US" dirty="0"/>
              <a:t>公用</a:t>
            </a:r>
            <a:r>
              <a:rPr lang="en-US" altLang="zh-TW" dirty="0"/>
              <a:t>CSS</a:t>
            </a:r>
            <a:r>
              <a:rPr lang="zh-TW" altLang="en-US" dirty="0"/>
              <a:t>類別</a:t>
            </a:r>
            <a:endParaRPr lang="en-US" altLang="zh-TW" dirty="0"/>
          </a:p>
          <a:p>
            <a:r>
              <a:rPr lang="zh-TW" altLang="en-US" dirty="0">
                <a:cs typeface="Consolas" panose="020B0609020204030204" pitchFamily="49" charset="0"/>
              </a:rPr>
              <a:t>間隔</a:t>
            </a:r>
            <a:r>
              <a:rPr lang="en-US" altLang="zh-TW" dirty="0">
                <a:cs typeface="Consolas" panose="020B0609020204030204" pitchFamily="49" charset="0"/>
              </a:rPr>
              <a:t>(Spacing)</a:t>
            </a:r>
            <a:r>
              <a:rPr lang="zh-TW" altLang="en-US" dirty="0">
                <a:cs typeface="Consolas" panose="020B0609020204030204" pitchFamily="49" charset="0"/>
              </a:rPr>
              <a:t>類別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的命名格式：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TW" altLang="en-US" dirty="0">
                <a:cs typeface="Consolas" panose="020B0609020204030204" pitchFamily="49" charset="0"/>
              </a:rPr>
              <a:t>網頁可見區域</a:t>
            </a:r>
            <a:r>
              <a:rPr lang="en-US" altLang="zh-TW" dirty="0">
                <a:cs typeface="Consolas" panose="020B0609020204030204" pitchFamily="49" charset="0"/>
              </a:rPr>
              <a:t>(Viewport)</a:t>
            </a:r>
            <a:r>
              <a:rPr lang="zh-TW" altLang="en-US" dirty="0">
                <a:cs typeface="Consolas" panose="020B0609020204030204" pitchFamily="49" charset="0"/>
              </a:rPr>
              <a:t>小於</a:t>
            </a:r>
            <a:r>
              <a:rPr lang="en-US" altLang="zh-TW" dirty="0">
                <a:cs typeface="Consolas" panose="020B0609020204030204" pitchFamily="49" charset="0"/>
              </a:rPr>
              <a:t>576px</a:t>
            </a:r>
            <a:r>
              <a:rPr lang="zh-TW" altLang="en-US" dirty="0">
                <a:cs typeface="Consolas" panose="020B0609020204030204" pitchFamily="49" charset="0"/>
              </a:rPr>
              <a:t>：</a:t>
            </a:r>
            <a:endParaRPr lang="en-US" altLang="zh-TW" dirty="0">
              <a:cs typeface="Consolas" panose="020B0609020204030204" pitchFamily="49" charset="0"/>
            </a:endParaRPr>
          </a:p>
          <a:p>
            <a:pPr lvl="1"/>
            <a:r>
              <a:rPr lang="zh-TW" altLang="en-US" dirty="0">
                <a:cs typeface="Consolas" panose="020B0609020204030204" pitchFamily="49" charset="0"/>
              </a:rPr>
              <a:t>網頁可見區域</a:t>
            </a:r>
            <a:r>
              <a:rPr lang="en-US" altLang="zh-TW" dirty="0">
                <a:cs typeface="Consolas" panose="020B0609020204030204" pitchFamily="49" charset="0"/>
              </a:rPr>
              <a:t>(Viewport)</a:t>
            </a:r>
            <a:r>
              <a:rPr lang="zh-TW" altLang="en-US" dirty="0">
                <a:cs typeface="Consolas" panose="020B0609020204030204" pitchFamily="49" charset="0"/>
              </a:rPr>
              <a:t>大於</a:t>
            </a:r>
            <a:r>
              <a:rPr lang="en-US" altLang="zh-TW" dirty="0">
                <a:cs typeface="Consolas" panose="020B0609020204030204" pitchFamily="49" charset="0"/>
              </a:rPr>
              <a:t>576px</a:t>
            </a:r>
            <a:r>
              <a:rPr lang="zh-TW" altLang="en-US" dirty="0">
                <a:cs typeface="Consolas" panose="020B0609020204030204" pitchFamily="49" charset="0"/>
              </a:rPr>
              <a:t>：</a:t>
            </a:r>
            <a:endParaRPr lang="en-US" altLang="zh-TW" dirty="0">
              <a:cs typeface="Consolas" panose="020B0609020204030204" pitchFamily="49" charset="0"/>
            </a:endParaRPr>
          </a:p>
          <a:p>
            <a:pPr lvl="2"/>
            <a:r>
              <a:rPr lang="zh-TW" altLang="en-US" dirty="0">
                <a:cs typeface="Consolas" panose="020B0609020204030204" pitchFamily="49" charset="0"/>
              </a:rPr>
              <a:t>中斷點</a:t>
            </a:r>
            <a:r>
              <a:rPr lang="en-US" altLang="zh-TW" dirty="0">
                <a:cs typeface="Consolas" panose="020B0609020204030204" pitchFamily="49" charset="0"/>
              </a:rPr>
              <a:t>(breakpoint)</a:t>
            </a:r>
            <a:r>
              <a:rPr lang="zh-TW" altLang="en-US" dirty="0">
                <a:cs typeface="Consolas" panose="020B0609020204030204" pitchFamily="49" charset="0"/>
              </a:rPr>
              <a:t>為</a:t>
            </a:r>
            <a:r>
              <a:rPr lang="en-US" altLang="zh-TW" dirty="0" err="1">
                <a:cs typeface="Consolas" panose="020B0609020204030204" pitchFamily="49" charset="0"/>
              </a:rPr>
              <a:t>sm</a:t>
            </a:r>
            <a:r>
              <a:rPr lang="zh-TW" altLang="en-US" dirty="0">
                <a:cs typeface="Consolas" panose="020B0609020204030204" pitchFamily="49" charset="0"/>
              </a:rPr>
              <a:t>、</a:t>
            </a:r>
            <a:r>
              <a:rPr lang="en-US" altLang="zh-TW" dirty="0">
                <a:cs typeface="Consolas" panose="020B0609020204030204" pitchFamily="49" charset="0"/>
              </a:rPr>
              <a:t>md</a:t>
            </a:r>
            <a:r>
              <a:rPr lang="zh-TW" altLang="en-US" dirty="0">
                <a:cs typeface="Consolas" panose="020B0609020204030204" pitchFamily="49" charset="0"/>
              </a:rPr>
              <a:t>、</a:t>
            </a:r>
            <a:r>
              <a:rPr lang="en-US" altLang="zh-TW" dirty="0" err="1">
                <a:cs typeface="Consolas" panose="020B0609020204030204" pitchFamily="49" charset="0"/>
              </a:rPr>
              <a:t>lg</a:t>
            </a:r>
            <a:r>
              <a:rPr lang="zh-TW" altLang="en-US" dirty="0">
                <a:cs typeface="Consolas" panose="020B0609020204030204" pitchFamily="49" charset="0"/>
              </a:rPr>
              <a:t>、</a:t>
            </a:r>
            <a:r>
              <a:rPr lang="en-US" altLang="zh-TW" dirty="0">
                <a:cs typeface="Consolas" panose="020B0609020204030204" pitchFamily="49" charset="0"/>
              </a:rPr>
              <a:t>xl</a:t>
            </a:r>
            <a:endParaRPr lang="en-US" altLang="zh-TW" dirty="0">
              <a:cs typeface="Consolas" panose="020B0609020204030204" pitchFamily="49" charset="0"/>
            </a:endParaRPr>
          </a:p>
          <a:p>
            <a:r>
              <a:rPr lang="zh-TW" altLang="en-US" dirty="0">
                <a:cs typeface="Consolas" panose="020B0609020204030204" pitchFamily="49" charset="0"/>
              </a:rPr>
              <a:t>常用語法範例：</a:t>
            </a:r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92284" y="2924771"/>
            <a:ext cx="2919305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{property}{sides}-{size}</a:t>
            </a:r>
            <a:endParaRPr lang="en-US" altLang="zh-TW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92284" y="3335062"/>
            <a:ext cx="4328159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{property}{sides}-{breakpoint}-{size}</a:t>
            </a:r>
            <a:endParaRPr lang="en-US" altLang="zh-TW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12765" y="4457479"/>
            <a:ext cx="768288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mb-3</a:t>
            </a:r>
            <a:endParaRPr lang="en-US" altLang="zh-TW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間隔</a:t>
            </a:r>
            <a:r>
              <a:rPr lang="en-US" altLang="zh-TW" dirty="0"/>
              <a:t>(Spacing) #2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r>
              <a:rPr lang="en-US" altLang="zh-TW" dirty="0">
                <a:cs typeface="Consolas" panose="020B0609020204030204" pitchFamily="49" charset="0"/>
              </a:rPr>
              <a:t>Property</a:t>
            </a:r>
            <a:r>
              <a:rPr lang="zh-TW" altLang="en-US" dirty="0">
                <a:cs typeface="Consolas" panose="020B0609020204030204" pitchFamily="49" charset="0"/>
              </a:rPr>
              <a:t>的種類</a:t>
            </a:r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>
              <a:cs typeface="Consolas" panose="020B0609020204030204" pitchFamily="49" charset="0"/>
            </a:endParaRPr>
          </a:p>
          <a:p>
            <a:r>
              <a:rPr lang="en-US" altLang="zh-TW" dirty="0">
                <a:cs typeface="Consolas" panose="020B0609020204030204" pitchFamily="49" charset="0"/>
              </a:rPr>
              <a:t>Sides</a:t>
            </a:r>
            <a:r>
              <a:rPr lang="zh-TW" altLang="en-US" dirty="0">
                <a:cs typeface="Consolas" panose="020B0609020204030204" pitchFamily="49" charset="0"/>
              </a:rPr>
              <a:t>的種類</a:t>
            </a:r>
            <a:endParaRPr lang="en-US" altLang="zh-TW" dirty="0"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77334" y="1930400"/>
          <a:ext cx="6838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43"/>
                <a:gridCol w="56083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Property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</a:t>
                      </a:r>
                      <a:r>
                        <a:rPr lang="zh-TW" altLang="en-US" dirty="0"/>
                        <a:t>的類別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</a:t>
                      </a:r>
                      <a:r>
                        <a:rPr lang="zh-TW" altLang="en-US" dirty="0"/>
                        <a:t>的類別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77335" y="3507168"/>
          <a:ext cx="68381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42"/>
                <a:gridCol w="56083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Sides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margin-top</a:t>
                      </a:r>
                      <a:r>
                        <a:rPr lang="zh-TW" altLang="en-US" dirty="0"/>
                        <a:t>或是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padding-top</a:t>
                      </a:r>
                      <a:r>
                        <a:rPr lang="zh-TW" altLang="en-US" dirty="0"/>
                        <a:t>的類別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margin-bottom</a:t>
                      </a:r>
                      <a:r>
                        <a:rPr lang="zh-TW" altLang="en-US" dirty="0"/>
                        <a:t>或是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padding-bottom</a:t>
                      </a:r>
                      <a:r>
                        <a:rPr lang="zh-TW" altLang="en-US" dirty="0"/>
                        <a:t>的類別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margin-left</a:t>
                      </a:r>
                      <a:r>
                        <a:rPr lang="zh-TW" altLang="en-US" dirty="0"/>
                        <a:t>或是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padding-left</a:t>
                      </a:r>
                      <a:r>
                        <a:rPr lang="zh-TW" altLang="en-US" dirty="0"/>
                        <a:t>的類別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margin-right</a:t>
                      </a:r>
                      <a:r>
                        <a:rPr lang="zh-TW" altLang="en-US" dirty="0"/>
                        <a:t>或是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padding-right</a:t>
                      </a:r>
                      <a:r>
                        <a:rPr lang="zh-TW" altLang="en-US" dirty="0"/>
                        <a:t>的類別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間隔</a:t>
            </a:r>
            <a:r>
              <a:rPr lang="en-US" altLang="zh-TW" dirty="0"/>
              <a:t>(Spacing) #3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r>
              <a:rPr lang="en-US" altLang="zh-TW" dirty="0">
                <a:cs typeface="Consolas" panose="020B0609020204030204" pitchFamily="49" charset="0"/>
              </a:rPr>
              <a:t>Size</a:t>
            </a:r>
            <a:r>
              <a:rPr lang="zh-TW" altLang="en-US" dirty="0">
                <a:cs typeface="Consolas" panose="020B0609020204030204" pitchFamily="49" charset="0"/>
              </a:rPr>
              <a:t>的種類</a:t>
            </a:r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77335" y="1930400"/>
          <a:ext cx="5305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85"/>
                <a:gridCol w="433686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dirty="0"/>
                        <a:t>0.25 rem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dirty="0"/>
                        <a:t>0.5 rem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dirty="0"/>
                        <a:t>1 rem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dirty="0"/>
                        <a:t>1.5 rem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padding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dirty="0"/>
                        <a:t>3 rem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auto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margin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auto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自動分配剩餘空間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加入中繼資料</a:t>
            </a:r>
            <a:r>
              <a:rPr lang="en-US" altLang="zh-TW" dirty="0"/>
              <a:t>(Metadata)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8799"/>
            <a:ext cx="10939901" cy="4212563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文件的中繼資料，也就是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zh-TW" altLang="en-US" dirty="0"/>
              <a:t>的標籤內，加入以下</a:t>
            </a:r>
            <a:r>
              <a:rPr lang="en-US" altLang="zh-TW" dirty="0"/>
              <a:t>HTML</a:t>
            </a:r>
            <a:r>
              <a:rPr lang="zh-TW" altLang="en-US" dirty="0"/>
              <a:t>代碼</a:t>
            </a:r>
            <a:endParaRPr lang="en-US" altLang="zh-TW" dirty="0"/>
          </a:p>
          <a:p>
            <a:r>
              <a:rPr lang="zh-TW" altLang="en-US" dirty="0"/>
              <a:t>設定網頁可見區域</a:t>
            </a:r>
            <a:r>
              <a:rPr lang="en-US" altLang="zh-TW" dirty="0"/>
              <a:t>(viewport)</a:t>
            </a:r>
            <a:r>
              <a:rPr lang="zh-TW" altLang="en-US" dirty="0"/>
              <a:t>的寬度</a:t>
            </a:r>
            <a:r>
              <a:rPr lang="en-US" altLang="zh-TW" dirty="0"/>
              <a:t>(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zh-TW" dirty="0"/>
              <a:t>)</a:t>
            </a:r>
            <a:r>
              <a:rPr lang="zh-TW" altLang="en-US" dirty="0"/>
              <a:t>為螢幕寬度</a:t>
            </a:r>
            <a:r>
              <a:rPr lang="en-US" altLang="zh-TW" dirty="0"/>
              <a:t>(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device-width</a:t>
            </a:r>
            <a:r>
              <a:rPr lang="en-US" altLang="zh-TW" dirty="0"/>
              <a:t>)</a:t>
            </a:r>
            <a:r>
              <a:rPr lang="zh-TW" altLang="en-US" dirty="0"/>
              <a:t>，且初始縮放為</a:t>
            </a:r>
            <a:r>
              <a:rPr lang="en-US" altLang="zh-TW" dirty="0"/>
              <a:t>1</a:t>
            </a:r>
            <a:r>
              <a:rPr lang="zh-TW" altLang="en-US" dirty="0"/>
              <a:t>倍</a:t>
            </a:r>
            <a:endParaRPr lang="en-US" altLang="zh-TW" dirty="0"/>
          </a:p>
          <a:p>
            <a:pPr lvl="1"/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08987" y="2705213"/>
            <a:ext cx="7791173" cy="59533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&lt;meta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"viewport"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content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"width=device-width, initial-scale=1, shrink-to-fit=no"</a:t>
            </a:r>
            <a:r>
              <a:rPr lang="en-US" altLang="zh-TW" dirty="0"/>
              <a:t>&gt;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08987" y="3808048"/>
            <a:ext cx="7791173" cy="3602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&lt;link </a:t>
            </a:r>
            <a:r>
              <a:rPr lang="en-US" altLang="zh-TW" dirty="0" err="1">
                <a:solidFill>
                  <a:srgbClr val="0000FF"/>
                </a:solidFill>
              </a:rPr>
              <a:t>rel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"stylesheet"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css</a:t>
            </a:r>
            <a:r>
              <a:rPr lang="en-US" altLang="zh-TW" dirty="0">
                <a:solidFill>
                  <a:srgbClr val="CC6600"/>
                </a:solidFill>
              </a:rPr>
              <a:t>/bootstrap.min.css"</a:t>
            </a:r>
            <a:r>
              <a:rPr lang="en-US" altLang="zh-TW" dirty="0"/>
              <a:t>&gt;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67247"/>
            <a:ext cx="10939901" cy="4674116"/>
          </a:xfrm>
        </p:spPr>
        <p:txBody>
          <a:bodyPr>
            <a:normAutofit/>
          </a:bodyPr>
          <a:lstStyle/>
          <a:p>
            <a:r>
              <a:rPr lang="zh-TW" altLang="en-US" dirty="0"/>
              <a:t>在網頁結尾，也就是在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r>
              <a:rPr lang="zh-TW" altLang="en-US" dirty="0"/>
              <a:t>的標籤之前，依順序加入以下</a:t>
            </a:r>
            <a:r>
              <a:rPr lang="en-US" altLang="zh-TW" dirty="0"/>
              <a:t>HTML</a:t>
            </a:r>
            <a:r>
              <a:rPr lang="zh-TW" altLang="en-US" dirty="0"/>
              <a:t>代碼</a:t>
            </a:r>
            <a:endParaRPr lang="en-US" altLang="zh-TW" dirty="0"/>
          </a:p>
          <a:p>
            <a:r>
              <a:rPr lang="en-US" altLang="zh-TW" dirty="0"/>
              <a:t>jQuery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en-US" altLang="zh-TW" dirty="0"/>
              <a:t>jQuery</a:t>
            </a:r>
            <a:r>
              <a:rPr lang="zh-TW" altLang="en-US" dirty="0"/>
              <a:t>是一個跨瀏覽器的</a:t>
            </a:r>
            <a:r>
              <a:rPr lang="en-US" altLang="zh-TW" dirty="0"/>
              <a:t>JavaScript</a:t>
            </a:r>
            <a:r>
              <a:rPr lang="zh-TW" altLang="en-US" dirty="0"/>
              <a:t>函式庫，簡化動畫及互動設計的操作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Popper.js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en-US" altLang="zh-TW" dirty="0"/>
              <a:t>Popper.js</a:t>
            </a:r>
            <a:r>
              <a:rPr lang="zh-TW" altLang="en-US" dirty="0"/>
              <a:t>是一個定位引擎，可以計算每個網頁元件的位置，協助管理網頁上會</a:t>
            </a:r>
            <a:r>
              <a:rPr lang="en-US" altLang="zh-TW" dirty="0"/>
              <a:t>pop out</a:t>
            </a:r>
            <a:r>
              <a:rPr lang="zh-TW" altLang="en-US" dirty="0"/>
              <a:t>的元件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的</a:t>
            </a:r>
            <a:r>
              <a:rPr lang="en-US" altLang="zh-TW" dirty="0"/>
              <a:t>JavaScript</a:t>
            </a:r>
            <a:r>
              <a:rPr lang="zh-TW" altLang="en-US" dirty="0"/>
              <a:t>檔案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331" y="5350616"/>
            <a:ext cx="6028269" cy="3602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&lt;script </a:t>
            </a:r>
            <a:r>
              <a:rPr lang="en-US" altLang="zh-TW" dirty="0" err="1">
                <a:solidFill>
                  <a:srgbClr val="0000FF"/>
                </a:solidFill>
              </a:rPr>
              <a:t>src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js</a:t>
            </a:r>
            <a:r>
              <a:rPr lang="en-US" altLang="zh-TW" dirty="0">
                <a:solidFill>
                  <a:srgbClr val="CC6600"/>
                </a:solidFill>
              </a:rPr>
              <a:t>/bootstrap.min.js"</a:t>
            </a:r>
            <a:r>
              <a:rPr lang="en-US" altLang="zh-TW" dirty="0"/>
              <a:t>&gt;&lt;/script&gt;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332" y="2644536"/>
            <a:ext cx="9032725" cy="630427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&lt;script </a:t>
            </a:r>
            <a:r>
              <a:rPr lang="en-US" altLang="zh-TW" dirty="0" err="1">
                <a:solidFill>
                  <a:srgbClr val="0000FF"/>
                </a:solidFill>
              </a:rPr>
              <a:t>src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"https://ajax.googleapis.com/ajax/libs/</a:t>
            </a:r>
            <a:r>
              <a:rPr lang="en-US" altLang="zh-TW" dirty="0" err="1">
                <a:solidFill>
                  <a:srgbClr val="CC6600"/>
                </a:solidFill>
              </a:rPr>
              <a:t>jquery</a:t>
            </a:r>
            <a:r>
              <a:rPr lang="en-US" altLang="zh-TW" dirty="0">
                <a:solidFill>
                  <a:srgbClr val="CC6600"/>
                </a:solidFill>
              </a:rPr>
              <a:t>/3.6.0/jquery.min.js"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&lt;/script&gt;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331" y="4186155"/>
            <a:ext cx="10042920" cy="65665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&lt;script </a:t>
            </a:r>
            <a:r>
              <a:rPr lang="en-US" altLang="zh-TW" dirty="0" err="1">
                <a:solidFill>
                  <a:srgbClr val="0000FF"/>
                </a:solidFill>
              </a:rPr>
              <a:t>src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"https://cdn.jsdelivr.net/</a:t>
            </a:r>
            <a:r>
              <a:rPr lang="en-US" altLang="zh-TW" dirty="0" err="1">
                <a:solidFill>
                  <a:srgbClr val="CC6600"/>
                </a:solidFill>
              </a:rPr>
              <a:t>npm</a:t>
            </a:r>
            <a:r>
              <a:rPr lang="en-US" altLang="zh-TW" dirty="0">
                <a:solidFill>
                  <a:srgbClr val="CC6600"/>
                </a:solidFill>
              </a:rPr>
              <a:t>/popper.js@1.16.1/</a:t>
            </a:r>
            <a:r>
              <a:rPr lang="en-US" altLang="zh-TW" dirty="0" err="1">
                <a:solidFill>
                  <a:srgbClr val="CC6600"/>
                </a:solidFill>
              </a:rPr>
              <a:t>dist</a:t>
            </a:r>
            <a:r>
              <a:rPr lang="en-US" altLang="zh-TW" dirty="0">
                <a:solidFill>
                  <a:srgbClr val="CC6600"/>
                </a:solidFill>
              </a:rPr>
              <a:t>/</a:t>
            </a:r>
            <a:r>
              <a:rPr lang="en-US" altLang="zh-TW" dirty="0" err="1">
                <a:solidFill>
                  <a:srgbClr val="CC6600"/>
                </a:solidFill>
              </a:rPr>
              <a:t>umd</a:t>
            </a:r>
            <a:r>
              <a:rPr lang="en-US" altLang="zh-TW" dirty="0">
                <a:solidFill>
                  <a:srgbClr val="CC6600"/>
                </a:solidFill>
              </a:rPr>
              <a:t>/popper.min.js"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&lt;/script&gt;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容器</a:t>
            </a:r>
            <a:r>
              <a:rPr lang="en-US" altLang="zh-TW" dirty="0"/>
              <a:t>(Container)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需要設定容器</a:t>
            </a:r>
            <a:r>
              <a:rPr lang="en-US" altLang="zh-TW" dirty="0"/>
              <a:t>(container)</a:t>
            </a:r>
            <a:r>
              <a:rPr lang="zh-TW" altLang="en-US" dirty="0"/>
              <a:t>，以動態排版，設定需要自動換行的邊界</a:t>
            </a:r>
            <a:endParaRPr lang="en-US" altLang="zh-TW" dirty="0"/>
          </a:p>
          <a:p>
            <a:r>
              <a:rPr lang="en-US" altLang="zh-TW" dirty="0"/>
              <a:t>Container</a:t>
            </a:r>
            <a:r>
              <a:rPr lang="zh-TW" altLang="en-US" dirty="0"/>
              <a:t>是</a:t>
            </a:r>
            <a:r>
              <a:rPr lang="en-US" altLang="zh-TW" dirty="0"/>
              <a:t>Bootstrap</a:t>
            </a:r>
            <a:r>
              <a:rPr lang="zh-TW" altLang="en-US" dirty="0"/>
              <a:t>網格系統</a:t>
            </a:r>
            <a:r>
              <a:rPr lang="en-US" altLang="zh-TW" dirty="0"/>
              <a:t>(Grid System)</a:t>
            </a:r>
            <a:r>
              <a:rPr lang="zh-TW" altLang="en-US" dirty="0"/>
              <a:t>的必要元件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提供</a:t>
            </a:r>
            <a:r>
              <a:rPr lang="en-US" altLang="zh-TW" dirty="0"/>
              <a:t>2</a:t>
            </a:r>
            <a:r>
              <a:rPr lang="zh-TW" altLang="en-US" dirty="0"/>
              <a:t>種容器</a:t>
            </a:r>
            <a:endParaRPr lang="en-US" altLang="zh-TW" dirty="0"/>
          </a:p>
          <a:p>
            <a:r>
              <a:rPr lang="zh-TW" altLang="en-US" dirty="0"/>
              <a:t>使用「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zh-TW" altLang="en-US" dirty="0"/>
              <a:t>」作為固定寬度的容器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container-fluid</a:t>
            </a:r>
            <a:r>
              <a:rPr lang="zh-TW" altLang="en-US" dirty="0"/>
              <a:t>」作為完全寬度</a:t>
            </a:r>
            <a:r>
              <a:rPr lang="en-US" altLang="zh-TW" dirty="0"/>
              <a:t>(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width: 100%</a:t>
            </a:r>
            <a:r>
              <a:rPr lang="en-US" altLang="zh-TW" dirty="0"/>
              <a:t>)</a:t>
            </a:r>
            <a:r>
              <a:rPr lang="zh-TW" altLang="en-US" dirty="0"/>
              <a:t>的容器，延伸整個網頁可見區域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3329038"/>
            <a:ext cx="3607284" cy="86117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"container"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...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138965"/>
            <a:ext cx="3607284" cy="100928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class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"container-fluid"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  ...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響應式中斷點</a:t>
            </a:r>
            <a:r>
              <a:rPr lang="en-US" altLang="zh-TW" dirty="0"/>
              <a:t>(Responsive breakpoints)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實作</a:t>
            </a:r>
            <a:r>
              <a:rPr lang="en-US" altLang="zh-TW" dirty="0"/>
              <a:t>Mobile First</a:t>
            </a:r>
            <a:r>
              <a:rPr lang="zh-TW" altLang="en-US" dirty="0"/>
              <a:t>設計概念，使用</a:t>
            </a:r>
            <a:r>
              <a:rPr lang="en-US" altLang="zh-TW" dirty="0"/>
              <a:t>Media Queries</a:t>
            </a:r>
            <a:r>
              <a:rPr lang="zh-TW" altLang="en-US" dirty="0"/>
              <a:t>功能，以最小寬度建立</a:t>
            </a:r>
            <a:r>
              <a:rPr lang="en-US" altLang="zh-TW" dirty="0"/>
              <a:t>4</a:t>
            </a:r>
            <a:r>
              <a:rPr lang="zh-TW" altLang="en-US" dirty="0"/>
              <a:t>個響應式中斷點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5953" y="2258939"/>
            <a:ext cx="7916091" cy="3715141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// Extra small devices (portrait phones, less than 576px)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// No media query for `</a:t>
            </a:r>
            <a:r>
              <a:rPr lang="en-US" altLang="zh-TW" dirty="0" err="1">
                <a:solidFill>
                  <a:srgbClr val="00B050"/>
                </a:solidFill>
              </a:rPr>
              <a:t>xs`</a:t>
            </a:r>
            <a:r>
              <a:rPr lang="en-US" altLang="zh-TW" dirty="0">
                <a:solidFill>
                  <a:srgbClr val="00B050"/>
                </a:solidFill>
              </a:rPr>
              <a:t> since this is the default in Bootstrap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// Small devices (landscape phones, 576px and up)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@media (</a:t>
            </a:r>
            <a:r>
              <a:rPr lang="en-US" altLang="zh-TW" dirty="0">
                <a:solidFill>
                  <a:srgbClr val="0000FF"/>
                </a:solidFill>
              </a:rPr>
              <a:t>min-width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576px</a:t>
            </a:r>
            <a:r>
              <a:rPr lang="en-US" altLang="zh-TW" dirty="0"/>
              <a:t>) { ... 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// Medium devices (tablets, 768px and up)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@media (</a:t>
            </a:r>
            <a:r>
              <a:rPr lang="en-US" altLang="zh-TW" dirty="0">
                <a:solidFill>
                  <a:srgbClr val="0000FF"/>
                </a:solidFill>
              </a:rPr>
              <a:t>min-width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768px</a:t>
            </a:r>
            <a:r>
              <a:rPr lang="en-US" altLang="zh-TW" dirty="0"/>
              <a:t>) { ... 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// Large devices (desktops, 992px and up)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@media (</a:t>
            </a:r>
            <a:r>
              <a:rPr lang="en-US" altLang="zh-TW" dirty="0">
                <a:solidFill>
                  <a:srgbClr val="0000FF"/>
                </a:solidFill>
              </a:rPr>
              <a:t>min-width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992px</a:t>
            </a:r>
            <a:r>
              <a:rPr lang="en-US" altLang="zh-TW" dirty="0"/>
              <a:t>) { ... 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// Extra large devices (large desktops, 1200px and up)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@media (</a:t>
            </a:r>
            <a:r>
              <a:rPr lang="en-US" altLang="zh-TW" dirty="0">
                <a:solidFill>
                  <a:srgbClr val="0000FF"/>
                </a:solidFill>
              </a:rPr>
              <a:t>min-width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1200px</a:t>
            </a:r>
            <a:r>
              <a:rPr lang="en-US" altLang="zh-TW" dirty="0"/>
              <a:t>) { ... }</a:t>
            </a:r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網格系統</a:t>
            </a:r>
            <a:r>
              <a:rPr lang="en-US" altLang="zh-TW" dirty="0"/>
              <a:t>(Grid System)</a:t>
            </a:r>
            <a:r>
              <a:rPr lang="zh-TW" altLang="en-US" dirty="0"/>
              <a:t> </a:t>
            </a:r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製作響應式網頁的基礎，將整個網頁可見區域</a:t>
            </a:r>
            <a:r>
              <a:rPr lang="en-US" altLang="zh-TW" dirty="0"/>
              <a:t>(viewport)</a:t>
            </a:r>
            <a:r>
              <a:rPr lang="zh-TW" altLang="en-US" dirty="0"/>
              <a:t>分成</a:t>
            </a:r>
            <a:r>
              <a:rPr lang="en-US" altLang="zh-TW" dirty="0"/>
              <a:t>12</a:t>
            </a:r>
            <a:r>
              <a:rPr lang="zh-TW" altLang="en-US" dirty="0"/>
              <a:t>個欄</a:t>
            </a:r>
            <a:r>
              <a:rPr lang="en-US" altLang="zh-TW" dirty="0"/>
              <a:t>(column)</a:t>
            </a:r>
            <a:r>
              <a:rPr lang="zh-TW" altLang="en-US" dirty="0"/>
              <a:t>，建立的流動型網格系統</a:t>
            </a:r>
            <a:r>
              <a:rPr lang="en-US" altLang="zh-TW" dirty="0"/>
              <a:t>(fluid grid system)</a:t>
            </a:r>
            <a:endParaRPr lang="en-US" altLang="zh-TW" dirty="0"/>
          </a:p>
          <a:p>
            <a:r>
              <a:rPr lang="en-US" altLang="zh-TW" dirty="0"/>
              <a:t>Bootstrap</a:t>
            </a:r>
            <a:r>
              <a:rPr lang="zh-TW" altLang="en-US" dirty="0"/>
              <a:t>的網格系統，包含預先定義的類別</a:t>
            </a:r>
            <a:r>
              <a:rPr lang="en-US" altLang="zh-TW" dirty="0"/>
              <a:t>(class)</a:t>
            </a:r>
            <a:r>
              <a:rPr lang="zh-TW" altLang="en-US" dirty="0"/>
              <a:t>，可以快速設計網頁版面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3266412"/>
            <a:ext cx="7058025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841212"/>
            <a:ext cx="7048500" cy="1200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網格系統</a:t>
            </a:r>
            <a:r>
              <a:rPr lang="en-US" altLang="zh-TW" dirty="0"/>
              <a:t>(Grid System)</a:t>
            </a:r>
            <a:r>
              <a:rPr lang="zh-TW" altLang="en-US" dirty="0"/>
              <a:t> </a:t>
            </a:r>
            <a:r>
              <a:rPr lang="en-US" altLang="zh-TW" dirty="0"/>
              <a:t>#2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網格系統透過多個列</a:t>
            </a:r>
            <a:r>
              <a:rPr lang="en-US" altLang="zh-TW" dirty="0"/>
              <a:t>(row)</a:t>
            </a:r>
            <a:r>
              <a:rPr lang="zh-TW" altLang="en-US" dirty="0"/>
              <a:t>與</a:t>
            </a:r>
            <a:r>
              <a:rPr lang="en-US" altLang="zh-TW" dirty="0"/>
              <a:t>12</a:t>
            </a:r>
            <a:r>
              <a:rPr lang="zh-TW" altLang="en-US" dirty="0"/>
              <a:t>個欄</a:t>
            </a:r>
            <a:r>
              <a:rPr lang="en-US" altLang="zh-TW" dirty="0"/>
              <a:t>(column)</a:t>
            </a:r>
            <a:r>
              <a:rPr lang="zh-TW" altLang="en-US" dirty="0"/>
              <a:t>運作</a:t>
            </a:r>
            <a:endParaRPr lang="en-US" altLang="zh-TW" dirty="0"/>
          </a:p>
          <a:p>
            <a:pPr lvl="1"/>
            <a:r>
              <a:rPr lang="zh-TW" altLang="en-US" dirty="0"/>
              <a:t>列一定要放在容器</a:t>
            </a:r>
            <a:r>
              <a:rPr lang="en-US" altLang="zh-TW" dirty="0"/>
              <a:t>(container)</a:t>
            </a:r>
            <a:r>
              <a:rPr lang="zh-TW" altLang="en-US" dirty="0"/>
              <a:t>內，使用列來建立多個欄</a:t>
            </a:r>
            <a:endParaRPr lang="en-US" altLang="zh-TW" dirty="0"/>
          </a:p>
          <a:p>
            <a:pPr lvl="1"/>
            <a:r>
              <a:rPr lang="zh-TW" altLang="en-US" dirty="0"/>
              <a:t>網頁內容放在欄內</a:t>
            </a:r>
            <a:endParaRPr lang="en-US" altLang="zh-TW" dirty="0"/>
          </a:p>
          <a:p>
            <a:pPr lvl="1"/>
            <a:r>
              <a:rPr lang="zh-TW" altLang="en-US" dirty="0"/>
              <a:t>網格系統的類別</a:t>
            </a:r>
            <a:r>
              <a:rPr lang="en-US" altLang="zh-TW" dirty="0"/>
              <a:t>(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dirty="0"/>
              <a:t>)</a:t>
            </a:r>
            <a:r>
              <a:rPr lang="zh-TW" altLang="en-US" dirty="0"/>
              <a:t>，例如「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zh-TW" altLang="en-US" dirty="0"/>
              <a:t>」與「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col-sm-4</a:t>
            </a:r>
            <a:r>
              <a:rPr lang="zh-TW" altLang="en-US" dirty="0"/>
              <a:t>」可以用來快速排版</a:t>
            </a:r>
            <a:endParaRPr lang="en-US" altLang="zh-TW" dirty="0"/>
          </a:p>
          <a:p>
            <a:pPr lvl="1"/>
            <a:r>
              <a:rPr lang="zh-TW" altLang="en-US" dirty="0"/>
              <a:t>使用不同的欄的類別，就可以建立網格系統</a:t>
            </a:r>
            <a:endParaRPr lang="en-US" altLang="zh-TW" dirty="0"/>
          </a:p>
          <a:p>
            <a:pPr lvl="2"/>
            <a:r>
              <a:rPr lang="zh-TW" altLang="en-US" dirty="0"/>
              <a:t>例如：</a:t>
            </a:r>
            <a:r>
              <a:rPr lang="en-US" altLang="zh-TW" dirty="0"/>
              <a:t>1</a:t>
            </a:r>
            <a:r>
              <a:rPr lang="zh-TW" altLang="en-US" dirty="0"/>
              <a:t>個網頁想要有</a:t>
            </a:r>
            <a:r>
              <a:rPr lang="en-US" altLang="zh-TW" dirty="0"/>
              <a:t>3</a:t>
            </a:r>
            <a:r>
              <a:rPr lang="zh-TW" altLang="en-US" dirty="0"/>
              <a:t>個相同寬度的欄，就使用</a:t>
            </a:r>
            <a:r>
              <a:rPr lang="en-US" altLang="zh-TW" dirty="0"/>
              <a:t>3</a:t>
            </a:r>
            <a:r>
              <a:rPr lang="zh-TW" altLang="en-US" dirty="0"/>
              <a:t>個「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col-sm-4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/>
            <a:r>
              <a:rPr lang="zh-TW" altLang="en-US" dirty="0"/>
              <a:t>計算方式：網格系統共有</a:t>
            </a:r>
            <a:r>
              <a:rPr lang="en-US" altLang="zh-TW" dirty="0"/>
              <a:t>12</a:t>
            </a:r>
            <a:r>
              <a:rPr lang="zh-TW" altLang="en-US" dirty="0"/>
              <a:t>欄，</a:t>
            </a:r>
            <a:r>
              <a:rPr lang="en-US" altLang="zh-TW" dirty="0"/>
              <a:t>12/3=4</a:t>
            </a:r>
            <a:r>
              <a:rPr lang="zh-TW" altLang="en-US" dirty="0"/>
              <a:t>，於是類別名稱的最後數字為</a:t>
            </a:r>
            <a:r>
              <a:rPr lang="en-US" altLang="zh-TW" dirty="0"/>
              <a:t>4</a:t>
            </a:r>
            <a:endParaRPr lang="en-US" altLang="zh-TW" dirty="0"/>
          </a:p>
          <a:p>
            <a:pPr lvl="1"/>
            <a:r>
              <a:rPr lang="zh-TW" altLang="en-US" dirty="0"/>
              <a:t>如果</a:t>
            </a:r>
            <a:r>
              <a:rPr lang="en-US" altLang="zh-TW" dirty="0"/>
              <a:t>1</a:t>
            </a:r>
            <a:r>
              <a:rPr lang="zh-TW" altLang="en-US" dirty="0"/>
              <a:t>列裡面有超過</a:t>
            </a:r>
            <a:r>
              <a:rPr lang="en-US" altLang="zh-TW" dirty="0"/>
              <a:t>12</a:t>
            </a:r>
            <a:r>
              <a:rPr lang="zh-TW" altLang="en-US" dirty="0"/>
              <a:t>個欄，多餘的欄就會自動換行，移動到下一列內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15249</Words>
  <Application>WPS Presentation</Application>
  <PresentationFormat>寬螢幕</PresentationFormat>
  <Paragraphs>786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新細明體</vt:lpstr>
      <vt:lpstr>Wingdings</vt:lpstr>
      <vt:lpstr>Wingdings 3</vt:lpstr>
      <vt:lpstr>Arial</vt:lpstr>
      <vt:lpstr>Consolas</vt:lpstr>
      <vt:lpstr>Arial Unicode MS</vt:lpstr>
      <vt:lpstr>微軟正黑體</vt:lpstr>
      <vt:lpstr>Trebuchet MS</vt:lpstr>
      <vt:lpstr>Microsoft YaHei</vt:lpstr>
      <vt:lpstr>SimSun</vt:lpstr>
      <vt:lpstr>Arial Unicode MS</vt:lpstr>
      <vt:lpstr>Calibri</vt:lpstr>
      <vt:lpstr>新細明體</vt:lpstr>
      <vt:lpstr>Symbol</vt:lpstr>
      <vt:lpstr>多面向</vt:lpstr>
      <vt:lpstr>Bootstrap</vt:lpstr>
      <vt:lpstr>Bootstrap簡介</vt:lpstr>
      <vt:lpstr>下載Bootstrap</vt:lpstr>
      <vt:lpstr>加入中繼資料(Metadata)</vt:lpstr>
      <vt:lpstr>加入JavaScript</vt:lpstr>
      <vt:lpstr>容器(Container)</vt:lpstr>
      <vt:lpstr>響應式中斷點(Responsive breakpoints)</vt:lpstr>
      <vt:lpstr>網格系統(Grid System) #1</vt:lpstr>
      <vt:lpstr>網格系統(Grid System) #2</vt:lpstr>
      <vt:lpstr>網格系統(Grid System) #3</vt:lpstr>
      <vt:lpstr>網格系統(Grid System) #4 – 相同寬度</vt:lpstr>
      <vt:lpstr>網格系統(Grid System) #5 –相同寬度</vt:lpstr>
      <vt:lpstr>網格系統(Grid System) #6 – 內容可變寬度</vt:lpstr>
      <vt:lpstr>網格系統(Grid System) #7 – 水平對齊</vt:lpstr>
      <vt:lpstr>表單(Form) #1</vt:lpstr>
      <vt:lpstr>表單(Form) #2 – 直排表單</vt:lpstr>
      <vt:lpstr>表單(Form) #3 – Text input</vt:lpstr>
      <vt:lpstr>表單(Form) #4 – Form Group</vt:lpstr>
      <vt:lpstr>表單(Form) #5 – Form Row</vt:lpstr>
      <vt:lpstr>表單(Form) #6 – 按鈕</vt:lpstr>
      <vt:lpstr>表單(Form) #7 – Checkbox</vt:lpstr>
      <vt:lpstr>表單(Form) #8 – Checkbox</vt:lpstr>
      <vt:lpstr>表單(Form) #9 – Radio button</vt:lpstr>
      <vt:lpstr>表單(Form) #10 – Radio button</vt:lpstr>
      <vt:lpstr>導覽列(Navbar) #1</vt:lpstr>
      <vt:lpstr>導覽列(Navbar) #2 – 語法範例</vt:lpstr>
      <vt:lpstr>導覽列(Navbar) #3 – 摺疊及展開</vt:lpstr>
      <vt:lpstr>導覽列(Navbar) #4 – 顏色主題</vt:lpstr>
      <vt:lpstr>圖片(Images)</vt:lpstr>
      <vt:lpstr>卡片(Cards) #1</vt:lpstr>
      <vt:lpstr>卡片(Cards) #2 – 圖片在上面</vt:lpstr>
      <vt:lpstr>卡片(Cards) #3 – 圖片在下面</vt:lpstr>
      <vt:lpstr>卡片(Cards) #4 – 覆蓋式圖片</vt:lpstr>
      <vt:lpstr>Google Material Icons</vt:lpstr>
      <vt:lpstr>文字(Text)</vt:lpstr>
      <vt:lpstr>間隔(Spacing) #1</vt:lpstr>
      <vt:lpstr>間隔(Spacing) #2</vt:lpstr>
      <vt:lpstr>間隔(Spacing)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110-1響應式網頁設計應用班</dc:title>
  <dc:creator>謝欣宸</dc:creator>
  <cp:lastModifiedBy>ASUS</cp:lastModifiedBy>
  <cp:revision>1490</cp:revision>
  <dcterms:created xsi:type="dcterms:W3CDTF">2017-02-03T05:10:00Z</dcterms:created>
  <dcterms:modified xsi:type="dcterms:W3CDTF">2023-10-01T11:28:41Z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