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258" r:id="rId3"/>
    <p:sldId id="257" r:id="rId4"/>
    <p:sldId id="286" r:id="rId5"/>
    <p:sldId id="309" r:id="rId6"/>
    <p:sldId id="298" r:id="rId7"/>
    <p:sldId id="294" r:id="rId8"/>
    <p:sldId id="299" r:id="rId9"/>
    <p:sldId id="310" r:id="rId10"/>
    <p:sldId id="313" r:id="rId11"/>
    <p:sldId id="311" r:id="rId12"/>
    <p:sldId id="314" r:id="rId13"/>
    <p:sldId id="312" r:id="rId14"/>
    <p:sldId id="315" r:id="rId15"/>
    <p:sldId id="422" r:id="rId16"/>
    <p:sldId id="423" r:id="rId17"/>
    <p:sldId id="326" r:id="rId18"/>
    <p:sldId id="424" r:id="rId19"/>
    <p:sldId id="301" r:id="rId20"/>
    <p:sldId id="306" r:id="rId21"/>
    <p:sldId id="262" r:id="rId22"/>
    <p:sldId id="377" r:id="rId23"/>
    <p:sldId id="378" r:id="rId24"/>
    <p:sldId id="381" r:id="rId25"/>
    <p:sldId id="382" r:id="rId26"/>
    <p:sldId id="383" r:id="rId27"/>
    <p:sldId id="384" r:id="rId28"/>
    <p:sldId id="385" r:id="rId29"/>
    <p:sldId id="268" r:id="rId30"/>
    <p:sldId id="307" r:id="rId31"/>
    <p:sldId id="304" r:id="rId32"/>
    <p:sldId id="305" r:id="rId33"/>
    <p:sldId id="411" r:id="rId34"/>
    <p:sldId id="412" r:id="rId35"/>
    <p:sldId id="425" r:id="rId36"/>
    <p:sldId id="269" r:id="rId37"/>
    <p:sldId id="343" r:id="rId38"/>
    <p:sldId id="344" r:id="rId39"/>
    <p:sldId id="345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E29E29BE-1D89-4676-98F1-38564DF951DE}">
          <p14:sldIdLst>
            <p14:sldId id="258"/>
            <p14:sldId id="286"/>
            <p14:sldId id="309"/>
            <p14:sldId id="298"/>
            <p14:sldId id="294"/>
            <p14:sldId id="299"/>
            <p14:sldId id="310"/>
            <p14:sldId id="313"/>
            <p14:sldId id="311"/>
            <p14:sldId id="314"/>
            <p14:sldId id="312"/>
            <p14:sldId id="315"/>
            <p14:sldId id="422"/>
            <p14:sldId id="423"/>
            <p14:sldId id="326"/>
            <p14:sldId id="424"/>
            <p14:sldId id="301"/>
            <p14:sldId id="306"/>
            <p14:sldId id="257"/>
          </p14:sldIdLst>
        </p14:section>
        <p14:section name="CSS" id="{6DF3C06E-9ED5-4E05-ADDE-DBF1A909D35A}">
          <p14:sldIdLst>
            <p14:sldId id="262"/>
            <p14:sldId id="377"/>
            <p14:sldId id="378"/>
            <p14:sldId id="381"/>
            <p14:sldId id="382"/>
            <p14:sldId id="383"/>
            <p14:sldId id="384"/>
            <p14:sldId id="385"/>
            <p14:sldId id="268"/>
            <p14:sldId id="307"/>
            <p14:sldId id="304"/>
            <p14:sldId id="305"/>
            <p14:sldId id="411"/>
            <p14:sldId id="412"/>
            <p14:sldId id="425"/>
          </p14:sldIdLst>
        </p14:section>
        <p14:section name="CSS Media Queries" id="{EA1A927E-2CA2-4378-8D53-002325D5D7A8}">
          <p14:sldIdLst>
            <p14:sldId id="269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FFFFFF"/>
    <a:srgbClr val="000000"/>
    <a:srgbClr val="FF9900"/>
    <a:srgbClr val="E39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5662" autoAdjust="0"/>
  </p:normalViewPr>
  <p:slideViewPr>
    <p:cSldViewPr snapToGrid="0">
      <p:cViewPr varScale="1">
        <p:scale>
          <a:sx n="105" d="100"/>
          <a:sy n="105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E45A2-F6ED-43EC-AD44-2D14C4158C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CAA59-A592-4F97-AC04-36B5E933AF7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8FE2-E481-4175-9E93-F5DA09275926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FB2D-C4CC-4BCE-951A-ADE9DF9CC71D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E2D6-F11F-49CE-9D72-4F3F04F26592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519-A8D3-436D-93A4-2CFE62617693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CCEE-592D-4BB7-BD59-8969A73AE0FD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C7F8-8182-4859-BE0F-71DE88BBD6BC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B30D-5102-4DD0-ADC3-DFCB47DFE550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3E6-4404-4FAF-B8D4-A9653972720E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EE9-9903-4FA1-AA7F-D8E6F683148A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F3B-7CA1-4E9B-87FD-E68ECD0F4D9D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DBA9-2FC3-411C-BFC7-B92DC2823603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3A88-BC84-42EF-81CB-07C4683A0384}" type="datetime1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CFE6-BDF9-4A03-83DF-661814B24B80}" type="datetime1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FCBC-4B5F-4336-BAF7-8EB257072198}" type="datetime1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4B7C-634B-4A82-A22B-FD444517FB23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D081-A487-4A25-B998-E24B8FF8CE0F}" type="datetime1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6A08-E666-49EC-A60F-41FE18B8A9CC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Taiwan Power Company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建立網頁的標準語法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Radio Button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radio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  多選一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Radio Button</a:t>
            </a:r>
            <a:r>
              <a:rPr lang="zh-TW" altLang="en-US" dirty="0"/>
              <a:t>是</a:t>
            </a:r>
            <a:r>
              <a:rPr lang="en-US" altLang="zh-TW" dirty="0"/>
              <a:t>HTML</a:t>
            </a:r>
            <a:r>
              <a:rPr lang="zh-TW" altLang="en-US" dirty="0"/>
              <a:t>的單一選項按鈕，在多個</a:t>
            </a:r>
            <a:r>
              <a:rPr lang="en-US" altLang="zh-TW" dirty="0"/>
              <a:t>Radio Button</a:t>
            </a:r>
            <a:r>
              <a:rPr lang="zh-TW" altLang="en-US" dirty="0"/>
              <a:t>中，使用者只能點選其中一個</a:t>
            </a:r>
            <a:endParaRPr lang="en-US" altLang="zh-TW" dirty="0"/>
          </a:p>
          <a:p>
            <a:r>
              <a:rPr lang="zh-TW" altLang="en-US" dirty="0"/>
              <a:t>如果註記為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zh-TW" altLang="en-US" dirty="0"/>
              <a:t>屬性，代表是預設點選的選項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63484" y="3246547"/>
            <a:ext cx="3370368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&lt;input type="radio" name=""&gt;</a:t>
            </a:r>
            <a:endParaRPr lang="en-US" altLang="zh-TW" sz="1600" dirty="0"/>
          </a:p>
        </p:txBody>
      </p:sp>
      <p:sp>
        <p:nvSpPr>
          <p:cNvPr id="8" name="向右箭號 7"/>
          <p:cNvSpPr/>
          <p:nvPr/>
        </p:nvSpPr>
        <p:spPr>
          <a:xfrm>
            <a:off x="8303260" y="4199824"/>
            <a:ext cx="479649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7334" y="3823723"/>
            <a:ext cx="7492274" cy="163801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zh-TW" altLang="en-US" dirty="0">
                <a:solidFill>
                  <a:srgbClr val="000000"/>
                </a:solidFill>
              </a:rPr>
              <a:t>請點選您的性別</a:t>
            </a:r>
            <a:r>
              <a:rPr lang="en-US" altLang="zh-TW" dirty="0">
                <a:solidFill>
                  <a:srgbClr val="000000"/>
                </a:solidFill>
              </a:rPr>
              <a:t>: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"radio"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"gender"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value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"male"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checked</a:t>
            </a:r>
            <a:r>
              <a:rPr lang="en-US" altLang="zh-TW" dirty="0"/>
              <a:t>&gt; </a:t>
            </a:r>
            <a:r>
              <a:rPr lang="zh-TW" altLang="en-US" dirty="0">
                <a:solidFill>
                  <a:srgbClr val="000000"/>
                </a:solidFill>
              </a:rPr>
              <a:t>男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"radio"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"gender"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value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"female"</a:t>
            </a:r>
            <a:r>
              <a:rPr lang="en-US" altLang="zh-TW" dirty="0"/>
              <a:t>&gt; </a:t>
            </a:r>
            <a:r>
              <a:rPr lang="zh-TW" altLang="en-US" dirty="0">
                <a:solidFill>
                  <a:srgbClr val="000000"/>
                </a:solidFill>
              </a:rPr>
              <a:t>女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"radio"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"gender"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value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"other"</a:t>
            </a:r>
            <a:r>
              <a:rPr lang="en-US" altLang="zh-TW" dirty="0"/>
              <a:t>&gt; </a:t>
            </a:r>
            <a:r>
              <a:rPr lang="zh-TW" altLang="en-US" dirty="0">
                <a:solidFill>
                  <a:srgbClr val="000000"/>
                </a:solidFill>
              </a:rPr>
              <a:t>其它</a:t>
            </a:r>
            <a:endParaRPr lang="zh-TW" altLang="en-US" dirty="0">
              <a:solidFill>
                <a:srgbClr val="000000"/>
              </a:solidFill>
            </a:endParaRPr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6562" y="3823723"/>
            <a:ext cx="1819275" cy="1257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Checkbox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checkbox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  複選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Checkbox</a:t>
            </a:r>
            <a:r>
              <a:rPr lang="zh-TW" altLang="en-US" dirty="0"/>
              <a:t>是</a:t>
            </a:r>
            <a:r>
              <a:rPr lang="en-US" altLang="zh-TW" dirty="0"/>
              <a:t>HTML</a:t>
            </a:r>
            <a:r>
              <a:rPr lang="zh-TW" altLang="en-US" dirty="0"/>
              <a:t>的勾選方塊，在多個</a:t>
            </a:r>
            <a:r>
              <a:rPr lang="en-US" altLang="zh-TW" dirty="0"/>
              <a:t>Checkbox</a:t>
            </a:r>
            <a:r>
              <a:rPr lang="zh-TW" altLang="en-US" dirty="0"/>
              <a:t>中，使用者可以點選</a:t>
            </a:r>
            <a:r>
              <a:rPr lang="en-US" altLang="zh-TW" dirty="0"/>
              <a:t>0</a:t>
            </a:r>
            <a:r>
              <a:rPr lang="zh-TW" altLang="en-US" dirty="0"/>
              <a:t>個或多個</a:t>
            </a:r>
            <a:endParaRPr lang="en-US" altLang="zh-TW" dirty="0"/>
          </a:p>
          <a:p>
            <a:r>
              <a:rPr lang="zh-TW" altLang="en-US" dirty="0"/>
              <a:t>如果註記為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zh-TW" altLang="en-US" dirty="0"/>
              <a:t>屬性，代表是預設點選的選項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909938" y="2973988"/>
            <a:ext cx="5553308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&lt;input type="checkbox" name="" value=""&gt;</a:t>
            </a:r>
            <a:r>
              <a:rPr lang="zh-TW" altLang="en-US" sz="1600" dirty="0"/>
              <a:t>選項名稱</a:t>
            </a:r>
            <a:endParaRPr lang="en-US" altLang="zh-TW" sz="1600" dirty="0"/>
          </a:p>
        </p:txBody>
      </p:sp>
      <p:sp>
        <p:nvSpPr>
          <p:cNvPr id="10" name="向右箭號 9"/>
          <p:cNvSpPr/>
          <p:nvPr/>
        </p:nvSpPr>
        <p:spPr>
          <a:xfrm>
            <a:off x="8535250" y="4062906"/>
            <a:ext cx="479649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44272" y="3620130"/>
            <a:ext cx="7993842" cy="216860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 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"/</a:t>
            </a:r>
            <a:r>
              <a:rPr lang="en-US" altLang="zh-TW" dirty="0" err="1">
                <a:solidFill>
                  <a:srgbClr val="CC6600"/>
                </a:solidFill>
              </a:rPr>
              <a:t>action_page.php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zh-TW" altLang="en-US" dirty="0">
                <a:solidFill>
                  <a:srgbClr val="000000"/>
                </a:solidFill>
              </a:rPr>
              <a:t>請選擇飲料</a:t>
            </a:r>
            <a:r>
              <a:rPr lang="en-US" altLang="zh-TW" dirty="0">
                <a:solidFill>
                  <a:srgbClr val="000000"/>
                </a:solidFill>
              </a:rPr>
              <a:t>: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"checkbox"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"drink1"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value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GreenTea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r>
              <a:rPr lang="zh-TW" altLang="en-US" dirty="0">
                <a:solidFill>
                  <a:srgbClr val="000000"/>
                </a:solidFill>
              </a:rPr>
              <a:t>綠茶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/>
              <a:t>  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"checkbox"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"drink2"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value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BlackTea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checked</a:t>
            </a:r>
            <a:r>
              <a:rPr lang="en-US" altLang="zh-TW" dirty="0"/>
              <a:t>&gt;</a:t>
            </a:r>
            <a:r>
              <a:rPr lang="zh-TW" altLang="en-US" dirty="0">
                <a:solidFill>
                  <a:srgbClr val="000000"/>
                </a:solidFill>
              </a:rPr>
              <a:t>紅茶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/>
              <a:t>  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"submit"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2036" y="3620130"/>
            <a:ext cx="1257300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Submit Button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submit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Button</a:t>
            </a:r>
            <a:r>
              <a:rPr lang="zh-TW" altLang="en-US" dirty="0"/>
              <a:t>是</a:t>
            </a:r>
            <a:r>
              <a:rPr lang="en-US" altLang="zh-TW" dirty="0"/>
              <a:t>HTML</a:t>
            </a:r>
            <a:r>
              <a:rPr lang="zh-TW" altLang="en-US" dirty="0"/>
              <a:t>的提交按鈕，將表單資料</a:t>
            </a:r>
            <a:r>
              <a:rPr lang="en-US" altLang="zh-TW" dirty="0"/>
              <a:t>(form data)</a:t>
            </a:r>
            <a:r>
              <a:rPr lang="zh-TW" altLang="en-US" dirty="0"/>
              <a:t>交給表單處理者</a:t>
            </a:r>
            <a:r>
              <a:rPr lang="en-US" altLang="zh-TW" dirty="0"/>
              <a:t>(form-handler)</a:t>
            </a:r>
            <a:r>
              <a:rPr lang="zh-TW" altLang="en-US" dirty="0"/>
              <a:t>處理輸入資料</a:t>
            </a:r>
            <a:endParaRPr lang="en-US" altLang="zh-TW" dirty="0"/>
          </a:p>
          <a:p>
            <a:r>
              <a:rPr lang="zh-TW" altLang="en-US" dirty="0"/>
              <a:t>表單處理者是定義在表單的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zh-TW" altLang="en-US" dirty="0"/>
              <a:t>屬性內，通常是可以執行程式的後端網頁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zh-TW" altLang="en-US" dirty="0"/>
              <a:t>屬性是設定按鈕上顯示的文字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45115" y="3646421"/>
            <a:ext cx="3664664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&lt;input type="submit" value=""&gt;</a:t>
            </a:r>
            <a:endParaRPr lang="en-US" altLang="zh-TW" sz="1600" dirty="0"/>
          </a:p>
        </p:txBody>
      </p:sp>
      <p:sp>
        <p:nvSpPr>
          <p:cNvPr id="8" name="向右箭號 7"/>
          <p:cNvSpPr/>
          <p:nvPr/>
        </p:nvSpPr>
        <p:spPr>
          <a:xfrm>
            <a:off x="5608926" y="4768396"/>
            <a:ext cx="479649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45115" y="4444683"/>
            <a:ext cx="4245490" cy="174269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 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"/</a:t>
            </a:r>
            <a:r>
              <a:rPr lang="en-US" altLang="zh-TW" dirty="0" err="1">
                <a:solidFill>
                  <a:srgbClr val="CC6600"/>
                </a:solidFill>
              </a:rPr>
              <a:t>action_page.php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zh-TW" altLang="en-US" dirty="0">
                <a:solidFill>
                  <a:srgbClr val="000000"/>
                </a:solidFill>
              </a:rPr>
              <a:t>姓名</a:t>
            </a:r>
            <a:r>
              <a:rPr lang="en-US" altLang="zh-TW" dirty="0">
                <a:solidFill>
                  <a:srgbClr val="000000"/>
                </a:solidFill>
              </a:rPr>
              <a:t>: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"name"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"submit"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value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zh-TW" altLang="en-US" dirty="0">
                <a:solidFill>
                  <a:srgbClr val="CC6600"/>
                </a:solidFill>
              </a:rPr>
              <a:t>確定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6896" y="4444683"/>
            <a:ext cx="2209800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Input Type Email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email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Type Email</a:t>
            </a:r>
            <a:r>
              <a:rPr lang="zh-TW" altLang="en-US" dirty="0"/>
              <a:t>是</a:t>
            </a:r>
            <a:r>
              <a:rPr lang="en-US" altLang="zh-TW" dirty="0"/>
              <a:t>HTML</a:t>
            </a:r>
            <a:r>
              <a:rPr lang="zh-TW" altLang="en-US" dirty="0"/>
              <a:t>的文字輸入，告訴瀏覽器這個輸入欄位，應該要是</a:t>
            </a:r>
            <a:r>
              <a:rPr lang="en-US" altLang="zh-TW" dirty="0"/>
              <a:t>Email</a:t>
            </a:r>
            <a:endParaRPr lang="en-US" altLang="zh-TW" dirty="0"/>
          </a:p>
          <a:p>
            <a:r>
              <a:rPr lang="zh-TW" altLang="en-US" dirty="0"/>
              <a:t>基於瀏覽器支援程度，可以自動驗證</a:t>
            </a:r>
            <a:r>
              <a:rPr lang="en-US" altLang="zh-TW" dirty="0"/>
              <a:t>Email</a:t>
            </a:r>
            <a:r>
              <a:rPr lang="zh-TW" altLang="en-US" dirty="0"/>
              <a:t>格式</a:t>
            </a:r>
            <a:endParaRPr lang="en-US" altLang="zh-TW" dirty="0"/>
          </a:p>
          <a:p>
            <a:r>
              <a:rPr lang="zh-TW" altLang="en-US" dirty="0"/>
              <a:t>智慧型手機的鍵盤也可以有相關按鍵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890033" y="3641907"/>
            <a:ext cx="3936002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&lt;input type="email" name="email"&gt;</a:t>
            </a:r>
            <a:endParaRPr lang="en-US" altLang="zh-TW" sz="1600" dirty="0"/>
          </a:p>
        </p:txBody>
      </p:sp>
      <p:sp>
        <p:nvSpPr>
          <p:cNvPr id="10" name="向右箭號 9"/>
          <p:cNvSpPr/>
          <p:nvPr/>
        </p:nvSpPr>
        <p:spPr>
          <a:xfrm>
            <a:off x="5137938" y="4667856"/>
            <a:ext cx="479649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77334" y="4167976"/>
            <a:ext cx="4207549" cy="150486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 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"/</a:t>
            </a:r>
            <a:r>
              <a:rPr lang="en-US" altLang="zh-TW" dirty="0" err="1">
                <a:solidFill>
                  <a:srgbClr val="CC6600"/>
                </a:solidFill>
              </a:rPr>
              <a:t>action_page.php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>
                <a:solidFill>
                  <a:srgbClr val="000000"/>
                </a:solidFill>
              </a:rPr>
              <a:t>Email: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"email"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"email"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"submit"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035" y="4715618"/>
            <a:ext cx="3200400" cy="409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Password Input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password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49539"/>
          </a:xfrm>
        </p:spPr>
        <p:txBody>
          <a:bodyPr/>
          <a:lstStyle/>
          <a:p>
            <a:r>
              <a:rPr lang="zh-TW" altLang="en-US" dirty="0"/>
              <a:t>輸入密碼欄位，會出現顯示遮罩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850" y="814851"/>
            <a:ext cx="3095625" cy="2190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838472" y="2599491"/>
            <a:ext cx="4748511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&lt;input type="password" name="password"&gt;</a:t>
            </a:r>
            <a:endParaRPr lang="en-US" altLang="zh-TW" sz="1600" dirty="0"/>
          </a:p>
        </p:txBody>
      </p:sp>
      <p:sp>
        <p:nvSpPr>
          <p:cNvPr id="7" name="標題 1"/>
          <p:cNvSpPr txBox="1"/>
          <p:nvPr/>
        </p:nvSpPr>
        <p:spPr>
          <a:xfrm>
            <a:off x="677334" y="376185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Hidden Input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hidden</a:t>
            </a:r>
            <a:endParaRPr lang="zh-TW" altLang="en-US" dirty="0"/>
          </a:p>
        </p:txBody>
      </p:sp>
      <p:sp>
        <p:nvSpPr>
          <p:cNvPr id="8" name="內容版面配置區 2"/>
          <p:cNvSpPr txBox="1"/>
          <p:nvPr/>
        </p:nvSpPr>
        <p:spPr>
          <a:xfrm>
            <a:off x="677334" y="5312847"/>
            <a:ext cx="8596668" cy="114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網頁上不顯示，但</a:t>
            </a:r>
            <a:r>
              <a:rPr lang="en-US" altLang="zh-TW" dirty="0"/>
              <a:t>input</a:t>
            </a:r>
            <a:r>
              <a:rPr lang="zh-TW" altLang="en-US" dirty="0"/>
              <a:t>仍會傳值至後台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38472" y="5751749"/>
            <a:ext cx="6586456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dirty="0"/>
              <a:t>&lt;input type="hidden" id="</a:t>
            </a:r>
            <a:r>
              <a:rPr lang="en-US" altLang="zh-TW" dirty="0" err="1"/>
              <a:t>custId</a:t>
            </a:r>
            <a:r>
              <a:rPr lang="en-US" altLang="zh-TW" dirty="0"/>
              <a:t>" name="</a:t>
            </a:r>
            <a:r>
              <a:rPr lang="en-US" altLang="zh-TW" dirty="0" err="1"/>
              <a:t>custId</a:t>
            </a:r>
            <a:r>
              <a:rPr lang="en-US" altLang="zh-TW" dirty="0"/>
              <a:t>" value="3487"&gt;</a:t>
            </a:r>
            <a:endParaRPr lang="en-US" altLang="zh-TW" sz="16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date Input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date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month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year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49539"/>
          </a:xfrm>
        </p:spPr>
        <p:txBody>
          <a:bodyPr/>
          <a:lstStyle/>
          <a:p>
            <a:r>
              <a:rPr lang="zh-TW" altLang="en-US" dirty="0"/>
              <a:t>輸入日期欄位，會出現日曆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8472" y="2599491"/>
            <a:ext cx="5909800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&lt;input type="date" id="birthday" name="birthday"&gt;</a:t>
            </a:r>
            <a:endParaRPr lang="en-US" altLang="zh-TW" sz="1600" dirty="0"/>
          </a:p>
        </p:txBody>
      </p:sp>
      <p:sp>
        <p:nvSpPr>
          <p:cNvPr id="13" name="標題 1"/>
          <p:cNvSpPr txBox="1"/>
          <p:nvPr/>
        </p:nvSpPr>
        <p:spPr>
          <a:xfrm>
            <a:off x="677334" y="376185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number Input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number</a:t>
            </a:r>
            <a:endParaRPr lang="zh-TW" altLang="en-US" dirty="0"/>
          </a:p>
        </p:txBody>
      </p:sp>
      <p:sp>
        <p:nvSpPr>
          <p:cNvPr id="14" name="內容版面配置區 2"/>
          <p:cNvSpPr txBox="1"/>
          <p:nvPr/>
        </p:nvSpPr>
        <p:spPr>
          <a:xfrm>
            <a:off x="677334" y="5312847"/>
            <a:ext cx="8596668" cy="114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數值欄位，僅能輸入數字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8471" y="5751749"/>
            <a:ext cx="8095217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dirty="0"/>
              <a:t>&lt;input type="number" id="quantity" name="quantity" min="1" max="5" step="1" &gt;</a:t>
            </a:r>
            <a:endParaRPr lang="en-US" altLang="zh-TW" sz="16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9410" y="224028"/>
            <a:ext cx="2667000" cy="30861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166" y="4873108"/>
            <a:ext cx="2781300" cy="419100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0105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可以建立多行的文字輸入，請使用</a:t>
            </a:r>
            <a:r>
              <a:rPr lang="en-US" altLang="zh-TW" dirty="0"/>
              <a:t>&lt;</a:t>
            </a:r>
            <a:r>
              <a:rPr lang="en-US" altLang="zh-TW" dirty="0" err="1"/>
              <a:t>textarea</a:t>
            </a:r>
            <a:r>
              <a:rPr lang="en-US" altLang="zh-TW" dirty="0"/>
              <a:t>&gt;</a:t>
            </a:r>
            <a:r>
              <a:rPr lang="zh-TW" altLang="en-US" dirty="0"/>
              <a:t>標籤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dirty="0"/>
              <a:t>就是</a:t>
            </a:r>
            <a:r>
              <a:rPr lang="en-US" altLang="zh-TW" dirty="0"/>
              <a:t>text area</a:t>
            </a:r>
            <a:r>
              <a:rPr lang="zh-TW" altLang="en-US" dirty="0"/>
              <a:t>的概念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常用屬性：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Style </a:t>
            </a:r>
            <a:r>
              <a:rPr lang="en-US" altLang="zh-TW" dirty="0" err="1"/>
              <a:t>resize:none</a:t>
            </a:r>
            <a:r>
              <a:rPr lang="en-US" altLang="zh-TW" dirty="0"/>
              <a:t>  </a:t>
            </a:r>
            <a:r>
              <a:rPr lang="zh-TW" altLang="en-US" dirty="0"/>
              <a:t>鎖定寬高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7333" y="3096876"/>
          <a:ext cx="91023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493"/>
                <a:gridCol w="1846305"/>
                <a:gridCol w="6496595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舉例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rows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列的數量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textarea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name="" rows="10" cols="30"&gt;&lt;/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textarea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cols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行的文字長度</a:t>
                      </a:r>
                      <a:endParaRPr lang="zh-TW" altLang="en-US" dirty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114970" y="2380896"/>
            <a:ext cx="2969350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</a:t>
            </a:r>
            <a:r>
              <a:rPr lang="en-US" altLang="zh-TW" sz="1600" dirty="0" err="1"/>
              <a:t>textarea</a:t>
            </a:r>
            <a:r>
              <a:rPr lang="en-US" altLang="zh-TW" sz="1600" dirty="0"/>
              <a:t>&gt;</a:t>
            </a:r>
            <a:r>
              <a:rPr lang="zh-TW" altLang="en-US" sz="1600" dirty="0"/>
              <a:t>文字</a:t>
            </a:r>
            <a:r>
              <a:rPr lang="en-US" altLang="zh-TW" sz="1600" dirty="0"/>
              <a:t>&lt;/</a:t>
            </a:r>
            <a:r>
              <a:rPr lang="en-US" altLang="zh-TW" sz="1600" dirty="0" err="1"/>
              <a:t>textarea</a:t>
            </a:r>
            <a:r>
              <a:rPr lang="en-US" altLang="zh-TW" sz="1600" dirty="0"/>
              <a:t>&gt;</a:t>
            </a:r>
            <a:endParaRPr lang="en-US" altLang="zh-TW" sz="1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568" y="4973380"/>
            <a:ext cx="61722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的下拉選單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select option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86954" y="2563775"/>
            <a:ext cx="5697310" cy="304149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&lt;select name="</a:t>
            </a:r>
            <a:r>
              <a:rPr lang="en-US" altLang="zh-TW" sz="1600" dirty="0" err="1"/>
              <a:t>catordog</a:t>
            </a:r>
            <a:r>
              <a:rPr lang="en-US" altLang="zh-TW" sz="1600" dirty="0"/>
              <a:t>"&gt;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&lt;</a:t>
            </a:r>
            <a:r>
              <a:rPr lang="en-US" altLang="zh-TW" sz="1600" dirty="0" err="1"/>
              <a:t>optgroup</a:t>
            </a:r>
            <a:r>
              <a:rPr lang="en-US" altLang="zh-TW" sz="1600" dirty="0"/>
              <a:t> label="Cats"&gt;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  &lt;option value='</a:t>
            </a:r>
            <a:r>
              <a:rPr lang="en-US" altLang="zh-TW" sz="1600" dirty="0" err="1"/>
              <a:t>Ti</a:t>
            </a:r>
            <a:r>
              <a:rPr lang="en-US" altLang="zh-TW" sz="1600" dirty="0"/>
              <a:t>'&gt;Tiger&lt;/option&gt;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  &lt;option</a:t>
            </a:r>
            <a:r>
              <a:rPr lang="zh-TW" altLang="en-US" sz="1600" dirty="0"/>
              <a:t> </a:t>
            </a:r>
            <a:r>
              <a:rPr lang="en-US" altLang="zh-TW" sz="1600" dirty="0"/>
              <a:t>value='Le'&gt;Leopard&lt;/option&gt;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  &lt;option</a:t>
            </a:r>
            <a:r>
              <a:rPr lang="zh-TW" altLang="en-US" sz="1600" dirty="0"/>
              <a:t> </a:t>
            </a:r>
            <a:r>
              <a:rPr lang="en-US" altLang="zh-TW" sz="1600" dirty="0"/>
              <a:t>value='Ly'&gt;Lynx&lt;/option&gt;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&lt;/</a:t>
            </a:r>
            <a:r>
              <a:rPr lang="en-US" altLang="zh-TW" sz="1600" dirty="0" err="1"/>
              <a:t>optgroup</a:t>
            </a:r>
            <a:r>
              <a:rPr lang="en-US" altLang="zh-TW" sz="1600" dirty="0"/>
              <a:t>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&lt;</a:t>
            </a:r>
            <a:r>
              <a:rPr lang="en-US" altLang="zh-TW" sz="1600" dirty="0" err="1"/>
              <a:t>optgroup</a:t>
            </a:r>
            <a:r>
              <a:rPr lang="en-US" altLang="zh-TW" sz="1600" dirty="0"/>
              <a:t> label="Dogs"&gt;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  &lt;option</a:t>
            </a:r>
            <a:r>
              <a:rPr lang="zh-TW" altLang="en-US" sz="1600" dirty="0"/>
              <a:t> </a:t>
            </a:r>
            <a:r>
              <a:rPr lang="en-US" altLang="zh-TW" sz="1600" dirty="0"/>
              <a:t>value='</a:t>
            </a:r>
            <a:r>
              <a:rPr lang="en-US" altLang="zh-TW" sz="1600" dirty="0" err="1"/>
              <a:t>Gw</a:t>
            </a:r>
            <a:r>
              <a:rPr lang="en-US" altLang="zh-TW" sz="1600" dirty="0"/>
              <a:t>'&gt;Grey Wolf&lt;/option&gt;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  &lt;option value='Rf'&gt;Red Fox&lt;/option&gt;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  &lt;option value='Fe'&gt;Fennec&lt;/option&gt;</a:t>
            </a:r>
            <a:endParaRPr lang="en-US" altLang="zh-TW" sz="1600" dirty="0"/>
          </a:p>
          <a:p>
            <a:pPr algn="l"/>
            <a:r>
              <a:rPr lang="en-US" altLang="zh-TW" sz="1600" dirty="0"/>
              <a:t>  &lt;/</a:t>
            </a:r>
            <a:r>
              <a:rPr lang="en-US" altLang="zh-TW" sz="1600" dirty="0" err="1"/>
              <a:t>optgroup</a:t>
            </a:r>
            <a:r>
              <a:rPr lang="en-US" altLang="zh-TW" sz="1600" dirty="0"/>
              <a:t>&gt;</a:t>
            </a:r>
            <a:endParaRPr lang="en-US" altLang="zh-TW" sz="1600" dirty="0"/>
          </a:p>
          <a:p>
            <a:pPr algn="l"/>
            <a:r>
              <a:rPr lang="en-US" altLang="zh-TW" sz="1600" dirty="0"/>
              <a:t>&lt;/select&gt;</a:t>
            </a:r>
            <a:endParaRPr lang="en-US" altLang="zh-TW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3164" y="705851"/>
            <a:ext cx="118110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footer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19341"/>
            <a:ext cx="8596668" cy="3880773"/>
          </a:xfrm>
        </p:spPr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&lt;footer&gt;</a:t>
            </a:r>
            <a:r>
              <a:rPr lang="zh-TW" altLang="en-US" dirty="0"/>
              <a:t>標籤，定義</a:t>
            </a:r>
            <a:r>
              <a:rPr lang="en-US" altLang="zh-TW" dirty="0"/>
              <a:t>HTML</a:t>
            </a:r>
            <a:r>
              <a:rPr lang="zh-TW" altLang="en-US" dirty="0"/>
              <a:t>文件的結尾，通常放在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r>
              <a:rPr lang="zh-TW" altLang="en-US" dirty="0"/>
              <a:t>之前</a:t>
            </a:r>
            <a:endParaRPr lang="en-US" altLang="zh-TW" dirty="0"/>
          </a:p>
          <a:p>
            <a:r>
              <a:rPr lang="zh-TW" altLang="en-US" dirty="0"/>
              <a:t>通常可以放著作權、聯絡資訊等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61700" y="2152769"/>
            <a:ext cx="2152951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&lt;footer&gt;&lt;/footer&gt;</a:t>
            </a:r>
            <a:endParaRPr lang="en-US" altLang="zh-TW" sz="1600" dirty="0"/>
          </a:p>
        </p:txBody>
      </p:sp>
      <p:sp>
        <p:nvSpPr>
          <p:cNvPr id="8" name="向下箭號 7"/>
          <p:cNvSpPr/>
          <p:nvPr/>
        </p:nvSpPr>
        <p:spPr>
          <a:xfrm>
            <a:off x="1841451" y="4055433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1474" y="2719215"/>
            <a:ext cx="10365134" cy="119036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&lt;footer&gt;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&lt;p&gt;</a:t>
            </a:r>
            <a:r>
              <a:rPr lang="zh-TW" altLang="en-US" dirty="0">
                <a:solidFill>
                  <a:srgbClr val="000000"/>
                </a:solidFill>
              </a:rPr>
              <a:t>台灣電力公司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&lt;p&gt;</a:t>
            </a:r>
            <a:r>
              <a:rPr lang="zh-TW" altLang="en-US" dirty="0">
                <a:solidFill>
                  <a:srgbClr val="000000"/>
                </a:solidFill>
              </a:rPr>
              <a:t>官方網站</a:t>
            </a:r>
            <a:r>
              <a:rPr lang="en-US" altLang="zh-TW" dirty="0">
                <a:solidFill>
                  <a:srgbClr val="000000"/>
                </a:solidFill>
              </a:rPr>
              <a:t>:</a:t>
            </a:r>
            <a:r>
              <a:rPr lang="en-US" altLang="zh-TW" dirty="0"/>
              <a:t> &lt;a </a:t>
            </a:r>
            <a:r>
              <a:rPr lang="en-US" altLang="zh-TW" dirty="0" err="1">
                <a:solidFill>
                  <a:srgbClr val="0000FF"/>
                </a:solidFill>
              </a:rPr>
              <a:t>href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"https://www.taipower.com.tw/"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https://www.taipower.com.tw/</a:t>
            </a:r>
            <a:r>
              <a:rPr lang="en-US" altLang="zh-TW" dirty="0"/>
              <a:t>&lt;/a&gt;&lt;/p&gt;</a:t>
            </a:r>
            <a:endParaRPr lang="en-US" altLang="zh-TW" dirty="0"/>
          </a:p>
          <a:p>
            <a:r>
              <a:rPr lang="en-US" altLang="zh-TW" dirty="0"/>
              <a:t>&lt;/footer&gt;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74" y="4544478"/>
            <a:ext cx="3352800" cy="885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文件可以寫註解，是瀏覽器不會執行的片段</a:t>
            </a:r>
            <a:endParaRPr lang="en-US" altLang="zh-TW" dirty="0"/>
          </a:p>
          <a:p>
            <a:r>
              <a:rPr lang="zh-TW" altLang="en-US" dirty="0"/>
              <a:t>有利於作筆記、網頁維護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&lt;!--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--&gt;</a:t>
            </a:r>
            <a:r>
              <a:rPr lang="zh-TW" altLang="en-US" dirty="0">
                <a:sym typeface="Wingdings" panose="05000000000000000000" pitchFamily="2" charset="2"/>
              </a:rPr>
              <a:t> 將內容包起來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21471" y="3849953"/>
            <a:ext cx="2048449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&lt;!– </a:t>
            </a:r>
            <a:r>
              <a:rPr lang="zh-TW" altLang="en-US" sz="1600" dirty="0"/>
              <a:t>註解內容 </a:t>
            </a:r>
            <a:r>
              <a:rPr lang="en-US" altLang="zh-TW" sz="1600" dirty="0"/>
              <a:t>--&gt;</a:t>
            </a:r>
            <a:endParaRPr lang="en-US" altLang="zh-TW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br>
              <a:rPr lang="en-US" altLang="zh-TW" dirty="0"/>
            </a:b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https://www.w3schools.com/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超文件標示語言</a:t>
            </a:r>
            <a:r>
              <a:rPr lang="en-US" altLang="zh-TW" dirty="0"/>
              <a:t>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Language, HTML)</a:t>
            </a:r>
            <a:r>
              <a:rPr lang="zh-TW" altLang="en-US" dirty="0"/>
              <a:t>是用以建立網頁的標準語法，</a:t>
            </a:r>
            <a:r>
              <a:rPr lang="en-US" altLang="zh-TW" dirty="0"/>
              <a:t>HTML5</a:t>
            </a:r>
            <a:r>
              <a:rPr lang="zh-TW" altLang="en-US" dirty="0"/>
              <a:t>是</a:t>
            </a:r>
            <a:r>
              <a:rPr lang="en-US" altLang="zh-TW" dirty="0"/>
              <a:t>HTML</a:t>
            </a:r>
            <a:r>
              <a:rPr lang="zh-TW" altLang="en-US" dirty="0"/>
              <a:t>的最新版，於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月由全球資訊網協會</a:t>
            </a:r>
            <a:r>
              <a:rPr lang="en-US" altLang="zh-TW" dirty="0"/>
              <a:t>(World Wide Web Consortium, W3C)</a:t>
            </a:r>
            <a:r>
              <a:rPr lang="zh-TW" altLang="en-US" dirty="0"/>
              <a:t>完成標準制定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使用各式標籤定義網頁的結構，讓瀏覽器從伺服器接收到</a:t>
            </a:r>
            <a:r>
              <a:rPr lang="en-US" altLang="zh-TW" dirty="0"/>
              <a:t>HTML</a:t>
            </a:r>
            <a:r>
              <a:rPr lang="zh-TW" altLang="en-US" dirty="0"/>
              <a:t>檔案，可以依據標籤</a:t>
            </a:r>
            <a:r>
              <a:rPr lang="en-US" altLang="zh-TW" dirty="0"/>
              <a:t>(tag)</a:t>
            </a:r>
            <a:r>
              <a:rPr lang="zh-TW" altLang="en-US" dirty="0"/>
              <a:t>呈現網頁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因為有各式各樣的瀏覽器，因此</a:t>
            </a:r>
            <a:r>
              <a:rPr lang="en-US" altLang="zh-TW" dirty="0"/>
              <a:t>W3C</a:t>
            </a:r>
            <a:r>
              <a:rPr lang="zh-TW" altLang="en-US" dirty="0"/>
              <a:t>需要制定國際通用的</a:t>
            </a:r>
            <a:r>
              <a:rPr lang="en-US" altLang="zh-TW" dirty="0"/>
              <a:t>HTML</a:t>
            </a:r>
            <a:r>
              <a:rPr lang="zh-TW" altLang="en-US" dirty="0"/>
              <a:t>標準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2762" y="3822300"/>
            <a:ext cx="2327123" cy="55735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&lt;tag&gt;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&lt;/tag&gt;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設定網頁外觀樣式的語法</a:t>
            </a:r>
            <a:endParaRPr lang="en-US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的全名是</a:t>
            </a:r>
            <a:r>
              <a:rPr lang="en-US" altLang="zh-TW" dirty="0"/>
              <a:t>Cascading Style Sheets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中文：層疊樣式表</a:t>
            </a:r>
            <a:r>
              <a:rPr lang="en-US" altLang="zh-TW" dirty="0"/>
              <a:t>)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描述</a:t>
            </a:r>
            <a:r>
              <a:rPr lang="en-US" altLang="zh-TW" dirty="0"/>
              <a:t>HTML</a:t>
            </a:r>
            <a:r>
              <a:rPr lang="zh-TW" altLang="en-US" dirty="0"/>
              <a:t>文件如何呈現網頁、設計網頁的外觀樣式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可以讓多個不同的網頁，套用相同的</a:t>
            </a:r>
            <a:r>
              <a:rPr lang="en-US" altLang="zh-TW" dirty="0"/>
              <a:t>CSS</a:t>
            </a:r>
            <a:r>
              <a:rPr lang="zh-TW" altLang="en-US" dirty="0"/>
              <a:t>類別，就可以擁有相同的樣式，如需修改也可以一次修改完成，降低前端開發成本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內容，可以外部儲存為</a:t>
            </a:r>
            <a:r>
              <a:rPr lang="en-US" altLang="zh-TW" dirty="0"/>
              <a:t>.</a:t>
            </a:r>
            <a:r>
              <a:rPr lang="en-US" altLang="zh-TW" dirty="0" err="1"/>
              <a:t>css</a:t>
            </a:r>
            <a:r>
              <a:rPr lang="zh-TW" altLang="en-US" dirty="0"/>
              <a:t>檔案</a:t>
            </a:r>
            <a:endParaRPr lang="en-US" altLang="zh-TW" dirty="0"/>
          </a:p>
          <a:p>
            <a:r>
              <a:rPr lang="zh-TW" altLang="en-US" dirty="0"/>
              <a:t>現在的最新版為</a:t>
            </a:r>
            <a:r>
              <a:rPr lang="en-US" altLang="zh-TW" dirty="0"/>
              <a:t>CSS3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語法 </a:t>
            </a:r>
            <a:r>
              <a:rPr lang="en-US" altLang="zh-TW" dirty="0"/>
              <a:t>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的語法規則，包含選擇器</a:t>
            </a:r>
            <a:r>
              <a:rPr lang="en-US" altLang="zh-TW" dirty="0"/>
              <a:t>(selector)</a:t>
            </a:r>
            <a:r>
              <a:rPr lang="zh-TW" altLang="en-US" dirty="0"/>
              <a:t>和宣告區塊</a:t>
            </a:r>
            <a:r>
              <a:rPr lang="en-US" altLang="zh-TW" dirty="0"/>
              <a:t>(declaration block)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選擇器是指定要套用</a:t>
            </a:r>
            <a:r>
              <a:rPr lang="en-US" altLang="zh-TW" dirty="0"/>
              <a:t>CSS</a:t>
            </a:r>
            <a:r>
              <a:rPr lang="zh-TW" altLang="en-US" dirty="0"/>
              <a:t>的</a:t>
            </a:r>
            <a:r>
              <a:rPr lang="en-US" altLang="zh-TW" dirty="0"/>
              <a:t>HTML</a:t>
            </a:r>
            <a:r>
              <a:rPr lang="zh-TW" altLang="en-US" dirty="0"/>
              <a:t>元件</a:t>
            </a:r>
            <a:endParaRPr lang="en-US" altLang="zh-TW" dirty="0"/>
          </a:p>
          <a:p>
            <a:r>
              <a:rPr lang="zh-TW" altLang="en-US" dirty="0"/>
              <a:t>宣告區塊包含</a:t>
            </a:r>
            <a:r>
              <a:rPr lang="en-US" altLang="zh-TW" dirty="0"/>
              <a:t>CSS</a:t>
            </a:r>
            <a:r>
              <a:rPr lang="zh-TW" altLang="en-US" dirty="0"/>
              <a:t>屬性</a:t>
            </a:r>
            <a:r>
              <a:rPr lang="en-US" altLang="zh-TW" dirty="0"/>
              <a:t>(Property)</a:t>
            </a:r>
            <a:r>
              <a:rPr lang="zh-TW" altLang="en-US" dirty="0"/>
              <a:t>，以及要設定的數值</a:t>
            </a:r>
            <a:r>
              <a:rPr lang="en-US" altLang="zh-TW" dirty="0"/>
              <a:t>(Value)</a:t>
            </a:r>
            <a:r>
              <a:rPr lang="zh-TW" altLang="en-US" dirty="0"/>
              <a:t>，一定要用分號結束</a:t>
            </a:r>
            <a:endParaRPr lang="en-US" altLang="zh-TW" dirty="0"/>
          </a:p>
          <a:p>
            <a:r>
              <a:rPr lang="zh-TW" altLang="en-US" dirty="0"/>
              <a:t>宣告區塊使用大括號括起來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232" y="2516914"/>
            <a:ext cx="6679790" cy="15238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語法 </a:t>
            </a:r>
            <a:r>
              <a:rPr lang="en-US" altLang="zh-TW" dirty="0"/>
              <a:t>#2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9167"/>
            <a:ext cx="8596668" cy="4552196"/>
          </a:xfrm>
        </p:spPr>
        <p:txBody>
          <a:bodyPr/>
          <a:lstStyle/>
          <a:p>
            <a:r>
              <a:rPr lang="zh-TW" altLang="en-US" dirty="0"/>
              <a:t>選擇器可以指定是</a:t>
            </a:r>
            <a:r>
              <a:rPr lang="en-US" altLang="zh-TW" dirty="0"/>
              <a:t>HTML</a:t>
            </a:r>
            <a:r>
              <a:rPr lang="zh-TW" altLang="en-US" dirty="0"/>
              <a:t>元件的</a:t>
            </a:r>
            <a:r>
              <a:rPr lang="en-US" altLang="zh-TW" dirty="0"/>
              <a:t>element name</a:t>
            </a:r>
            <a:r>
              <a:rPr lang="zh-TW" altLang="en-US" dirty="0"/>
              <a:t>、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class</a:t>
            </a:r>
            <a:endParaRPr lang="en-US" altLang="zh-TW" dirty="0"/>
          </a:p>
          <a:p>
            <a:r>
              <a:rPr lang="en-US" altLang="zh-TW" dirty="0"/>
              <a:t>Element name</a:t>
            </a:r>
            <a:endParaRPr lang="en-US" altLang="zh-TW" dirty="0"/>
          </a:p>
          <a:p>
            <a:pPr lvl="1"/>
            <a:r>
              <a:rPr lang="zh-TW" altLang="en-US" dirty="0"/>
              <a:t>選擇</a:t>
            </a:r>
            <a:r>
              <a:rPr lang="en-US" altLang="zh-TW" dirty="0"/>
              <a:t>HTML</a:t>
            </a:r>
            <a:r>
              <a:rPr lang="zh-TW" altLang="en-US" dirty="0"/>
              <a:t>元件名稱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Id</a:t>
            </a:r>
            <a:endParaRPr lang="en-US" altLang="zh-TW" dirty="0"/>
          </a:p>
          <a:p>
            <a:pPr lvl="1"/>
            <a:r>
              <a:rPr lang="zh-TW" altLang="en-US" dirty="0"/>
              <a:t>選擇</a:t>
            </a:r>
            <a:r>
              <a:rPr lang="en-US" altLang="zh-TW" dirty="0"/>
              <a:t>HTML</a:t>
            </a:r>
            <a:r>
              <a:rPr lang="zh-TW" altLang="en-US" dirty="0"/>
              <a:t>元件的</a:t>
            </a:r>
            <a:r>
              <a:rPr lang="en-US" altLang="zh-TW" dirty="0"/>
              <a:t>id</a:t>
            </a:r>
            <a:r>
              <a:rPr lang="zh-TW" altLang="en-US" dirty="0"/>
              <a:t>屬性的值，使用</a:t>
            </a:r>
            <a:r>
              <a:rPr lang="en-US" altLang="zh-TW" dirty="0"/>
              <a:t>#</a:t>
            </a:r>
            <a:r>
              <a:rPr lang="zh-TW" altLang="en-US" dirty="0"/>
              <a:t>號加上</a:t>
            </a:r>
            <a:r>
              <a:rPr lang="en-US" altLang="zh-TW" dirty="0"/>
              <a:t>id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Class</a:t>
            </a:r>
            <a:endParaRPr lang="en-US" altLang="zh-TW" dirty="0"/>
          </a:p>
          <a:p>
            <a:pPr lvl="1"/>
            <a:r>
              <a:rPr lang="zh-TW" altLang="en-US" dirty="0"/>
              <a:t>選擇有套用特定</a:t>
            </a:r>
            <a:r>
              <a:rPr lang="en-US" altLang="zh-TW" dirty="0"/>
              <a:t>class</a:t>
            </a:r>
            <a:r>
              <a:rPr lang="zh-TW" altLang="en-US" dirty="0"/>
              <a:t>屬性的</a:t>
            </a:r>
            <a:r>
              <a:rPr lang="en-US" altLang="zh-TW" dirty="0"/>
              <a:t>HTML</a:t>
            </a:r>
            <a:r>
              <a:rPr lang="zh-TW" altLang="en-US" dirty="0"/>
              <a:t>元件，使用</a:t>
            </a:r>
            <a:r>
              <a:rPr lang="en-US" altLang="zh-TW" dirty="0"/>
              <a:t>.</a:t>
            </a:r>
            <a:r>
              <a:rPr lang="zh-TW" altLang="en-US" dirty="0"/>
              <a:t>號加上</a:t>
            </a:r>
            <a:r>
              <a:rPr lang="en-US" altLang="zh-TW" dirty="0"/>
              <a:t>class</a:t>
            </a:r>
            <a:r>
              <a:rPr lang="zh-TW" altLang="en-US" dirty="0"/>
              <a:t>名稱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也可以只選擇特定</a:t>
            </a:r>
            <a:r>
              <a:rPr lang="en-US" altLang="zh-TW" dirty="0"/>
              <a:t>HTML</a:t>
            </a:r>
            <a:r>
              <a:rPr lang="zh-TW" altLang="en-US" dirty="0"/>
              <a:t>元件使用特定</a:t>
            </a:r>
            <a:r>
              <a:rPr lang="en-US" altLang="zh-TW" dirty="0"/>
              <a:t>class</a:t>
            </a:r>
            <a:r>
              <a:rPr lang="zh-TW" altLang="en-US" dirty="0"/>
              <a:t>屬性者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225594" y="2646462"/>
            <a:ext cx="5244874" cy="3677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p { text-align: center; color: red; }</a:t>
            </a:r>
            <a:endParaRPr lang="en-US" altLang="zh-TW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25594" y="3810723"/>
            <a:ext cx="5244874" cy="3677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s-ES" altLang="zh-TW" sz="1600" dirty="0"/>
              <a:t>#para1 { text-align: center; color: red; }</a:t>
            </a:r>
            <a:endParaRPr lang="es-ES" altLang="zh-TW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25594" y="4926043"/>
            <a:ext cx="5244874" cy="3677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.center { text-align: center; color: red; }</a:t>
            </a:r>
            <a:endParaRPr lang="en-US" altLang="zh-TW" sz="1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25594" y="5691046"/>
            <a:ext cx="5244874" cy="3677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 err="1"/>
              <a:t>p.center</a:t>
            </a:r>
            <a:r>
              <a:rPr lang="en-US" altLang="zh-TW" sz="1600" dirty="0"/>
              <a:t> { text-align: center; color: red; }</a:t>
            </a:r>
            <a:endParaRPr lang="en-US" altLang="zh-TW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使用方法 </a:t>
            </a:r>
            <a:r>
              <a:rPr lang="en-US" altLang="zh-TW" dirty="0"/>
              <a:t>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文件插入</a:t>
            </a:r>
            <a:r>
              <a:rPr lang="en-US" altLang="zh-TW" dirty="0"/>
              <a:t>CSS</a:t>
            </a:r>
            <a:r>
              <a:rPr lang="zh-TW" altLang="en-US" dirty="0"/>
              <a:t>語法的方式，有</a:t>
            </a:r>
            <a:r>
              <a:rPr lang="en-US" altLang="zh-TW" dirty="0"/>
              <a:t>3</a:t>
            </a:r>
            <a:r>
              <a:rPr lang="zh-TW" altLang="en-US" dirty="0"/>
              <a:t>種：</a:t>
            </a:r>
            <a:endParaRPr lang="en-US" altLang="zh-TW" dirty="0"/>
          </a:p>
          <a:p>
            <a:r>
              <a:rPr lang="zh-TW" altLang="en-US" dirty="0"/>
              <a:t>外部</a:t>
            </a:r>
            <a:r>
              <a:rPr lang="en-US" altLang="zh-TW" dirty="0"/>
              <a:t>CSS(External style sheet)</a:t>
            </a:r>
            <a:endParaRPr lang="en-US" altLang="zh-TW" dirty="0"/>
          </a:p>
          <a:p>
            <a:r>
              <a:rPr lang="zh-TW" altLang="en-US" dirty="0"/>
              <a:t>內部</a:t>
            </a:r>
            <a:r>
              <a:rPr lang="en-US" altLang="zh-TW" dirty="0"/>
              <a:t>CSS(Internal style sheet)</a:t>
            </a:r>
            <a:endParaRPr lang="en-US" altLang="zh-TW" dirty="0"/>
          </a:p>
          <a:p>
            <a:r>
              <a:rPr lang="zh-TW" altLang="en-US" dirty="0"/>
              <a:t>直排樣式</a:t>
            </a:r>
            <a:r>
              <a:rPr lang="en-US" altLang="zh-TW" dirty="0"/>
              <a:t>(Inline style)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使用方法 </a:t>
            </a:r>
            <a:r>
              <a:rPr lang="en-US" altLang="zh-TW" dirty="0"/>
              <a:t>#2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5101"/>
            <a:ext cx="8596668" cy="3880773"/>
          </a:xfrm>
        </p:spPr>
        <p:txBody>
          <a:bodyPr/>
          <a:lstStyle/>
          <a:p>
            <a:r>
              <a:rPr lang="zh-TW" altLang="en-US" dirty="0"/>
              <a:t>外部</a:t>
            </a:r>
            <a:r>
              <a:rPr lang="en-US" altLang="zh-TW" dirty="0"/>
              <a:t>CSS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CSS</a:t>
            </a:r>
            <a:r>
              <a:rPr lang="zh-TW" altLang="en-US" dirty="0"/>
              <a:t>寫在</a:t>
            </a:r>
            <a:r>
              <a:rPr lang="en-US" altLang="zh-TW" dirty="0"/>
              <a:t>.</a:t>
            </a:r>
            <a:r>
              <a:rPr lang="en-US" altLang="zh-TW" dirty="0" err="1"/>
              <a:t>css</a:t>
            </a:r>
            <a:r>
              <a:rPr lang="zh-TW" altLang="en-US" dirty="0"/>
              <a:t>的檔案裡，然後在</a:t>
            </a:r>
            <a:r>
              <a:rPr lang="en-US" altLang="zh-TW" dirty="0"/>
              <a:t>HTML</a:t>
            </a:r>
            <a:r>
              <a:rPr lang="zh-TW" altLang="en-US" dirty="0"/>
              <a:t>文件使用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&lt;link&gt;</a:t>
            </a:r>
            <a:r>
              <a:rPr lang="zh-TW" altLang="en-US" dirty="0"/>
              <a:t>標籤，讓瀏覽器知道要連結外部的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zh-TW" altLang="en-US" dirty="0"/>
              <a:t>使用外部</a:t>
            </a:r>
            <a:r>
              <a:rPr lang="en-US" altLang="zh-TW" dirty="0"/>
              <a:t>CSS</a:t>
            </a:r>
            <a:r>
              <a:rPr lang="zh-TW" altLang="en-US" dirty="0"/>
              <a:t>的方式，可以達到修改單一</a:t>
            </a:r>
            <a:r>
              <a:rPr lang="en-US" altLang="zh-TW" dirty="0"/>
              <a:t>CSS</a:t>
            </a:r>
            <a:r>
              <a:rPr lang="zh-TW" altLang="en-US" dirty="0"/>
              <a:t>檔案，就修改整個網站的效果</a:t>
            </a:r>
            <a:endParaRPr lang="en-US" altLang="zh-TW" dirty="0"/>
          </a:p>
          <a:p>
            <a:pPr lvl="1"/>
            <a:r>
              <a:rPr lang="zh-TW" altLang="en-US" dirty="0"/>
              <a:t>範例：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3493648"/>
            <a:ext cx="6986591" cy="977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&lt;head&gt;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&lt;link </a:t>
            </a:r>
            <a:r>
              <a:rPr lang="en-US" altLang="zh-TW" dirty="0" err="1">
                <a:solidFill>
                  <a:srgbClr val="0000FF"/>
                </a:solidFill>
              </a:rPr>
              <a:t>rel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"stylesheet"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"text/</a:t>
            </a:r>
            <a:r>
              <a:rPr lang="en-US" altLang="zh-TW" dirty="0" err="1">
                <a:solidFill>
                  <a:srgbClr val="CC6600"/>
                </a:solidFill>
              </a:rPr>
              <a:t>css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href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"mystyle.css"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&lt;/head&gt;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使用方法 </a:t>
            </a:r>
            <a:r>
              <a:rPr lang="en-US" altLang="zh-TW" dirty="0"/>
              <a:t>#3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5101"/>
            <a:ext cx="8596668" cy="3880773"/>
          </a:xfrm>
        </p:spPr>
        <p:txBody>
          <a:bodyPr/>
          <a:lstStyle/>
          <a:p>
            <a:r>
              <a:rPr lang="zh-TW" altLang="en-US" dirty="0"/>
              <a:t>內部</a:t>
            </a:r>
            <a:r>
              <a:rPr lang="en-US" altLang="zh-TW" dirty="0"/>
              <a:t>CSS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文件使用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r>
              <a:rPr lang="zh-TW" altLang="en-US" dirty="0"/>
              <a:t>標籤，撰寫</a:t>
            </a:r>
            <a:r>
              <a:rPr lang="en-US" altLang="zh-TW" dirty="0"/>
              <a:t>CSS</a:t>
            </a:r>
            <a:r>
              <a:rPr lang="zh-TW" altLang="en-US" dirty="0"/>
              <a:t>，只有該</a:t>
            </a:r>
            <a:r>
              <a:rPr lang="en-US" altLang="zh-TW" dirty="0"/>
              <a:t>HTML</a:t>
            </a:r>
            <a:r>
              <a:rPr lang="zh-TW" altLang="en-US" dirty="0"/>
              <a:t>文件適用</a:t>
            </a:r>
            <a:endParaRPr lang="en-US" altLang="zh-TW" dirty="0"/>
          </a:p>
          <a:p>
            <a:pPr lvl="1"/>
            <a:r>
              <a:rPr lang="zh-TW" altLang="en-US" dirty="0"/>
              <a:t>用於某個</a:t>
            </a:r>
            <a:r>
              <a:rPr lang="en-US" altLang="zh-TW" dirty="0"/>
              <a:t>HTML</a:t>
            </a:r>
            <a:r>
              <a:rPr lang="zh-TW" altLang="en-US" dirty="0"/>
              <a:t>網頁有獨特的</a:t>
            </a:r>
            <a:r>
              <a:rPr lang="en-US" altLang="zh-TW" dirty="0"/>
              <a:t>CSS</a:t>
            </a:r>
            <a:r>
              <a:rPr lang="zh-TW" altLang="en-US" dirty="0"/>
              <a:t>樣式設定的情境</a:t>
            </a:r>
            <a:endParaRPr lang="en-US" altLang="zh-TW" dirty="0"/>
          </a:p>
          <a:p>
            <a:pPr lvl="1"/>
            <a:r>
              <a:rPr lang="zh-TW" altLang="en-US" dirty="0"/>
              <a:t>範例：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3251781"/>
            <a:ext cx="5187235" cy="183764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&lt;head&gt;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&lt;style&gt;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body 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background-color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linen</a:t>
            </a:r>
            <a:r>
              <a:rPr lang="en-US" altLang="zh-TW" dirty="0"/>
              <a:t>;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h1 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color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maroon</a:t>
            </a:r>
            <a:r>
              <a:rPr lang="en-US" altLang="zh-TW" dirty="0"/>
              <a:t>;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margin-left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40px</a:t>
            </a:r>
            <a:r>
              <a:rPr lang="en-US" altLang="zh-TW" dirty="0"/>
              <a:t>;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&lt;/style&gt;</a:t>
            </a:r>
            <a:endParaRPr lang="en-US" altLang="zh-TW" dirty="0"/>
          </a:p>
          <a:p>
            <a:r>
              <a:rPr lang="en-US" altLang="zh-TW" dirty="0"/>
              <a:t>&lt;/head&gt;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使用方法 </a:t>
            </a:r>
            <a:r>
              <a:rPr lang="en-US" altLang="zh-TW" dirty="0"/>
              <a:t>#4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zh-TW" altLang="en-US" dirty="0"/>
              <a:t>直排樣式</a:t>
            </a:r>
            <a:endParaRPr lang="en-US" altLang="zh-TW" dirty="0"/>
          </a:p>
          <a:p>
            <a:pPr lvl="1"/>
            <a:r>
              <a:rPr lang="zh-TW" altLang="en-US" dirty="0"/>
              <a:t>用在只有特定的</a:t>
            </a:r>
            <a:r>
              <a:rPr lang="en-US" altLang="zh-TW" dirty="0"/>
              <a:t>HTML</a:t>
            </a:r>
            <a:r>
              <a:rPr lang="zh-TW" altLang="en-US" dirty="0"/>
              <a:t>元件，要特別設定</a:t>
            </a:r>
            <a:r>
              <a:rPr lang="en-US" altLang="zh-TW" dirty="0"/>
              <a:t>CSS</a:t>
            </a:r>
            <a:r>
              <a:rPr lang="zh-TW" altLang="en-US" dirty="0"/>
              <a:t>樣式的時候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元件的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zh-TW" altLang="en-US" dirty="0"/>
              <a:t>屬性，寫入該</a:t>
            </a:r>
            <a:r>
              <a:rPr lang="en-US" altLang="zh-TW" dirty="0"/>
              <a:t>HTML</a:t>
            </a:r>
            <a:r>
              <a:rPr lang="zh-TW" altLang="en-US" dirty="0"/>
              <a:t>元件要使用的</a:t>
            </a:r>
            <a:r>
              <a:rPr lang="en-US" altLang="zh-TW" dirty="0"/>
              <a:t>CSS</a:t>
            </a:r>
            <a:r>
              <a:rPr lang="zh-TW" altLang="en-US" dirty="0"/>
              <a:t>語法</a:t>
            </a:r>
            <a:endParaRPr lang="en-US" altLang="zh-TW" dirty="0"/>
          </a:p>
          <a:p>
            <a:pPr lvl="1"/>
            <a:r>
              <a:rPr lang="zh-TW" altLang="en-US" dirty="0"/>
              <a:t>範例：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2141598" y="4199952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7334" y="3159003"/>
            <a:ext cx="7543557" cy="86000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&lt;h1 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color:blue</a:t>
            </a:r>
            <a:r>
              <a:rPr lang="en-US" altLang="zh-TW" dirty="0">
                <a:solidFill>
                  <a:srgbClr val="CC6600"/>
                </a:solidFill>
              </a:rPr>
              <a:t>; margin-left: 30px"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This is a heading</a:t>
            </a:r>
            <a:r>
              <a:rPr lang="en-US" altLang="zh-TW" dirty="0"/>
              <a:t>&lt;/h1&gt;</a:t>
            </a:r>
            <a:endParaRPr lang="en-US" altLang="zh-TW" dirty="0"/>
          </a:p>
          <a:p>
            <a:r>
              <a:rPr lang="en-US" altLang="zh-TW" dirty="0"/>
              <a:t>&lt;h2 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color:green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chemeClr val="tx1"/>
                </a:solidFill>
              </a:rPr>
              <a:t>This is another heading</a:t>
            </a:r>
            <a:r>
              <a:rPr lang="en-US" altLang="zh-TW" dirty="0"/>
              <a:t>&lt;/h2&gt;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624" y="4724094"/>
            <a:ext cx="338137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的</a:t>
            </a:r>
            <a:r>
              <a:rPr lang="en-US" altLang="zh-TW" dirty="0"/>
              <a:t>class</a:t>
            </a:r>
            <a:r>
              <a:rPr lang="zh-TW" altLang="en-US" dirty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元件有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TW" altLang="en-US" dirty="0"/>
              <a:t>屬性，可以設定該</a:t>
            </a:r>
            <a:r>
              <a:rPr lang="en-US" altLang="zh-TW" dirty="0"/>
              <a:t>HTML</a:t>
            </a:r>
            <a:r>
              <a:rPr lang="zh-TW" altLang="en-US" dirty="0"/>
              <a:t>元件的類別名稱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樣式可以將選擇器設定為類別</a:t>
            </a:r>
            <a:r>
              <a:rPr lang="en-US" altLang="zh-TW" dirty="0"/>
              <a:t>(class)</a:t>
            </a:r>
            <a:r>
              <a:rPr lang="zh-TW" altLang="en-US" dirty="0"/>
              <a:t>名稱，就可以讓擁有相同類別名稱的</a:t>
            </a:r>
            <a:r>
              <a:rPr lang="en-US" altLang="zh-TW" dirty="0"/>
              <a:t>HTML</a:t>
            </a:r>
            <a:r>
              <a:rPr lang="zh-TW" altLang="en-US" dirty="0"/>
              <a:t>元件，使用相同的</a:t>
            </a:r>
            <a:r>
              <a:rPr lang="en-US" altLang="zh-TW" dirty="0"/>
              <a:t>CSS</a:t>
            </a:r>
            <a:r>
              <a:rPr lang="zh-TW" altLang="en-US" dirty="0"/>
              <a:t>樣式</a:t>
            </a:r>
            <a:endParaRPr lang="en-US" altLang="zh-TW" dirty="0"/>
          </a:p>
          <a:p>
            <a:r>
              <a:rPr lang="zh-TW" altLang="en-US" dirty="0"/>
              <a:t>一個</a:t>
            </a:r>
            <a:r>
              <a:rPr lang="en-US" altLang="zh-TW" dirty="0"/>
              <a:t>HTML</a:t>
            </a:r>
            <a:r>
              <a:rPr lang="zh-TW" altLang="en-US" dirty="0"/>
              <a:t>元件，可以設定多個類別，以空白鍵區隔</a:t>
            </a:r>
            <a:endParaRPr lang="en-US" altLang="zh-TW" dirty="0"/>
          </a:p>
          <a:p>
            <a:pPr lvl="1"/>
            <a:r>
              <a:rPr lang="zh-TW" altLang="en-US" dirty="0"/>
              <a:t>如果不同類別名稱，卻有設定相同屬性，較後套用的</a:t>
            </a:r>
            <a:r>
              <a:rPr lang="en-US" altLang="zh-TW" dirty="0"/>
              <a:t>CSS</a:t>
            </a:r>
            <a:r>
              <a:rPr lang="zh-TW" altLang="en-US" dirty="0"/>
              <a:t>樣式會覆蓋前者，其</a:t>
            </a:r>
            <a:r>
              <a:rPr lang="en-US" altLang="zh-TW" dirty="0"/>
              <a:t>CSS</a:t>
            </a:r>
            <a:r>
              <a:rPr lang="zh-TW" altLang="en-US" dirty="0"/>
              <a:t>屬性以最後設定的呈現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的顏色，可以用</a:t>
            </a:r>
            <a:r>
              <a:rPr lang="en-US" altLang="zh-TW" dirty="0"/>
              <a:t>(1)</a:t>
            </a:r>
            <a:r>
              <a:rPr lang="zh-TW" altLang="en-US" dirty="0"/>
              <a:t>顏色的名稱、</a:t>
            </a:r>
            <a:r>
              <a:rPr lang="en-US" altLang="zh-TW" dirty="0"/>
              <a:t>(2)RGB</a:t>
            </a:r>
            <a:r>
              <a:rPr lang="zh-TW" altLang="en-US" dirty="0"/>
              <a:t>、以及</a:t>
            </a:r>
            <a:r>
              <a:rPr lang="en-US" altLang="zh-TW" dirty="0"/>
              <a:t>(3)16</a:t>
            </a:r>
            <a:r>
              <a:rPr lang="zh-TW" altLang="en-US" dirty="0"/>
              <a:t>進位表示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可以利用下面的網站，快速找到想要的顏色的數值</a:t>
            </a:r>
            <a:endParaRPr lang="en-US" altLang="zh-TW" dirty="0"/>
          </a:p>
          <a:p>
            <a:r>
              <a:rPr lang="en-US" altLang="zh-TW" dirty="0"/>
              <a:t>https://www.w3schools.com/colors/colors_picker.asp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7334" y="2753654"/>
          <a:ext cx="630694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58"/>
                <a:gridCol w="1217648"/>
                <a:gridCol w="2403531"/>
                <a:gridCol w="1933303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顏色名稱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RGB(</a:t>
                      </a:r>
                      <a:r>
                        <a:rPr lang="zh-TW" altLang="en-US" dirty="0"/>
                        <a:t>三原色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HEX(</a:t>
                      </a:r>
                      <a:r>
                        <a:rPr lang="zh-TW" altLang="en-US" dirty="0"/>
                        <a:t>十六進位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紅色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Red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rgb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(255, 0, 0)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#FF0000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黃色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Yellow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rgb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(255, 255, 0)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#FFFF00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綠色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Green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rgb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(0, 255, 0)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#00FF00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藍色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Blue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rgb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(0, 0, 255)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#0000FF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中繼資料</a:t>
            </a:r>
            <a:r>
              <a:rPr lang="en-US" altLang="zh-TW" dirty="0"/>
              <a:t>(Metadata)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11649"/>
            <a:ext cx="8596668" cy="4511911"/>
          </a:xfrm>
        </p:spPr>
        <p:txBody>
          <a:bodyPr>
            <a:normAutofit/>
          </a:bodyPr>
          <a:lstStyle/>
          <a:p>
            <a:r>
              <a:rPr lang="zh-TW" altLang="en-US" dirty="0"/>
              <a:t>中繼資料</a:t>
            </a:r>
            <a:r>
              <a:rPr lang="en-US" altLang="zh-TW" dirty="0"/>
              <a:t>(Metadata)</a:t>
            </a:r>
            <a:r>
              <a:rPr lang="zh-TW" altLang="en-US" dirty="0"/>
              <a:t>是描述其它資料的資料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的中繼資料，是瀏覽器會使用的，不會顯示在網頁上</a:t>
            </a:r>
            <a:endParaRPr lang="en-US" altLang="zh-TW" dirty="0"/>
          </a:p>
          <a:p>
            <a:r>
              <a:rPr lang="zh-TW" altLang="en-US" dirty="0"/>
              <a:t>常見的中繼資料如下：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中文網頁請使用</a:t>
            </a:r>
            <a:r>
              <a:rPr lang="en-US" altLang="zh-TW" dirty="0"/>
              <a:t>UTF-8</a:t>
            </a:r>
            <a:r>
              <a:rPr lang="zh-TW" altLang="en-US" dirty="0"/>
              <a:t>字元集，以使用</a:t>
            </a:r>
            <a:r>
              <a:rPr lang="en-US" altLang="zh-TW" dirty="0"/>
              <a:t>Unicode</a:t>
            </a:r>
            <a:r>
              <a:rPr lang="zh-TW" altLang="en-US" dirty="0"/>
              <a:t>字元編碼呈現中文字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710" y="2321560"/>
          <a:ext cx="10556723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/>
                <a:gridCol w="4284617"/>
                <a:gridCol w="50770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標籤名稱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舉例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&lt;title&gt;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文件標題、書籤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我的最愛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的預設名稱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&lt;title&gt;</a:t>
                      </a:r>
                      <a:r>
                        <a:rPr lang="zh-TW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我的網頁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&lt;/title&gt;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&lt;meta&gt;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一般中繼資料，可設定字元集</a:t>
                      </a:r>
                      <a:r>
                        <a:rPr lang="en-US" altLang="zh-TW" dirty="0"/>
                        <a:t>(charset)</a:t>
                      </a:r>
                      <a:r>
                        <a:rPr lang="zh-TW" altLang="en-US" dirty="0"/>
                        <a:t>、使用者可見區域</a:t>
                      </a:r>
                      <a:r>
                        <a:rPr lang="en-US" altLang="zh-TW" dirty="0"/>
                        <a:t>(viewport)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&lt;meta charset="UTF-8"&gt;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&lt;meta name="viewport" content="width=device-width, initial-scale=1.0"&gt;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&lt;link&gt;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將文件連結</a:t>
                      </a:r>
                      <a:r>
                        <a:rPr lang="en-US" altLang="zh-TW" dirty="0"/>
                        <a:t>CSS</a:t>
                      </a:r>
                      <a:r>
                        <a:rPr lang="zh-TW" altLang="en-US" dirty="0"/>
                        <a:t>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&lt;link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rel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="stylesheet"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href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="abc.css"&gt;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&lt;script&gt;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將文件加入</a:t>
                      </a:r>
                      <a:r>
                        <a:rPr lang="en-US" altLang="zh-TW" dirty="0"/>
                        <a:t>JavaScript</a:t>
                      </a:r>
                      <a:r>
                        <a:rPr lang="zh-TW" altLang="en-US" dirty="0"/>
                        <a:t>檔案或程式碼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&lt;script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="abc.js"&gt;&lt;/script&gt;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54808" y="5692616"/>
            <a:ext cx="6333744" cy="101566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&lt;meta http-equiv="Content-Type" content="text/html; charset=utf-8" /&gt;</a:t>
            </a:r>
            <a:endParaRPr lang="zh-TW" altLang="en-US" sz="1200" dirty="0"/>
          </a:p>
          <a:p>
            <a:r>
              <a:rPr lang="zh-TW" altLang="en-US" sz="1200" dirty="0"/>
              <a:t>&lt;meta charset="utf-8" /&gt;&lt;meta name="keywords" /&gt;</a:t>
            </a:r>
            <a:endParaRPr lang="zh-TW" altLang="en-US" sz="1200" dirty="0"/>
          </a:p>
          <a:p>
            <a:r>
              <a:rPr lang="zh-TW" altLang="en-US" sz="1200" dirty="0"/>
              <a:t>&lt;meta http-equiv="X-UA-Compatible" content="IE=edge,chrome=1" /&gt;</a:t>
            </a:r>
            <a:endParaRPr lang="zh-TW" altLang="en-US" sz="1200" dirty="0"/>
          </a:p>
          <a:p>
            <a:r>
              <a:rPr lang="zh-TW" altLang="en-US" sz="1200" dirty="0"/>
              <a:t>&lt;meta name="viewport" content="width=device-width, initial-scale=1.0" /&gt;</a:t>
            </a:r>
            <a:endParaRPr lang="zh-TW" altLang="en-US" sz="1200" dirty="0"/>
          </a:p>
          <a:p>
            <a:r>
              <a:rPr lang="zh-TW" altLang="en-US" sz="1200" dirty="0"/>
              <a:t>&lt;meta name="copyright" content="台灣電力股份有限公司" /&gt;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zh-TW" altLang="en-US" dirty="0"/>
              <a:t>屬性設定</a:t>
            </a:r>
            <a:r>
              <a:rPr lang="en-US" altLang="zh-TW" dirty="0"/>
              <a:t>HTML</a:t>
            </a:r>
            <a:r>
              <a:rPr lang="zh-TW" altLang="en-US" dirty="0"/>
              <a:t>元件的背景顏色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background-image</a:t>
            </a:r>
            <a:r>
              <a:rPr lang="zh-TW" altLang="en-US" dirty="0"/>
              <a:t>屬性設定</a:t>
            </a:r>
            <a:r>
              <a:rPr lang="en-US" altLang="zh-TW" dirty="0"/>
              <a:t>HTML</a:t>
            </a:r>
            <a:r>
              <a:rPr lang="zh-TW" altLang="en-US" dirty="0"/>
              <a:t>元件的背景圖片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2387" y="2556373"/>
            <a:ext cx="5817476" cy="48291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&lt;body 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background-color:powderblue</a:t>
            </a:r>
            <a:r>
              <a:rPr lang="en-US" altLang="zh-TW" dirty="0">
                <a:solidFill>
                  <a:srgbClr val="CC6600"/>
                </a:solidFill>
              </a:rPr>
              <a:t>;"</a:t>
            </a:r>
            <a:r>
              <a:rPr lang="en-US" altLang="zh-TW" dirty="0"/>
              <a:t>&gt;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32387" y="3856308"/>
            <a:ext cx="5817476" cy="456012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&lt;body 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background-image:url</a:t>
            </a:r>
            <a:r>
              <a:rPr lang="en-US" altLang="zh-TW" dirty="0">
                <a:solidFill>
                  <a:srgbClr val="CC6600"/>
                </a:solidFill>
              </a:rPr>
              <a:t>('skies.jpg')"</a:t>
            </a:r>
            <a:r>
              <a:rPr lang="en-US" altLang="zh-TW" dirty="0"/>
              <a:t>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zh-TW" altLang="en-US" dirty="0"/>
              <a:t>屬性設定</a:t>
            </a:r>
            <a:r>
              <a:rPr lang="en-US" altLang="zh-TW" dirty="0"/>
              <a:t>HTML</a:t>
            </a:r>
            <a:r>
              <a:rPr lang="zh-TW" altLang="en-US" dirty="0"/>
              <a:t>元件的文字顏色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zh-TW" altLang="en-US" dirty="0"/>
              <a:t>屬性設定</a:t>
            </a:r>
            <a:r>
              <a:rPr lang="en-US" altLang="zh-TW" dirty="0"/>
              <a:t>HTML</a:t>
            </a:r>
            <a:r>
              <a:rPr lang="zh-TW" altLang="en-US" dirty="0"/>
              <a:t>元件的字體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zh-TW" altLang="en-US" dirty="0"/>
              <a:t>屬性設定</a:t>
            </a:r>
            <a:r>
              <a:rPr lang="en-US" altLang="zh-TW" dirty="0"/>
              <a:t>HTML</a:t>
            </a:r>
            <a:r>
              <a:rPr lang="zh-TW" altLang="en-US" dirty="0"/>
              <a:t>元件的文字大小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text-align</a:t>
            </a:r>
            <a:r>
              <a:rPr lang="zh-TW" altLang="en-US" dirty="0"/>
              <a:t>屬性設定</a:t>
            </a:r>
            <a:r>
              <a:rPr lang="en-US" altLang="zh-TW" dirty="0"/>
              <a:t>HTML</a:t>
            </a:r>
            <a:r>
              <a:rPr lang="zh-TW" altLang="en-US" dirty="0"/>
              <a:t>元件的文字水平對齊方式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08987" y="2539750"/>
            <a:ext cx="4255493" cy="36020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&lt;p 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color:red</a:t>
            </a:r>
            <a:r>
              <a:rPr lang="en-US" altLang="zh-TW" dirty="0">
                <a:solidFill>
                  <a:srgbClr val="CC6600"/>
                </a:solidFill>
              </a:rPr>
              <a:t>;"</a:t>
            </a:r>
            <a:r>
              <a:rPr lang="en-US" altLang="zh-TW" dirty="0"/>
              <a:t>&gt;&lt;/p&gt;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08987" y="3321002"/>
            <a:ext cx="4255493" cy="36020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&lt;p 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font-family:courier</a:t>
            </a:r>
            <a:r>
              <a:rPr lang="en-US" altLang="zh-TW" dirty="0">
                <a:solidFill>
                  <a:srgbClr val="CC6600"/>
                </a:solidFill>
              </a:rPr>
              <a:t>;"</a:t>
            </a:r>
            <a:r>
              <a:rPr lang="en-US" altLang="zh-TW" dirty="0"/>
              <a:t>&gt;&lt;/p&gt;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08987" y="4100975"/>
            <a:ext cx="4255493" cy="36020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&lt;p 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"font-size:160%;"</a:t>
            </a:r>
            <a:r>
              <a:rPr lang="en-US" altLang="zh-TW" dirty="0"/>
              <a:t>&gt;&lt;/p&gt;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08987" y="4963123"/>
            <a:ext cx="4255493" cy="36020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&lt;p 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text-align:center</a:t>
            </a:r>
            <a:r>
              <a:rPr lang="en-US" altLang="zh-TW" dirty="0">
                <a:solidFill>
                  <a:srgbClr val="CC6600"/>
                </a:solidFill>
              </a:rPr>
              <a:t>;"</a:t>
            </a:r>
            <a:r>
              <a:rPr lang="en-US" altLang="zh-TW" dirty="0"/>
              <a:t>&gt;&lt;/p&gt;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邊距</a:t>
            </a:r>
            <a:r>
              <a:rPr lang="en-US" altLang="zh-TW" dirty="0"/>
              <a:t>(Margin)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zh-TW" altLang="en-US" dirty="0"/>
              <a:t>屬性，在</a:t>
            </a:r>
            <a:r>
              <a:rPr lang="en-US" altLang="zh-TW" dirty="0"/>
              <a:t>HTML</a:t>
            </a:r>
            <a:r>
              <a:rPr lang="zh-TW" altLang="en-US" dirty="0"/>
              <a:t>元件的邊界</a:t>
            </a:r>
            <a:r>
              <a:rPr lang="en-US" altLang="zh-TW" dirty="0"/>
              <a:t>(border)</a:t>
            </a:r>
            <a:r>
              <a:rPr lang="zh-TW" altLang="en-US" dirty="0"/>
              <a:t>外，增加額外空間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HTML</a:t>
            </a:r>
            <a:r>
              <a:rPr lang="zh-TW" altLang="en-US" dirty="0"/>
              <a:t>元件有</a:t>
            </a:r>
            <a:r>
              <a:rPr lang="en-US" altLang="zh-TW" dirty="0"/>
              <a:t>4</a:t>
            </a:r>
            <a:r>
              <a:rPr lang="zh-TW" altLang="en-US" dirty="0"/>
              <a:t>個邊，因此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zh-TW" altLang="en-US" dirty="0"/>
              <a:t>屬性可以分成</a:t>
            </a:r>
            <a:r>
              <a:rPr lang="en-US" altLang="zh-TW" dirty="0"/>
              <a:t>4</a:t>
            </a:r>
            <a:r>
              <a:rPr lang="zh-TW" altLang="en-US" dirty="0"/>
              <a:t>種：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zh-TW" altLang="en-US" dirty="0"/>
              <a:t>屬性，一次設定</a:t>
            </a:r>
            <a:r>
              <a:rPr lang="en-US" altLang="zh-TW" dirty="0"/>
              <a:t>4</a:t>
            </a:r>
            <a:r>
              <a:rPr lang="zh-TW" altLang="en-US" dirty="0"/>
              <a:t>種，依順時鐘順序：上、右、下、左</a:t>
            </a:r>
            <a:endParaRPr lang="en-US" altLang="zh-TW" dirty="0"/>
          </a:p>
          <a:p>
            <a:r>
              <a:rPr lang="en-US" altLang="zh-TW" dirty="0" err="1"/>
              <a:t>px</a:t>
            </a:r>
            <a:r>
              <a:rPr lang="zh-TW" altLang="en-US" dirty="0"/>
              <a:t>是畫素</a:t>
            </a:r>
            <a:r>
              <a:rPr lang="en-US" altLang="zh-TW" dirty="0"/>
              <a:t>(pixel)</a:t>
            </a:r>
            <a:r>
              <a:rPr lang="zh-TW" altLang="en-US" dirty="0"/>
              <a:t>，一種</a:t>
            </a:r>
            <a:r>
              <a:rPr lang="en-US" altLang="zh-TW" dirty="0"/>
              <a:t>CSS</a:t>
            </a:r>
            <a:r>
              <a:rPr lang="zh-TW" altLang="en-US" dirty="0"/>
              <a:t>的長度單位</a:t>
            </a: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7336" y="2217542"/>
          <a:ext cx="67510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01"/>
                <a:gridCol w="1898469"/>
                <a:gridCol w="2952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CSS</a:t>
                      </a:r>
                      <a:r>
                        <a:rPr lang="zh-TW" altLang="en-US" dirty="0"/>
                        <a:t>屬性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舉例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margin-top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上邊之外的距離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margin-top: 10px;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margin-right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右邊之外的距離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margin-right: 20px;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margin-bottom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下邊之外的距離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margin-bottom: 30px;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margin-left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左邊之外的距離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margin-left: 40px;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77334" y="4996810"/>
            <a:ext cx="3946918" cy="114710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div {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00FF"/>
                </a:solidFill>
              </a:rPr>
              <a:t>background-color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chemeClr val="tx1"/>
                </a:solidFill>
              </a:rPr>
              <a:t>powderblue</a:t>
            </a:r>
            <a:r>
              <a:rPr lang="en-US" altLang="zh-TW" dirty="0"/>
              <a:t>;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00FF"/>
                </a:solidFill>
              </a:rPr>
              <a:t>margin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10px 20px 30px 40px</a:t>
            </a:r>
            <a:r>
              <a:rPr lang="en-US" altLang="zh-TW" dirty="0"/>
              <a:t>;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en-US" altLang="zh-TW" dirty="0"/>
          </a:p>
        </p:txBody>
      </p:sp>
      <p:sp>
        <p:nvSpPr>
          <p:cNvPr id="10" name="向下箭號 9"/>
          <p:cNvSpPr/>
          <p:nvPr/>
        </p:nvSpPr>
        <p:spPr>
          <a:xfrm rot="16200000">
            <a:off x="4714119" y="5478774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32" y="5645641"/>
            <a:ext cx="37909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32" y="4608877"/>
            <a:ext cx="37909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7334" y="6223923"/>
            <a:ext cx="3946918" cy="55134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&lt;div&gt;</a:t>
            </a:r>
            <a:r>
              <a:rPr lang="en-US" altLang="zh-TW" dirty="0">
                <a:solidFill>
                  <a:srgbClr val="0000FF"/>
                </a:solidFill>
              </a:rPr>
              <a:t>margin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10px 20px 30px 40px</a:t>
            </a:r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填充</a:t>
            </a:r>
            <a:r>
              <a:rPr lang="en-US" altLang="zh-TW" dirty="0"/>
              <a:t>(Padding)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691534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zh-TW" altLang="en-US" dirty="0"/>
              <a:t>屬性，在</a:t>
            </a:r>
            <a:r>
              <a:rPr lang="en-US" altLang="zh-TW" dirty="0"/>
              <a:t>HTML</a:t>
            </a:r>
            <a:r>
              <a:rPr lang="zh-TW" altLang="en-US" dirty="0"/>
              <a:t>元件的邊界</a:t>
            </a:r>
            <a:r>
              <a:rPr lang="en-US" altLang="zh-TW" dirty="0"/>
              <a:t>(border)</a:t>
            </a:r>
            <a:r>
              <a:rPr lang="zh-TW" altLang="en-US" dirty="0"/>
              <a:t>內，增加額外空間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HTML</a:t>
            </a:r>
            <a:r>
              <a:rPr lang="zh-TW" altLang="en-US" dirty="0"/>
              <a:t>元件有</a:t>
            </a:r>
            <a:r>
              <a:rPr lang="en-US" altLang="zh-TW" dirty="0"/>
              <a:t>4</a:t>
            </a:r>
            <a:r>
              <a:rPr lang="zh-TW" altLang="en-US" dirty="0"/>
              <a:t>個邊，因此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zh-TW" altLang="en-US" dirty="0"/>
              <a:t>屬性可以分成</a:t>
            </a:r>
            <a:r>
              <a:rPr lang="en-US" altLang="zh-TW" dirty="0"/>
              <a:t>4</a:t>
            </a:r>
            <a:r>
              <a:rPr lang="zh-TW" altLang="en-US" dirty="0"/>
              <a:t>種：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zh-TW" altLang="en-US" dirty="0"/>
              <a:t>屬性，一次設定</a:t>
            </a:r>
            <a:r>
              <a:rPr lang="en-US" altLang="zh-TW" dirty="0"/>
              <a:t>4</a:t>
            </a:r>
            <a:r>
              <a:rPr lang="zh-TW" altLang="en-US" dirty="0"/>
              <a:t>種，依順時鐘順序：上、右、下、左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7334" y="2179776"/>
          <a:ext cx="7473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866"/>
                <a:gridCol w="2394857"/>
                <a:gridCol w="30131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CSS</a:t>
                      </a:r>
                      <a:r>
                        <a:rPr lang="zh-TW" altLang="en-US" dirty="0"/>
                        <a:t>屬性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舉例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padding-top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上邊以內的填充長度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padding-top: 10px;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padding-right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右邊以內的填充長度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padding-right: 20px;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padding-bottom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下邊以內的填充長度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padding-bottom: 30px;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padding-left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左邊以內的填充長度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padding-left: 40px;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77334" y="4516455"/>
            <a:ext cx="3946918" cy="114710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div {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00FF"/>
                </a:solidFill>
              </a:rPr>
              <a:t>background-color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chemeClr val="tx1"/>
                </a:solidFill>
              </a:rPr>
              <a:t>powderblue</a:t>
            </a:r>
            <a:r>
              <a:rPr lang="en-US" altLang="zh-TW" dirty="0"/>
              <a:t>;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00FF"/>
                </a:solidFill>
              </a:rPr>
              <a:t>padding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10px 20px 30px 40px</a:t>
            </a:r>
            <a:r>
              <a:rPr lang="en-US" altLang="zh-TW" dirty="0"/>
              <a:t>;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en-US" altLang="zh-TW" dirty="0"/>
          </a:p>
        </p:txBody>
      </p:sp>
      <p:sp>
        <p:nvSpPr>
          <p:cNvPr id="9" name="向下箭號 8"/>
          <p:cNvSpPr/>
          <p:nvPr/>
        </p:nvSpPr>
        <p:spPr>
          <a:xfrm rot="16200000">
            <a:off x="4749245" y="4918409"/>
            <a:ext cx="452846" cy="343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59" y="5629431"/>
            <a:ext cx="379095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59" y="4516455"/>
            <a:ext cx="379095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7334" y="5796270"/>
            <a:ext cx="3946918" cy="656921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&lt;div&gt;</a:t>
            </a:r>
            <a:r>
              <a:rPr lang="en-US" altLang="zh-TW" dirty="0">
                <a:solidFill>
                  <a:srgbClr val="0000FF"/>
                </a:solidFill>
              </a:rPr>
              <a:t>padding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10px 20px 30px 40px</a:t>
            </a:r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 </a:t>
            </a:r>
            <a:r>
              <a:rPr lang="zh-TW" altLang="en-US" dirty="0"/>
              <a:t>水平排列</a:t>
            </a:r>
            <a:br>
              <a:rPr lang="en-US" altLang="zh-TW" dirty="0"/>
            </a:br>
            <a:r>
              <a:rPr lang="en-US" altLang="zh-TW" sz="2000" dirty="0"/>
              <a:t>https://flexboxfroggy.com/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37772" y="1773872"/>
            <a:ext cx="4883068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&lt;style&gt;</a:t>
            </a:r>
            <a:endParaRPr lang="en-US" altLang="zh-TW" sz="1600" dirty="0"/>
          </a:p>
          <a:p>
            <a:r>
              <a:rPr lang="en-US" altLang="zh-TW" sz="1600" dirty="0"/>
              <a:t>        * {margin: 0;padding: 0}</a:t>
            </a:r>
            <a:endParaRPr lang="en-US" altLang="zh-TW" sz="1600" dirty="0"/>
          </a:p>
          <a:p>
            <a:br>
              <a:rPr lang="en-US" altLang="zh-TW" sz="1600" dirty="0"/>
            </a:br>
            <a:r>
              <a:rPr lang="en-US" altLang="zh-TW" sz="1600" dirty="0"/>
              <a:t>        div {</a:t>
            </a:r>
            <a:endParaRPr lang="en-US" altLang="zh-TW" sz="1600" dirty="0"/>
          </a:p>
          <a:p>
            <a:r>
              <a:rPr lang="en-US" altLang="zh-TW" sz="1600" dirty="0"/>
              <a:t>            display: flex</a:t>
            </a:r>
            <a:endParaRPr lang="en-US" altLang="zh-TW" sz="1600" dirty="0"/>
          </a:p>
          <a:p>
            <a:r>
              <a:rPr lang="en-US" altLang="zh-TW" sz="1600" dirty="0"/>
              <a:t>        }</a:t>
            </a:r>
            <a:endParaRPr lang="en-US" altLang="zh-TW" sz="1600" dirty="0"/>
          </a:p>
          <a:p>
            <a:br>
              <a:rPr lang="en-US" altLang="zh-TW" sz="1600" dirty="0"/>
            </a:br>
            <a:r>
              <a:rPr lang="en-US" altLang="zh-TW" sz="1600" dirty="0"/>
              <a:t>        </a:t>
            </a:r>
            <a:r>
              <a:rPr lang="en-US" altLang="zh-TW" sz="1600" dirty="0" err="1"/>
              <a:t>div#box</a:t>
            </a:r>
            <a:r>
              <a:rPr lang="en-US" altLang="zh-TW" sz="1600" dirty="0"/>
              <a:t>&gt;</a:t>
            </a:r>
            <a:r>
              <a:rPr lang="en-US" altLang="zh-TW" sz="1600" dirty="0" err="1"/>
              <a:t>div:first-child</a:t>
            </a:r>
            <a:r>
              <a:rPr lang="en-US" altLang="zh-TW" sz="1600" dirty="0"/>
              <a:t>,</a:t>
            </a:r>
            <a:endParaRPr lang="en-US" altLang="zh-TW" sz="1600" dirty="0"/>
          </a:p>
          <a:p>
            <a:r>
              <a:rPr lang="en-US" altLang="zh-TW" sz="1600" dirty="0"/>
              <a:t>        </a:t>
            </a:r>
            <a:r>
              <a:rPr lang="en-US" altLang="zh-TW" sz="1600" dirty="0" err="1"/>
              <a:t>div#box</a:t>
            </a:r>
            <a:r>
              <a:rPr lang="en-US" altLang="zh-TW" sz="1600" dirty="0"/>
              <a:t>&gt;</a:t>
            </a:r>
            <a:r>
              <a:rPr lang="en-US" altLang="zh-TW" sz="1600" dirty="0" err="1"/>
              <a:t>div:last-child</a:t>
            </a:r>
            <a:r>
              <a:rPr lang="en-US" altLang="zh-TW" sz="1600" dirty="0"/>
              <a:t> {</a:t>
            </a:r>
            <a:endParaRPr lang="en-US" altLang="zh-TW" sz="1600" dirty="0"/>
          </a:p>
          <a:p>
            <a:r>
              <a:rPr lang="en-US" altLang="zh-TW" sz="1600" dirty="0"/>
              <a:t>            flex: 1;</a:t>
            </a:r>
            <a:endParaRPr lang="en-US" altLang="zh-TW" sz="1600" dirty="0"/>
          </a:p>
          <a:p>
            <a:r>
              <a:rPr lang="en-US" altLang="zh-TW" sz="1600" dirty="0"/>
              <a:t>        }</a:t>
            </a:r>
            <a:endParaRPr lang="en-US" altLang="zh-TW" sz="1600" dirty="0"/>
          </a:p>
          <a:p>
            <a:br>
              <a:rPr lang="en-US" altLang="zh-TW" sz="1600" dirty="0"/>
            </a:br>
            <a:r>
              <a:rPr lang="en-US" altLang="zh-TW" sz="1600" dirty="0"/>
              <a:t>        </a:t>
            </a:r>
            <a:r>
              <a:rPr lang="en-US" altLang="zh-TW" sz="1600" dirty="0" err="1"/>
              <a:t>div#box</a:t>
            </a:r>
            <a:r>
              <a:rPr lang="en-US" altLang="zh-TW" sz="1600" dirty="0"/>
              <a:t>&gt;</a:t>
            </a:r>
            <a:r>
              <a:rPr lang="en-US" altLang="zh-TW" sz="1600" dirty="0" err="1"/>
              <a:t>div:not</a:t>
            </a:r>
            <a:r>
              <a:rPr lang="en-US" altLang="zh-TW" sz="1600" dirty="0"/>
              <a:t>(:first-child):not(:last-child) {</a:t>
            </a:r>
            <a:endParaRPr lang="en-US" altLang="zh-TW" sz="1600" dirty="0"/>
          </a:p>
          <a:p>
            <a:r>
              <a:rPr lang="en-US" altLang="zh-TW" sz="1600" dirty="0"/>
              <a:t>            flex: 2;</a:t>
            </a:r>
            <a:endParaRPr lang="en-US" altLang="zh-TW" sz="1600" dirty="0"/>
          </a:p>
          <a:p>
            <a:r>
              <a:rPr lang="en-US" altLang="zh-TW" sz="1600" dirty="0"/>
              <a:t>            background-color: #</a:t>
            </a:r>
            <a:r>
              <a:rPr lang="en-US" altLang="zh-TW" sz="1600" dirty="0" err="1"/>
              <a:t>cde</a:t>
            </a:r>
            <a:r>
              <a:rPr lang="en-US" altLang="zh-TW" sz="1600" dirty="0"/>
              <a:t>;</a:t>
            </a:r>
            <a:endParaRPr lang="en-US" altLang="zh-TW" sz="1600" dirty="0"/>
          </a:p>
          <a:p>
            <a:r>
              <a:rPr lang="en-US" altLang="zh-TW" sz="1600" dirty="0"/>
              <a:t>        }</a:t>
            </a:r>
            <a:endParaRPr lang="en-US" altLang="zh-TW" sz="1600" dirty="0"/>
          </a:p>
          <a:p>
            <a:r>
              <a:rPr lang="en-US" altLang="zh-TW" sz="1600" dirty="0"/>
              <a:t>&lt;/style&gt;</a:t>
            </a: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30391" y="2744933"/>
            <a:ext cx="2098651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&lt;body&gt;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    &lt;div id='box'&gt;</a:t>
            </a:r>
            <a:endParaRPr lang="en-US" altLang="zh-TW" dirty="0"/>
          </a:p>
          <a:p>
            <a:r>
              <a:rPr lang="en-US" altLang="zh-TW" dirty="0"/>
              <a:t>        &lt;div&gt;A&lt;/div&gt;</a:t>
            </a:r>
            <a:endParaRPr lang="en-US" altLang="zh-TW" dirty="0"/>
          </a:p>
          <a:p>
            <a:r>
              <a:rPr lang="en-US" altLang="zh-TW" dirty="0"/>
              <a:t>        &lt;div&gt;B&lt;/div&gt;</a:t>
            </a:r>
            <a:endParaRPr lang="en-US" altLang="zh-TW" dirty="0"/>
          </a:p>
          <a:p>
            <a:r>
              <a:rPr lang="en-US" altLang="zh-TW" dirty="0"/>
              <a:t>        &lt;div&gt;C&lt;/div&gt;</a:t>
            </a:r>
            <a:endParaRPr lang="en-US" altLang="zh-TW" dirty="0"/>
          </a:p>
          <a:p>
            <a:r>
              <a:rPr lang="en-US" altLang="zh-TW" dirty="0"/>
              <a:t>    &lt;/div&gt;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&lt;/body&gt;</a:t>
            </a: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786" y="559813"/>
            <a:ext cx="6543675" cy="9810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CSS - Media Queries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檢查與定義特定媒體上使用的</a:t>
            </a:r>
            <a:r>
              <a:rPr lang="en-US" altLang="zh-TW" dirty="0"/>
              <a:t>CSS</a:t>
            </a:r>
            <a:r>
              <a:rPr lang="zh-TW" altLang="en-US" dirty="0"/>
              <a:t>樣式</a:t>
            </a:r>
            <a:endParaRPr lang="zh-TW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網頁可見區域</a:t>
            </a:r>
            <a:r>
              <a:rPr lang="en-US" altLang="zh-TW" dirty="0"/>
              <a:t>(Viewport)</a:t>
            </a:r>
            <a:r>
              <a:rPr lang="zh-TW" altLang="en-US" dirty="0"/>
              <a:t> </a:t>
            </a:r>
            <a:r>
              <a:rPr lang="en-US" altLang="zh-TW" dirty="0"/>
              <a:t>#1</a:t>
            </a:r>
            <a:r>
              <a:rPr lang="zh-TW" altLang="en-US" dirty="0"/>
              <a:t> 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Viewport</a:t>
            </a:r>
            <a:r>
              <a:rPr lang="zh-TW" altLang="en-US" dirty="0"/>
              <a:t>就是一個網頁上，使用者的可見區域，因此會隨著螢幕寬度變化</a:t>
            </a:r>
            <a:endParaRPr lang="en-US" altLang="zh-TW" dirty="0"/>
          </a:p>
          <a:p>
            <a:r>
              <a:rPr lang="zh-TW" altLang="en-US" dirty="0"/>
              <a:t>在還沒有智慧型手機的時代，網頁通常是固定寬度的設計；但是在行動裝置盛行的現代，網頁寬度要能自適應裝置寬度，以呈現最佳的網頁畫面</a:t>
            </a:r>
            <a:endParaRPr lang="en-US" altLang="zh-TW" dirty="0"/>
          </a:p>
          <a:p>
            <a:r>
              <a:rPr lang="zh-TW" altLang="en-US" dirty="0"/>
              <a:t>要建立響應式網頁設計，一定要設定</a:t>
            </a:r>
            <a:r>
              <a:rPr lang="en-US" altLang="zh-TW" dirty="0"/>
              <a:t>Viewport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網頁可見區域</a:t>
            </a:r>
            <a:r>
              <a:rPr lang="en-US" altLang="zh-TW" dirty="0"/>
              <a:t>(Viewport)</a:t>
            </a:r>
            <a:r>
              <a:rPr lang="zh-TW" altLang="en-US" dirty="0"/>
              <a:t> </a:t>
            </a:r>
            <a:r>
              <a:rPr lang="en-US" altLang="zh-TW" dirty="0"/>
              <a:t>#2 </a:t>
            </a:r>
            <a:r>
              <a:rPr lang="zh-TW" altLang="en-US" dirty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33007"/>
            <a:ext cx="8596668" cy="4308356"/>
          </a:xfrm>
        </p:spPr>
        <p:txBody>
          <a:bodyPr/>
          <a:lstStyle/>
          <a:p>
            <a:r>
              <a:rPr lang="zh-TW" altLang="en-US" dirty="0"/>
              <a:t>如何設定</a:t>
            </a:r>
            <a:r>
              <a:rPr lang="en-US" altLang="zh-TW" dirty="0"/>
              <a:t>Viewport</a:t>
            </a:r>
            <a:r>
              <a:rPr lang="zh-TW" altLang="en-US" dirty="0"/>
              <a:t>？</a:t>
            </a:r>
            <a:endParaRPr lang="en-US" altLang="zh-TW" dirty="0"/>
          </a:p>
          <a:p>
            <a:r>
              <a:rPr lang="en-US" altLang="zh-TW" dirty="0"/>
              <a:t>HTML5</a:t>
            </a:r>
            <a:r>
              <a:rPr lang="zh-TW" altLang="en-US" dirty="0"/>
              <a:t>的中繼資料，也就是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&lt;meta&gt;</a:t>
            </a:r>
            <a:r>
              <a:rPr lang="zh-TW" altLang="en-US" dirty="0"/>
              <a:t>標籤，可以控制</a:t>
            </a:r>
            <a:r>
              <a:rPr lang="en-US" altLang="zh-TW" dirty="0"/>
              <a:t>Viewport</a:t>
            </a:r>
            <a:endParaRPr lang="en-US" altLang="zh-TW" dirty="0"/>
          </a:p>
          <a:p>
            <a:r>
              <a:rPr lang="zh-TW" altLang="en-US" dirty="0"/>
              <a:t>在所有的網頁上，都應該使用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&lt;meta&gt;</a:t>
            </a:r>
            <a:r>
              <a:rPr lang="zh-TW" altLang="en-US" dirty="0"/>
              <a:t>標籤，加入</a:t>
            </a:r>
            <a:r>
              <a:rPr lang="en-US" altLang="zh-TW" dirty="0"/>
              <a:t>Viewport</a:t>
            </a:r>
            <a:r>
              <a:rPr lang="zh-TW" altLang="en-US" dirty="0"/>
              <a:t>控制語法：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&lt;meta&gt;</a:t>
            </a:r>
            <a:r>
              <a:rPr lang="zh-TW" altLang="en-US" dirty="0"/>
              <a:t>會讓瀏覽器知道，如何控制網頁的空間、尺寸和比例</a:t>
            </a:r>
            <a:endParaRPr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width=device-width</a:t>
            </a:r>
            <a:r>
              <a:rPr lang="zh-TW" altLang="en-US" dirty="0"/>
              <a:t>」設定「網頁寬度」和「裝置的螢幕寬度」相同</a:t>
            </a:r>
            <a:endParaRPr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initial-scale=1.0</a:t>
            </a:r>
            <a:r>
              <a:rPr lang="zh-TW" altLang="en-US" dirty="0"/>
              <a:t>」設定網頁初始的縮放比例為</a:t>
            </a:r>
            <a:r>
              <a:rPr lang="en-US" altLang="zh-TW" dirty="0"/>
              <a:t>1.0</a:t>
            </a:r>
            <a:endParaRPr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shrink-to-fit=no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/>
            <a:r>
              <a:rPr lang="en-US" altLang="zh-TW" dirty="0"/>
              <a:t>iOS 9</a:t>
            </a:r>
            <a:r>
              <a:rPr lang="zh-TW" altLang="en-US" dirty="0"/>
              <a:t>的</a:t>
            </a:r>
            <a:r>
              <a:rPr lang="en-US" altLang="zh-TW" dirty="0"/>
              <a:t>Safari</a:t>
            </a:r>
            <a:r>
              <a:rPr lang="zh-TW" altLang="en-US" dirty="0"/>
              <a:t>瀏覽器，在網頁上有超過螢幕寬度的元件時，會整個網頁縮小以符合比例</a:t>
            </a:r>
            <a:endParaRPr lang="en-US" altLang="zh-TW" dirty="0"/>
          </a:p>
          <a:p>
            <a:pPr lvl="2"/>
            <a:r>
              <a:rPr lang="zh-TW" altLang="en-US" dirty="0"/>
              <a:t>加上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shrink-to-fit=no</a:t>
            </a:r>
            <a:r>
              <a:rPr lang="zh-TW" altLang="en-US" dirty="0"/>
              <a:t>以防止網頁被自動縮小，並符合螢幕寬度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2923437"/>
            <a:ext cx="8074780" cy="70829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&lt;meta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"viewport"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content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"width=device-width, initial-scale=1.0, shrink-to-fit=no"</a:t>
            </a:r>
            <a:r>
              <a:rPr lang="en-US" altLang="zh-TW" dirty="0"/>
              <a:t>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媒體查詢</a:t>
            </a:r>
            <a:r>
              <a:rPr lang="en-US" altLang="zh-TW" dirty="0"/>
              <a:t>(Media Queries)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Media Queries</a:t>
            </a:r>
            <a:r>
              <a:rPr lang="zh-TW" altLang="en-US" dirty="0"/>
              <a:t>是</a:t>
            </a:r>
            <a:r>
              <a:rPr lang="en-US" altLang="zh-TW" dirty="0"/>
              <a:t>CSS3</a:t>
            </a:r>
            <a:r>
              <a:rPr lang="zh-TW" altLang="en-US" dirty="0"/>
              <a:t>的新技術，可以用來檢查</a:t>
            </a:r>
            <a:r>
              <a:rPr lang="en-US" altLang="zh-TW" dirty="0"/>
              <a:t>Viewport</a:t>
            </a:r>
            <a:r>
              <a:rPr lang="zh-TW" altLang="en-US" dirty="0"/>
              <a:t>的寬度及高度</a:t>
            </a:r>
            <a:endParaRPr lang="en-US" altLang="zh-TW" dirty="0"/>
          </a:p>
          <a:p>
            <a:r>
              <a:rPr lang="zh-TW" altLang="en-US" dirty="0"/>
              <a:t>使用「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zh-TW" altLang="en-US" dirty="0"/>
              <a:t>」規則，包住一段</a:t>
            </a:r>
            <a:r>
              <a:rPr lang="en-US" altLang="zh-TW" dirty="0"/>
              <a:t>CSS</a:t>
            </a:r>
            <a:r>
              <a:rPr lang="zh-TW" altLang="en-US" dirty="0"/>
              <a:t>，如果符合特定規則，瀏覽器就會採用其內的</a:t>
            </a:r>
            <a:r>
              <a:rPr lang="en-US" altLang="zh-TW" dirty="0"/>
              <a:t>CSS</a:t>
            </a:r>
            <a:r>
              <a:rPr lang="zh-TW" altLang="en-US" dirty="0"/>
              <a:t>設定</a:t>
            </a:r>
            <a:endParaRPr lang="en-US" altLang="zh-TW" dirty="0"/>
          </a:p>
          <a:p>
            <a:r>
              <a:rPr lang="zh-TW" altLang="en-US" dirty="0"/>
              <a:t>只要設定好，各式螢幕寬度的網頁版面，以</a:t>
            </a:r>
            <a:r>
              <a:rPr lang="en-US" altLang="zh-TW" dirty="0"/>
              <a:t>CSS</a:t>
            </a:r>
            <a:r>
              <a:rPr lang="zh-TW" altLang="en-US" dirty="0"/>
              <a:t>設計元件比例，就是響應式網頁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r>
              <a:rPr lang="zh-TW" altLang="en-US" dirty="0"/>
              <a:t>如果螢幕寬度小於</a:t>
            </a:r>
            <a:r>
              <a:rPr lang="en-US" altLang="zh-TW" dirty="0"/>
              <a:t>500px(max-width: 500px)</a:t>
            </a:r>
            <a:r>
              <a:rPr lang="zh-TW" altLang="en-US" dirty="0"/>
              <a:t>，背景顏色就會更改成淺藍色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4926030"/>
            <a:ext cx="5152401" cy="1454332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@media </a:t>
            </a:r>
            <a:r>
              <a:rPr lang="en-US" altLang="zh-TW" dirty="0">
                <a:solidFill>
                  <a:schemeClr val="tx1"/>
                </a:solidFill>
              </a:rPr>
              <a:t>only screen and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0000FF"/>
                </a:solidFill>
              </a:rPr>
              <a:t>max-width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/>
                </a:solidFill>
              </a:rPr>
              <a:t>500px</a:t>
            </a:r>
            <a:r>
              <a:rPr lang="en-US" altLang="zh-TW" dirty="0"/>
              <a:t>) {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body {</a:t>
            </a:r>
            <a:endParaRPr lang="en-US" altLang="zh-TW" dirty="0"/>
          </a:p>
          <a:p>
            <a:r>
              <a:rPr lang="zh-TW" altLang="en-US" dirty="0"/>
              <a:t>        </a:t>
            </a:r>
            <a:r>
              <a:rPr lang="en-US" altLang="zh-TW" dirty="0">
                <a:solidFill>
                  <a:srgbClr val="0000FF"/>
                </a:solidFill>
              </a:rPr>
              <a:t>background-color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chemeClr val="tx1"/>
                </a:solidFill>
              </a:rPr>
              <a:t>lightblue</a:t>
            </a:r>
            <a:r>
              <a:rPr lang="en-US" altLang="zh-TW" dirty="0"/>
              <a:t>;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書籤</a:t>
            </a:r>
            <a:r>
              <a:rPr lang="en-US" altLang="zh-TW" dirty="0"/>
              <a:t>(Bookmark)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97577"/>
            <a:ext cx="8596668" cy="4743785"/>
          </a:xfrm>
        </p:spPr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書籤可以讓使用者可以快速跳到網頁的某個特定部份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元件的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zh-TW" altLang="en-US" dirty="0"/>
              <a:t>設定名稱，就可以在超連結的網址輸入「</a:t>
            </a:r>
            <a:r>
              <a:rPr lang="en-US" altLang="zh-TW" dirty="0"/>
              <a:t>#id</a:t>
            </a:r>
            <a:r>
              <a:rPr lang="zh-TW" altLang="en-US" dirty="0"/>
              <a:t>」建立書籤</a:t>
            </a:r>
            <a:endParaRPr lang="en-US" altLang="zh-TW" dirty="0"/>
          </a:p>
          <a:p>
            <a:r>
              <a:rPr lang="zh-TW" altLang="en-US" dirty="0"/>
              <a:t>適用於網頁內容很長的時候，方便使用者找到他想要看的內容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0564" y="2548031"/>
            <a:ext cx="2971800" cy="3590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46" y="2548031"/>
            <a:ext cx="2190750" cy="1495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5538995" y="3056257"/>
            <a:ext cx="539931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9274002" y="3056257"/>
            <a:ext cx="539931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8486" y="2548031"/>
            <a:ext cx="5267560" cy="409660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&lt;!DOCTYPE </a:t>
            </a:r>
            <a:r>
              <a:rPr lang="en-US" altLang="zh-TW" dirty="0">
                <a:solidFill>
                  <a:srgbClr val="0000FF"/>
                </a:solidFill>
              </a:rPr>
              <a:t>html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&lt;html&gt;</a:t>
            </a:r>
            <a:endParaRPr lang="en-US" altLang="zh-TW" dirty="0"/>
          </a:p>
          <a:p>
            <a:r>
              <a:rPr lang="en-US" altLang="zh-TW" dirty="0"/>
              <a:t>&lt;body&gt;</a:t>
            </a:r>
            <a:endParaRPr lang="en-US" altLang="zh-TW" dirty="0"/>
          </a:p>
          <a:p>
            <a:r>
              <a:rPr lang="en-US" altLang="zh-TW" dirty="0"/>
              <a:t>  &lt;p&gt;&lt;a </a:t>
            </a:r>
            <a:r>
              <a:rPr lang="en-US" altLang="zh-TW" dirty="0" err="1">
                <a:solidFill>
                  <a:srgbClr val="0000FF"/>
                </a:solidFill>
              </a:rPr>
              <a:t>href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"#C4"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rgbClr val="000000"/>
                </a:solidFill>
              </a:rPr>
              <a:t>Jump to Chapter 4</a:t>
            </a:r>
            <a:r>
              <a:rPr lang="en-US" altLang="zh-TW" dirty="0"/>
              <a:t>&lt;/a&gt;&lt;/p&gt;</a:t>
            </a:r>
            <a:endParaRPr lang="en-US" altLang="zh-TW" dirty="0"/>
          </a:p>
          <a:p>
            <a:r>
              <a:rPr lang="en-US" altLang="zh-TW" dirty="0"/>
              <a:t>  &lt;h2&gt;</a:t>
            </a:r>
            <a:r>
              <a:rPr lang="en-US" altLang="zh-TW" dirty="0">
                <a:solidFill>
                  <a:srgbClr val="000000"/>
                </a:solidFill>
              </a:rPr>
              <a:t>Chapter 1</a:t>
            </a:r>
            <a:r>
              <a:rPr lang="en-US" altLang="zh-TW" dirty="0"/>
              <a:t>&lt;/h2&gt;</a:t>
            </a:r>
            <a:endParaRPr lang="en-US" altLang="zh-TW" dirty="0"/>
          </a:p>
          <a:p>
            <a:r>
              <a:rPr lang="en-US" altLang="zh-TW" dirty="0"/>
              <a:t>  &lt;p&gt;</a:t>
            </a:r>
            <a:r>
              <a:rPr lang="en-US" altLang="zh-TW" dirty="0">
                <a:solidFill>
                  <a:srgbClr val="000000"/>
                </a:solidFill>
              </a:rPr>
              <a:t>This chapter explains </a:t>
            </a:r>
            <a:r>
              <a:rPr lang="en-US" altLang="zh-TW" dirty="0" err="1">
                <a:solidFill>
                  <a:srgbClr val="000000"/>
                </a:solidFill>
              </a:rPr>
              <a:t>ba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en-US" altLang="zh-TW" dirty="0"/>
              <a:t>  &lt;h2&gt;</a:t>
            </a:r>
            <a:r>
              <a:rPr lang="en-US" altLang="zh-TW" dirty="0">
                <a:solidFill>
                  <a:srgbClr val="000000"/>
                </a:solidFill>
              </a:rPr>
              <a:t>Chapter 2</a:t>
            </a:r>
            <a:r>
              <a:rPr lang="en-US" altLang="zh-TW" dirty="0"/>
              <a:t>&lt;/h2&gt;</a:t>
            </a:r>
            <a:endParaRPr lang="en-US" altLang="zh-TW" dirty="0"/>
          </a:p>
          <a:p>
            <a:r>
              <a:rPr lang="en-US" altLang="zh-TW" dirty="0"/>
              <a:t>  &lt;p&gt;</a:t>
            </a:r>
            <a:r>
              <a:rPr lang="en-US" altLang="zh-TW" dirty="0">
                <a:solidFill>
                  <a:srgbClr val="000000"/>
                </a:solidFill>
              </a:rPr>
              <a:t>This chapter explains </a:t>
            </a:r>
            <a:r>
              <a:rPr lang="en-US" altLang="zh-TW" dirty="0" err="1">
                <a:solidFill>
                  <a:srgbClr val="000000"/>
                </a:solidFill>
              </a:rPr>
              <a:t>ba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en-US" altLang="zh-TW" dirty="0"/>
              <a:t>  &lt;h2&gt;</a:t>
            </a:r>
            <a:r>
              <a:rPr lang="en-US" altLang="zh-TW" dirty="0">
                <a:solidFill>
                  <a:srgbClr val="000000"/>
                </a:solidFill>
              </a:rPr>
              <a:t>Chapter 3</a:t>
            </a:r>
            <a:r>
              <a:rPr lang="en-US" altLang="zh-TW" dirty="0"/>
              <a:t>&lt;/h2&gt;</a:t>
            </a:r>
            <a:endParaRPr lang="en-US" altLang="zh-TW" dirty="0"/>
          </a:p>
          <a:p>
            <a:r>
              <a:rPr lang="en-US" altLang="zh-TW" dirty="0"/>
              <a:t>  &lt;p&gt;</a:t>
            </a:r>
            <a:r>
              <a:rPr lang="en-US" altLang="zh-TW" dirty="0">
                <a:solidFill>
                  <a:srgbClr val="000000"/>
                </a:solidFill>
              </a:rPr>
              <a:t>This chapter explains </a:t>
            </a:r>
            <a:r>
              <a:rPr lang="en-US" altLang="zh-TW" dirty="0" err="1">
                <a:solidFill>
                  <a:srgbClr val="000000"/>
                </a:solidFill>
              </a:rPr>
              <a:t>ba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en-US" altLang="zh-TW" dirty="0"/>
              <a:t>  &lt;h2 </a:t>
            </a:r>
            <a:r>
              <a:rPr lang="en-US" altLang="zh-TW" dirty="0">
                <a:solidFill>
                  <a:srgbClr val="0000FF"/>
                </a:solidFill>
              </a:rPr>
              <a:t>id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"C4"</a:t>
            </a:r>
            <a:r>
              <a:rPr lang="en-US" altLang="zh-TW" dirty="0"/>
              <a:t>&gt;</a:t>
            </a:r>
            <a:r>
              <a:rPr lang="en-US" altLang="zh-TW" dirty="0">
                <a:solidFill>
                  <a:srgbClr val="000000"/>
                </a:solidFill>
              </a:rPr>
              <a:t>Chapter 4</a:t>
            </a:r>
            <a:r>
              <a:rPr lang="en-US" altLang="zh-TW" dirty="0"/>
              <a:t>&lt;/h2&gt;</a:t>
            </a:r>
            <a:endParaRPr lang="en-US" altLang="zh-TW" dirty="0"/>
          </a:p>
          <a:p>
            <a:r>
              <a:rPr lang="en-US" altLang="zh-TW" dirty="0"/>
              <a:t>  &lt;p&gt;</a:t>
            </a:r>
            <a:r>
              <a:rPr lang="en-US" altLang="zh-TW" dirty="0">
                <a:solidFill>
                  <a:srgbClr val="000000"/>
                </a:solidFill>
              </a:rPr>
              <a:t>This chapter explains </a:t>
            </a:r>
            <a:r>
              <a:rPr lang="en-US" altLang="zh-TW" dirty="0" err="1">
                <a:solidFill>
                  <a:srgbClr val="000000"/>
                </a:solidFill>
              </a:rPr>
              <a:t>ba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en-US" altLang="zh-TW" dirty="0"/>
              <a:t>  &lt;h2&gt;</a:t>
            </a:r>
            <a:r>
              <a:rPr lang="en-US" altLang="zh-TW" dirty="0">
                <a:solidFill>
                  <a:srgbClr val="000000"/>
                </a:solidFill>
              </a:rPr>
              <a:t>Chapter 5</a:t>
            </a:r>
            <a:r>
              <a:rPr lang="en-US" altLang="zh-TW" dirty="0"/>
              <a:t>&lt;/h2&gt;</a:t>
            </a:r>
            <a:endParaRPr lang="en-US" altLang="zh-TW" dirty="0"/>
          </a:p>
          <a:p>
            <a:r>
              <a:rPr lang="en-US" altLang="zh-TW" dirty="0"/>
              <a:t>  &lt;p&gt;</a:t>
            </a:r>
            <a:r>
              <a:rPr lang="en-US" altLang="zh-TW" dirty="0">
                <a:solidFill>
                  <a:srgbClr val="000000"/>
                </a:solidFill>
              </a:rPr>
              <a:t>This chapter explains </a:t>
            </a:r>
            <a:r>
              <a:rPr lang="en-US" altLang="zh-TW" dirty="0" err="1">
                <a:solidFill>
                  <a:srgbClr val="000000"/>
                </a:solidFill>
              </a:rPr>
              <a:t>ba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bla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en-US" altLang="zh-TW" dirty="0"/>
              <a:t>&lt;/body&gt;</a:t>
            </a:r>
            <a:endParaRPr lang="en-US" altLang="zh-TW" dirty="0"/>
          </a:p>
          <a:p>
            <a:r>
              <a:rPr lang="en-US" altLang="zh-TW" dirty="0"/>
              <a:t>&lt;/html&gt;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粗體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斜體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螢光筆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底線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91645" y="2535520"/>
            <a:ext cx="3710789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&lt;b&gt;</a:t>
            </a:r>
            <a:r>
              <a:rPr lang="zh-TW" altLang="en-US" sz="1600" dirty="0"/>
              <a:t>文字</a:t>
            </a:r>
            <a:r>
              <a:rPr lang="en-US" altLang="zh-TW" sz="1600" dirty="0"/>
              <a:t>&lt;/b&gt;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75668" y="2535520"/>
            <a:ext cx="3710789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&lt;strong&gt;</a:t>
            </a:r>
            <a:r>
              <a:rPr lang="zh-TW" altLang="en-US" sz="1600" dirty="0"/>
              <a:t>文字</a:t>
            </a:r>
            <a:r>
              <a:rPr lang="en-US" altLang="zh-TW" sz="1600" dirty="0"/>
              <a:t>&lt;/strong&gt;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91645" y="3323117"/>
            <a:ext cx="3710789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</a:t>
            </a:r>
            <a:r>
              <a:rPr lang="zh-TW" altLang="en-US" sz="1600" dirty="0"/>
              <a:t>文字</a:t>
            </a:r>
            <a:r>
              <a:rPr lang="en-US" altLang="zh-TW" sz="1600" dirty="0"/>
              <a:t>&lt;/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75667" y="3323117"/>
            <a:ext cx="3710789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</a:t>
            </a:r>
            <a:r>
              <a:rPr lang="en-US" altLang="zh-TW" sz="1600" dirty="0" err="1"/>
              <a:t>em</a:t>
            </a:r>
            <a:r>
              <a:rPr lang="en-US" altLang="zh-TW" sz="1600" dirty="0"/>
              <a:t>&gt;</a:t>
            </a:r>
            <a:r>
              <a:rPr lang="zh-TW" altLang="en-US" sz="1600" dirty="0"/>
              <a:t>文字</a:t>
            </a:r>
            <a:r>
              <a:rPr lang="en-US" altLang="zh-TW" sz="1600" dirty="0"/>
              <a:t>&lt;/</a:t>
            </a:r>
            <a:r>
              <a:rPr lang="en-US" altLang="zh-TW" sz="1600" dirty="0" err="1"/>
              <a:t>em</a:t>
            </a:r>
            <a:r>
              <a:rPr lang="en-US" altLang="zh-TW" sz="1600" dirty="0"/>
              <a:t>&gt;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91644" y="4100975"/>
            <a:ext cx="3710789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&lt;mark&gt;</a:t>
            </a:r>
            <a:r>
              <a:rPr lang="zh-TW" altLang="en-US" sz="1600" dirty="0"/>
              <a:t>文字</a:t>
            </a:r>
            <a:r>
              <a:rPr lang="en-US" altLang="zh-TW" sz="1600" dirty="0"/>
              <a:t>&lt;/mark&gt;</a:t>
            </a:r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91643" y="4902449"/>
            <a:ext cx="3710789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&lt;ins&gt;</a:t>
            </a:r>
            <a:r>
              <a:rPr lang="zh-TW" altLang="en-US" sz="1600" dirty="0"/>
              <a:t>文字</a:t>
            </a:r>
            <a:r>
              <a:rPr lang="en-US" altLang="zh-TW" sz="1600" dirty="0"/>
              <a:t>&lt;/ins&gt;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div</a:t>
            </a:r>
            <a:b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矩形區域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的</a:t>
            </a:r>
            <a:r>
              <a:rPr lang="en-US" altLang="zh-TW" dirty="0"/>
              <a:t>&lt;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r>
              <a:rPr lang="zh-TW" altLang="en-US" dirty="0"/>
              <a:t>標籤，代表一個可以放很多</a:t>
            </a:r>
            <a:r>
              <a:rPr lang="en-US" altLang="zh-TW" dirty="0"/>
              <a:t>HTML</a:t>
            </a:r>
            <a:r>
              <a:rPr lang="zh-TW" altLang="en-US" dirty="0"/>
              <a:t>元件的容器</a:t>
            </a:r>
            <a:r>
              <a:rPr lang="en-US" altLang="zh-TW" dirty="0"/>
              <a:t>(container)</a:t>
            </a:r>
            <a:r>
              <a:rPr lang="zh-TW" altLang="en-US" dirty="0"/>
              <a:t>，是一個區塊的概念，是很常用的標籤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可以設定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zh-TW" altLang="en-US" dirty="0"/>
              <a:t>和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TW" altLang="en-US" dirty="0"/>
              <a:t>屬性，來設定它的</a:t>
            </a:r>
            <a:r>
              <a:rPr lang="en-US" altLang="zh-TW" dirty="0"/>
              <a:t>CSS</a:t>
            </a:r>
            <a:r>
              <a:rPr lang="zh-TW" altLang="en-US" dirty="0"/>
              <a:t>樣式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可以設定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zh-TW" altLang="en-US" dirty="0"/>
              <a:t>屬性，來為它命名，之後可以設定連結及後續控制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zh-TW" altLang="en-US" dirty="0"/>
              <a:t>可以讓前端設計人員，快速設定網頁某區塊的樣式，</a:t>
            </a:r>
            <a:r>
              <a:rPr lang="en-US" altLang="zh-TW" dirty="0"/>
              <a:t>&lt;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r>
              <a:rPr lang="zh-TW" altLang="en-US" dirty="0"/>
              <a:t>內的</a:t>
            </a:r>
            <a:r>
              <a:rPr lang="en-US" altLang="zh-TW" dirty="0"/>
              <a:t>HTML</a:t>
            </a:r>
            <a:r>
              <a:rPr lang="zh-TW" altLang="en-US" dirty="0"/>
              <a:t>元件都可以一起適用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0000" y="4481322"/>
            <a:ext cx="2686050" cy="12192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953632" y="4838373"/>
            <a:ext cx="479649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17212" y="4481322"/>
            <a:ext cx="7352377" cy="126531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&lt;div </a:t>
            </a:r>
            <a:r>
              <a:rPr lang="en-US" altLang="zh-TW" dirty="0">
                <a:solidFill>
                  <a:srgbClr val="0000FF"/>
                </a:solidFill>
              </a:rPr>
              <a:t>style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 err="1">
                <a:solidFill>
                  <a:srgbClr val="CC6600"/>
                </a:solidFill>
              </a:rPr>
              <a:t>background-color:black</a:t>
            </a:r>
            <a:r>
              <a:rPr lang="en-US" altLang="zh-TW" dirty="0">
                <a:solidFill>
                  <a:srgbClr val="CC6600"/>
                </a:solidFill>
              </a:rPr>
              <a:t>; </a:t>
            </a:r>
            <a:r>
              <a:rPr lang="en-US" altLang="zh-TW" dirty="0" err="1">
                <a:solidFill>
                  <a:srgbClr val="CC6600"/>
                </a:solidFill>
              </a:rPr>
              <a:t>color:white</a:t>
            </a:r>
            <a:r>
              <a:rPr lang="en-US" altLang="zh-TW" dirty="0">
                <a:solidFill>
                  <a:srgbClr val="CC6600"/>
                </a:solidFill>
              </a:rPr>
              <a:t>; padding:20px"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&lt;h2&gt;</a:t>
            </a:r>
            <a:r>
              <a:rPr lang="en-US" altLang="zh-TW" dirty="0">
                <a:solidFill>
                  <a:srgbClr val="000000"/>
                </a:solidFill>
              </a:rPr>
              <a:t>Hello World</a:t>
            </a:r>
            <a:r>
              <a:rPr lang="en-US" altLang="zh-TW" dirty="0"/>
              <a:t>&lt;/h2&gt;</a:t>
            </a:r>
            <a:endParaRPr lang="en-US" altLang="zh-TW" dirty="0"/>
          </a:p>
          <a:p>
            <a:r>
              <a:rPr lang="en-US" altLang="zh-TW" dirty="0"/>
              <a:t>  &lt;p&gt;</a:t>
            </a:r>
            <a:r>
              <a:rPr lang="en-US" altLang="zh-TW" dirty="0">
                <a:solidFill>
                  <a:srgbClr val="000000"/>
                </a:solidFill>
              </a:rPr>
              <a:t>Hello World</a:t>
            </a:r>
            <a:r>
              <a:rPr lang="en-US" altLang="zh-TW" dirty="0"/>
              <a:t>&lt;/p&gt;</a:t>
            </a:r>
            <a:endParaRPr lang="en-US" altLang="zh-TW" dirty="0"/>
          </a:p>
          <a:p>
            <a:r>
              <a:rPr lang="en-US" altLang="zh-TW" dirty="0"/>
              <a:t>&lt;/div&gt;</a:t>
            </a: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  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form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8797"/>
            <a:ext cx="8596668" cy="3880773"/>
          </a:xfrm>
        </p:spPr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表單是使用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zh-TW" altLang="en-US" dirty="0"/>
              <a:t>的標籤，可以建立表單來收集使用者輸入的資料，送出到後端伺服器</a:t>
            </a:r>
            <a:endParaRPr lang="en-US" altLang="zh-TW" dirty="0"/>
          </a:p>
          <a:p>
            <a:r>
              <a:rPr lang="zh-TW" altLang="en-US" dirty="0"/>
              <a:t>一個表單可以包含多個</a:t>
            </a:r>
            <a:r>
              <a:rPr lang="en-US" altLang="zh-TW" dirty="0"/>
              <a:t>HTML</a:t>
            </a:r>
            <a:r>
              <a:rPr lang="zh-TW" altLang="en-US" dirty="0"/>
              <a:t>元件，例如：文字方塊、按鈕等</a:t>
            </a:r>
            <a:endParaRPr lang="en-US" altLang="zh-TW" dirty="0"/>
          </a:p>
          <a:p>
            <a:r>
              <a:rPr lang="zh-TW" altLang="en-US" dirty="0"/>
              <a:t>表單可以包含很多種輸入元件，使用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&lt;input&gt;</a:t>
            </a:r>
            <a:r>
              <a:rPr lang="zh-TW" altLang="en-US" dirty="0"/>
              <a:t>標籤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&lt;input&gt;</a:t>
            </a:r>
            <a:r>
              <a:rPr lang="zh-TW" altLang="en-US" dirty="0"/>
              <a:t>的常用屬性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77334" y="3400805"/>
          <a:ext cx="10142584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699"/>
                <a:gridCol w="2276127"/>
                <a:gridCol w="626375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舉例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輸入元件類型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必填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&lt;input type="text" name="name"&gt;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name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輸入元件名稱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必填</a:t>
                      </a:r>
                      <a:r>
                        <a:rPr lang="en-US" altLang="zh-TW" dirty="0"/>
                        <a:t>)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後端取值的依據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&lt;input type="text" name="name"&gt;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value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輸入元件的值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placeholder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浮水印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&lt;input type="text" id="name" placeholder="</a:t>
                      </a:r>
                      <a:r>
                        <a:rPr lang="zh-TW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姓名</a:t>
                      </a:r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"&gt;</a:t>
                      </a:r>
                      <a:endParaRPr lang="en-US" altLang="zh-TW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readonly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唯讀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&lt;input type="text" name="name"</a:t>
                      </a:r>
                      <a:r>
                        <a:rPr lang="zh-TW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readonly</a:t>
                      </a:r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disabled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無作用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灰底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&lt;input type="text" name="name"</a:t>
                      </a:r>
                      <a:r>
                        <a:rPr lang="zh-TW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disabled&gt;</a:t>
                      </a:r>
                      <a:endParaRPr lang="en-US" altLang="zh-TW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required</a:t>
                      </a:r>
                      <a:endParaRPr lang="zh-TW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必填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&lt;input type="text" name="name"</a:t>
                      </a:r>
                      <a:r>
                        <a:rPr lang="zh-TW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required&gt;</a:t>
                      </a:r>
                      <a:endParaRPr lang="en-US" altLang="zh-TW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Text Input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text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 Input(</a:t>
            </a:r>
            <a:r>
              <a:rPr lang="zh-TW" altLang="en-US" dirty="0"/>
              <a:t>文字輸入</a:t>
            </a:r>
            <a:r>
              <a:rPr lang="en-US" altLang="zh-TW" dirty="0"/>
              <a:t>)</a:t>
            </a:r>
            <a:r>
              <a:rPr lang="zh-TW" altLang="en-US" dirty="0"/>
              <a:t>是</a:t>
            </a:r>
            <a:r>
              <a:rPr lang="en-US" altLang="zh-TW" dirty="0"/>
              <a:t>HTML</a:t>
            </a:r>
            <a:r>
              <a:rPr lang="zh-TW" altLang="en-US" dirty="0"/>
              <a:t>可以讓使用者輸入文字的文字方塊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可以使用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zh-TW" altLang="en-US" dirty="0"/>
              <a:t>屬性製作浮水印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64880" y="2904295"/>
            <a:ext cx="3359372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&lt;input type="text" name=""&gt;</a:t>
            </a:r>
            <a:endParaRPr lang="zh-TW" altLang="en-US" sz="1600" dirty="0"/>
          </a:p>
        </p:txBody>
      </p:sp>
      <p:sp>
        <p:nvSpPr>
          <p:cNvPr id="8" name="向右箭號 7"/>
          <p:cNvSpPr/>
          <p:nvPr/>
        </p:nvSpPr>
        <p:spPr>
          <a:xfrm>
            <a:off x="5220872" y="3848426"/>
            <a:ext cx="479649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7334686" y="5294283"/>
            <a:ext cx="479649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88365" y="3680339"/>
            <a:ext cx="3961301" cy="115197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zh-TW" altLang="en-US" dirty="0">
                <a:solidFill>
                  <a:schemeClr val="tx1"/>
                </a:solidFill>
              </a:rPr>
              <a:t>姓名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"name"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1727" y="3680339"/>
            <a:ext cx="2562225" cy="742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字方塊 13"/>
          <p:cNvSpPr txBox="1"/>
          <p:nvPr/>
        </p:nvSpPr>
        <p:spPr>
          <a:xfrm>
            <a:off x="1088365" y="5197442"/>
            <a:ext cx="6043955" cy="120904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&lt;form&gt;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zh-TW" altLang="en-US" dirty="0">
                <a:solidFill>
                  <a:schemeClr val="tx1"/>
                </a:solidFill>
              </a:rPr>
              <a:t>姓名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  &lt;input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"text"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name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"name"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placeholder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zh-TW" altLang="en-US" dirty="0">
                <a:solidFill>
                  <a:srgbClr val="CC6600"/>
                </a:solidFill>
              </a:rPr>
              <a:t>姓名</a:t>
            </a:r>
            <a:r>
              <a:rPr lang="en-US" altLang="zh-TW" dirty="0">
                <a:solidFill>
                  <a:srgbClr val="CC6600"/>
                </a:solidFill>
              </a:rPr>
              <a:t>"</a:t>
            </a:r>
            <a:r>
              <a:rPr lang="en-US" altLang="zh-TW" dirty="0"/>
              <a:t>&gt;</a:t>
            </a:r>
            <a:endParaRPr lang="en-US" altLang="zh-TW" dirty="0"/>
          </a:p>
          <a:p>
            <a:r>
              <a:rPr lang="en-US" altLang="zh-TW" dirty="0"/>
              <a:t>&lt;/form&gt;</a:t>
            </a:r>
            <a:endParaRPr lang="en-US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02" y="5194406"/>
            <a:ext cx="2514600" cy="704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(Form)</a:t>
            </a:r>
            <a:r>
              <a:rPr lang="zh-TW" altLang="en-US" dirty="0"/>
              <a:t>的</a:t>
            </a:r>
            <a:r>
              <a:rPr lang="en-US" altLang="zh-TW" dirty="0"/>
              <a:t>Button   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type button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709229"/>
            <a:ext cx="8596668" cy="2594291"/>
          </a:xfrm>
        </p:spPr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是</a:t>
            </a:r>
            <a:r>
              <a:rPr lang="en-US" altLang="zh-TW" dirty="0"/>
              <a:t>HTML</a:t>
            </a:r>
            <a:r>
              <a:rPr lang="zh-TW" altLang="en-US" dirty="0"/>
              <a:t>的按鈕，可以點擊以觸發事件或動作</a:t>
            </a:r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F801-F91F-44F6-9E20-D4B06AE8B157}" type="slidenum">
              <a:rPr lang="zh-TW" altLang="en-US" smtClean="0"/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30358" y="3787257"/>
            <a:ext cx="4519886" cy="36020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TW" dirty="0"/>
              <a:t>&lt;button </a:t>
            </a:r>
            <a:r>
              <a:rPr lang="en-US" altLang="zh-TW" dirty="0">
                <a:solidFill>
                  <a:srgbClr val="0000FF"/>
                </a:solidFill>
              </a:rPr>
              <a:t>type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C6600"/>
                </a:solidFill>
              </a:rPr>
              <a:t>"button"</a:t>
            </a:r>
            <a:r>
              <a:rPr lang="en-US" altLang="zh-TW" dirty="0"/>
              <a:t>&gt;</a:t>
            </a:r>
            <a:r>
              <a:rPr lang="zh-TW" altLang="en-US" dirty="0">
                <a:solidFill>
                  <a:srgbClr val="000000"/>
                </a:solidFill>
              </a:rPr>
              <a:t>我是按鈕</a:t>
            </a:r>
            <a:r>
              <a:rPr lang="en-US" altLang="zh-TW" dirty="0"/>
              <a:t>&lt;/button&gt;</a:t>
            </a:r>
            <a:endParaRPr lang="en-US" altLang="zh-TW" dirty="0"/>
          </a:p>
        </p:txBody>
      </p:sp>
      <p:sp>
        <p:nvSpPr>
          <p:cNvPr id="10" name="向右箭號 9"/>
          <p:cNvSpPr/>
          <p:nvPr/>
        </p:nvSpPr>
        <p:spPr>
          <a:xfrm>
            <a:off x="5917769" y="3713288"/>
            <a:ext cx="479649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77532" y="3125375"/>
            <a:ext cx="4519886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&lt;button type="button"&gt;</a:t>
            </a:r>
            <a:r>
              <a:rPr lang="zh-TW" altLang="en-US" sz="1600" dirty="0"/>
              <a:t>文字</a:t>
            </a:r>
            <a:r>
              <a:rPr lang="en-US" altLang="zh-TW" sz="1600" dirty="0"/>
              <a:t>&lt;/button&gt;</a:t>
            </a:r>
            <a:endParaRPr lang="en-US" altLang="zh-TW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427" y="3736673"/>
            <a:ext cx="1181100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905220" y="1901137"/>
            <a:ext cx="4818924" cy="3602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14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600" dirty="0"/>
              <a:t>&lt;input type="button" value="</a:t>
            </a:r>
            <a:r>
              <a:rPr lang="zh-TW" altLang="en-US" sz="1600" dirty="0"/>
              <a:t>我是按鈕</a:t>
            </a:r>
            <a:r>
              <a:rPr lang="en-US" altLang="zh-TW" sz="1600" dirty="0"/>
              <a:t>"/&gt;</a:t>
            </a:r>
            <a:endParaRPr lang="en-US" altLang="zh-TW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9588</Words>
  <Application>WPS Presentation</Application>
  <PresentationFormat>寬螢幕</PresentationFormat>
  <Paragraphs>785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新細明體</vt:lpstr>
      <vt:lpstr>Wingdings</vt:lpstr>
      <vt:lpstr>Wingdings 3</vt:lpstr>
      <vt:lpstr>Arial</vt:lpstr>
      <vt:lpstr>Consolas</vt:lpstr>
      <vt:lpstr>Trebuchet MS</vt:lpstr>
      <vt:lpstr>微軟正黑體</vt:lpstr>
      <vt:lpstr>Microsoft YaHei</vt:lpstr>
      <vt:lpstr>SimSun</vt:lpstr>
      <vt:lpstr>Arial Unicode MS</vt:lpstr>
      <vt:lpstr>Calibri</vt:lpstr>
      <vt:lpstr>新細明體</vt:lpstr>
      <vt:lpstr>Symbol</vt:lpstr>
      <vt:lpstr>多面向</vt:lpstr>
      <vt:lpstr>HTML5</vt:lpstr>
      <vt:lpstr>HTML5 https://www.w3schools.com/</vt:lpstr>
      <vt:lpstr>中繼資料(Metadata)</vt:lpstr>
      <vt:lpstr>書籤(Bookmark)</vt:lpstr>
      <vt:lpstr>文字格式</vt:lpstr>
      <vt:lpstr>div 矩形區域</vt:lpstr>
      <vt:lpstr>表單(Form)   form</vt:lpstr>
      <vt:lpstr>表單(Form)的Text Input type text</vt:lpstr>
      <vt:lpstr>表單(Form)的Button    type button</vt:lpstr>
      <vt:lpstr>表單(Form)的Radio Button type radio  多選一</vt:lpstr>
      <vt:lpstr>表單(Form)的Checkbox type checkbox  複選</vt:lpstr>
      <vt:lpstr>表單(Form)的Submit Button type submit</vt:lpstr>
      <vt:lpstr>表單(Form)的Input Type Email type email</vt:lpstr>
      <vt:lpstr>表單(Form)的Password Input type password</vt:lpstr>
      <vt:lpstr>表單(Form)的date Input type date、type month、type year</vt:lpstr>
      <vt:lpstr>表單(Form)的Text Area</vt:lpstr>
      <vt:lpstr>表單(Form)的下拉選單 select option</vt:lpstr>
      <vt:lpstr>footer</vt:lpstr>
      <vt:lpstr>註解</vt:lpstr>
      <vt:lpstr>CSS</vt:lpstr>
      <vt:lpstr>CSS</vt:lpstr>
      <vt:lpstr>CSS語法 #1</vt:lpstr>
      <vt:lpstr>CSS語法 #2</vt:lpstr>
      <vt:lpstr>CSS使用方法 #1</vt:lpstr>
      <vt:lpstr>CSS使用方法 #2</vt:lpstr>
      <vt:lpstr>CSS使用方法 #3</vt:lpstr>
      <vt:lpstr>CSS使用方法 #4</vt:lpstr>
      <vt:lpstr>HTML的class屬性</vt:lpstr>
      <vt:lpstr>顏色</vt:lpstr>
      <vt:lpstr>背景</vt:lpstr>
      <vt:lpstr>字型</vt:lpstr>
      <vt:lpstr>邊距(Margin)</vt:lpstr>
      <vt:lpstr>填充(Padding)</vt:lpstr>
      <vt:lpstr>Flex 水平排列 https://flexboxfroggy.com/</vt:lpstr>
      <vt:lpstr>CSS - Media Queries</vt:lpstr>
      <vt:lpstr>網頁可見區域(Viewport) #1 介紹</vt:lpstr>
      <vt:lpstr>網頁可見區域(Viewport) #2 設定</vt:lpstr>
      <vt:lpstr>媒體查詢(Media Queries)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110-1響應式網頁設計應用班</dc:title>
  <dc:creator>謝欣宸</dc:creator>
  <cp:lastModifiedBy>ASUS</cp:lastModifiedBy>
  <cp:revision>1493</cp:revision>
  <dcterms:created xsi:type="dcterms:W3CDTF">2017-02-03T05:10:00Z</dcterms:created>
  <dcterms:modified xsi:type="dcterms:W3CDTF">2023-10-01T11:29:47Z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