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Hind"/>
      <p:regular r:id="rId16"/>
      <p:bold r:id="rId17"/>
    </p:embeddedFont>
    <p:embeddedFont>
      <p:font typeface="Noto Sans Symbol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JQPYvH7s+OctORvedqxS4qr3M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ind-bold.fntdata"/><Relationship Id="rId16" Type="http://schemas.openxmlformats.org/officeDocument/2006/relationships/font" Target="fonts/Hind-regular.fntdata"/><Relationship Id="rId5" Type="http://schemas.openxmlformats.org/officeDocument/2006/relationships/slide" Target="slides/slide1.xml"/><Relationship Id="rId19" Type="http://schemas.openxmlformats.org/officeDocument/2006/relationships/font" Target="fonts/NotoSansSymbols-bold.fntdata"/><Relationship Id="rId6" Type="http://schemas.openxmlformats.org/officeDocument/2006/relationships/slide" Target="slides/slide2.xml"/><Relationship Id="rId18" Type="http://schemas.openxmlformats.org/officeDocument/2006/relationships/font" Target="fonts/NotoSansSymbol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4"/>
          <p:cNvSpPr txBox="1"/>
          <p:nvPr>
            <p:ph type="title"/>
          </p:nvPr>
        </p:nvSpPr>
        <p:spPr>
          <a:xfrm>
            <a:off x="228600" y="444240"/>
            <a:ext cx="7722720" cy="2430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9">
  <p:cSld name="CUSTOM_9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9_1">
  <p:cSld name="CUSTOM_9_1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228600" y="766440"/>
            <a:ext cx="6203880" cy="29300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25"/>
          <p:cNvSpPr txBox="1"/>
          <p:nvPr>
            <p:ph idx="2" type="title"/>
          </p:nvPr>
        </p:nvSpPr>
        <p:spPr>
          <a:xfrm>
            <a:off x="7263360" y="803160"/>
            <a:ext cx="1651680" cy="11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Obj">
  <p:cSld name="TWO_OBJECTS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228960" y="2807640"/>
            <a:ext cx="3693240" cy="18655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type="title"/>
          </p:nvPr>
        </p:nvSpPr>
        <p:spPr>
          <a:xfrm>
            <a:off x="720000" y="444960"/>
            <a:ext cx="47635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type="title"/>
          </p:nvPr>
        </p:nvSpPr>
        <p:spPr>
          <a:xfrm>
            <a:off x="1768680" y="1307160"/>
            <a:ext cx="560664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 txBox="1"/>
          <p:nvPr>
            <p:ph type="title"/>
          </p:nvPr>
        </p:nvSpPr>
        <p:spPr>
          <a:xfrm>
            <a:off x="2135520" y="1441800"/>
            <a:ext cx="4872600" cy="1186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</a:lstStyle>
          <a:p/>
        </p:txBody>
      </p:sp>
      <p:sp>
        <p:nvSpPr>
          <p:cNvPr id="56" name="Google Shape;56;p32"/>
          <p:cNvSpPr txBox="1"/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4" type="blank">
  <p:cSld name="BLANK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228600" y="888480"/>
            <a:ext cx="7495920" cy="150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_1">
  <p:cSld name="ONE_COLUMN_TEXT_1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228600" y="228600"/>
            <a:ext cx="4262760" cy="98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6"/>
          <p:cNvSpPr txBox="1"/>
          <p:nvPr>
            <p:ph idx="1" type="body"/>
          </p:nvPr>
        </p:nvSpPr>
        <p:spPr>
          <a:xfrm>
            <a:off x="4778280" y="228600"/>
            <a:ext cx="4137120" cy="46861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3_1">
  <p:cSld name="CUSTOM_3_1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228600" y="669600"/>
            <a:ext cx="5617080" cy="12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17"/>
          <p:cNvSpPr/>
          <p:nvPr/>
        </p:nvSpPr>
        <p:spPr>
          <a:xfrm>
            <a:off x="6732360" y="3519720"/>
            <a:ext cx="2182680" cy="799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</a:t>
            </a:r>
            <a:r>
              <a:rPr b="0" i="0" lang="en-US" sz="1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This presentation template was created by </a:t>
            </a:r>
            <a:r>
              <a:rPr b="1" i="0" lang="en-US" sz="1000" u="sng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includes icons, infographics &amp; images by </a:t>
            </a:r>
            <a:r>
              <a:rPr b="1" i="0" lang="en-US" sz="1000" u="sng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-US" sz="1000" u="sng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endParaRPr b="0" i="0" sz="10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hasCustomPrompt="1" type="title"/>
          </p:nvPr>
        </p:nvSpPr>
        <p:spPr>
          <a:xfrm>
            <a:off x="228600" y="1313280"/>
            <a:ext cx="6575760" cy="1323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_1_1_1_1_1">
  <p:cSld name="BLANK_1_1_1_1_1_1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Google Shape;23;p20"/>
          <p:cNvSpPr txBox="1"/>
          <p:nvPr>
            <p:ph idx="2" type="title"/>
          </p:nvPr>
        </p:nvSpPr>
        <p:spPr>
          <a:xfrm>
            <a:off x="228600" y="896040"/>
            <a:ext cx="7344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Google Shape;24;p20"/>
          <p:cNvSpPr txBox="1"/>
          <p:nvPr>
            <p:ph idx="3" type="title"/>
          </p:nvPr>
        </p:nvSpPr>
        <p:spPr>
          <a:xfrm>
            <a:off x="228600" y="2280600"/>
            <a:ext cx="7344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20"/>
          <p:cNvSpPr txBox="1"/>
          <p:nvPr>
            <p:ph idx="4" type="title"/>
          </p:nvPr>
        </p:nvSpPr>
        <p:spPr>
          <a:xfrm>
            <a:off x="2751840" y="896040"/>
            <a:ext cx="7344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" name="Google Shape;26;p20"/>
          <p:cNvSpPr txBox="1"/>
          <p:nvPr>
            <p:ph idx="5" type="title"/>
          </p:nvPr>
        </p:nvSpPr>
        <p:spPr>
          <a:xfrm>
            <a:off x="2751840" y="2280600"/>
            <a:ext cx="7344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20"/>
          <p:cNvSpPr txBox="1"/>
          <p:nvPr>
            <p:ph idx="6" type="title"/>
          </p:nvPr>
        </p:nvSpPr>
        <p:spPr>
          <a:xfrm>
            <a:off x="228600" y="3665160"/>
            <a:ext cx="7344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20"/>
          <p:cNvSpPr txBox="1"/>
          <p:nvPr>
            <p:ph idx="7" type="title"/>
          </p:nvPr>
        </p:nvSpPr>
        <p:spPr>
          <a:xfrm>
            <a:off x="2751840" y="3665160"/>
            <a:ext cx="7344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5655240" y="896040"/>
            <a:ext cx="3259800" cy="40183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6">
  <p:cSld name="CUSTOM_6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228600" y="891720"/>
            <a:ext cx="3602520" cy="402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5">
  <p:cSld name="CUSTOM_5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228600" y="228600"/>
            <a:ext cx="868608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title"/>
          </p:nvPr>
        </p:nvSpPr>
        <p:spPr>
          <a:xfrm>
            <a:off x="228600" y="447840"/>
            <a:ext cx="7724520" cy="2428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700"/>
              <a:buFont typeface="Calibri"/>
              <a:buNone/>
            </a:pPr>
            <a:r>
              <a:rPr b="1" lang="en-US" sz="77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Ataque IoT</a:t>
            </a:r>
            <a:endParaRPr b="0" sz="77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2838250" y="3838325"/>
            <a:ext cx="62385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70000" lnSpcReduction="20000"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GUILHERME SILVA MORENO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LUCAS PERES SIMÕES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MIKE BRIAN MAGATI DOS SANTOS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PEDRO HENRIQUE GUIMARÃES RESTANI  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RICARDO SIQUEIRA LOIOLA</a:t>
            </a:r>
            <a:endParaRPr b="0" i="0" sz="16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3" name="Google Shape;63;p1"/>
          <p:cNvSpPr/>
          <p:nvPr/>
        </p:nvSpPr>
        <p:spPr>
          <a:xfrm rot="-5400000">
            <a:off x="-304560" y="3972240"/>
            <a:ext cx="828360" cy="12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MM/DD/20XX</a:t>
            </a:r>
            <a:endParaRPr b="0" i="0" sz="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cxnSp>
        <p:nvCxnSpPr>
          <p:cNvPr id="64" name="Google Shape;64;p1"/>
          <p:cNvCxnSpPr/>
          <p:nvPr/>
        </p:nvCxnSpPr>
        <p:spPr>
          <a:xfrm>
            <a:off x="114120" y="4451760"/>
            <a:ext cx="360" cy="74916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"/>
          <p:cNvCxnSpPr/>
          <p:nvPr/>
        </p:nvCxnSpPr>
        <p:spPr>
          <a:xfrm>
            <a:off x="5219280" y="3838320"/>
            <a:ext cx="3696480" cy="36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1" lang="en-US" sz="2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Consequências para a empresa "Aupticon"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 txBox="1"/>
          <p:nvPr>
            <p:ph idx="1"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empresa sofreu danos severos em imagem, influência negativa no mercado e riscos legais devido ao vazamento de dados sensíveis.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/>
          </p:nvPr>
        </p:nvSpPr>
        <p:spPr>
          <a:xfrm>
            <a:off x="228600" y="228600"/>
            <a:ext cx="4266720" cy="980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1" lang="en-US" sz="2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Conclusões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1"/>
          <p:cNvSpPr txBox="1"/>
          <p:nvPr>
            <p:ph idx="1" type="subTitle"/>
          </p:nvPr>
        </p:nvSpPr>
        <p:spPr>
          <a:xfrm>
            <a:off x="228600" y="2219400"/>
            <a:ext cx="4352400" cy="269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Entender vulnerabilidades e Táticas do Cracker é vital para fortalecer a segurança em IoT e proteger ativos estratégicos corporativos.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128" name="Google Shape;128;p11"/>
          <p:cNvPicPr preferRelativeResize="0"/>
          <p:nvPr/>
        </p:nvPicPr>
        <p:blipFill rotWithShape="1">
          <a:blip r:embed="rId3">
            <a:alphaModFix/>
          </a:blip>
          <a:srcRect b="0" l="6495" r="5216" t="0"/>
          <a:stretch/>
        </p:blipFill>
        <p:spPr>
          <a:xfrm>
            <a:off x="4778280" y="228600"/>
            <a:ext cx="4136760" cy="46861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1" lang="en-US" sz="2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>
            <p:ph idx="1"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Este material explora o ataque à empresa de veículos autônomos Aupticon, detalhando vulnerabilidades, motivações e táticas do Cracker responsável.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1" lang="en-US" sz="2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Introdução ao ataque de IoT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>
            <p:ph idx="1"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1" lang="en-US" sz="2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Contexto do vídeo "Anatomia de um ataque de IoT"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>
            <p:ph idx="1"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vídeo demonstra o processo detalhado de um ataque cibernético a dispositivos IoT, focando na exposição da empresa Aupticon.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228600" y="228600"/>
            <a:ext cx="4266720" cy="980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1" lang="en-US" sz="2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Motivações por trás do ataque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 txBox="1"/>
          <p:nvPr>
            <p:ph idx="1" type="subTitle"/>
          </p:nvPr>
        </p:nvSpPr>
        <p:spPr>
          <a:xfrm>
            <a:off x="228600" y="2219400"/>
            <a:ext cx="4352400" cy="269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Cracker buscava ganhos financeiros, reputação no meio hacker e causar prejuízos estratégicos à Aupticon.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6495" r="5216" t="0"/>
          <a:stretch/>
        </p:blipFill>
        <p:spPr>
          <a:xfrm>
            <a:off x="4778280" y="228600"/>
            <a:ext cx="4136760" cy="46861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1" lang="en-US" sz="2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Impacto no setor de veículos autônomos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>
            <p:ph idx="1"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ataque gerou vazamento de dados confidenciais, causando perda de confiança, danos financeiros e queda significativa no mercado da </a:t>
            </a:r>
            <a:r>
              <a:rPr b="1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Aupticon</a:t>
            </a: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1" lang="en-US" sz="2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Vulnerabilidades e táticas do Cracker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 txBox="1"/>
          <p:nvPr>
            <p:ph idx="1"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228600" y="228600"/>
            <a:ext cx="4266720" cy="980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9999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lang="en-US" sz="2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Principais vulnerabilidades exploradas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8"/>
          <p:cNvSpPr txBox="1"/>
          <p:nvPr>
            <p:ph idx="1" type="subTitle"/>
          </p:nvPr>
        </p:nvSpPr>
        <p:spPr>
          <a:xfrm>
            <a:off x="228600" y="2219400"/>
            <a:ext cx="4352400" cy="2695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Exploraram falhas em dispositivos IoT mal configurados e a ausência de autenticação robusta na rede da empresa.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109" name="Google Shape;109;p8"/>
          <p:cNvPicPr preferRelativeResize="0"/>
          <p:nvPr/>
        </p:nvPicPr>
        <p:blipFill rotWithShape="1">
          <a:blip r:embed="rId3">
            <a:alphaModFix/>
          </a:blip>
          <a:srcRect b="0" l="6495" r="5216" t="0"/>
          <a:stretch/>
        </p:blipFill>
        <p:spPr>
          <a:xfrm>
            <a:off x="4778280" y="228600"/>
            <a:ext cx="4136760" cy="468612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228600" y="885960"/>
            <a:ext cx="7495920" cy="1504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None/>
            </a:pPr>
            <a:r>
              <a:rPr b="1" lang="en-US" sz="26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Métodos e técnicas utilizadas pelo Cracker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 txBox="1"/>
          <p:nvPr>
            <p:ph idx="1" type="subTitle"/>
          </p:nvPr>
        </p:nvSpPr>
        <p:spPr>
          <a:xfrm>
            <a:off x="2523960" y="2629080"/>
            <a:ext cx="6391080" cy="16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Utilizou-se de ataques de </a:t>
            </a:r>
            <a:r>
              <a:rPr b="0" i="1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phishing</a:t>
            </a: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exploração de vulnerabilidades zero-day e acesso remoto não autorizado para comprometer sistemas.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Theme by Slidesgo">
  <a:themeElements>
    <a:clrScheme name="Simple Light">
      <a:dk1>
        <a:srgbClr val="FFFFFF"/>
      </a:dk1>
      <a:lt1>
        <a:srgbClr val="0D0D0D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2025-09-05T20:36:31Z</dcterms:created>
  <dc:creator>Unknown Creator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12.0</vt:r8>
  </property>
</Properties>
</file>