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307" r:id="rId2"/>
    <p:sldId id="334" r:id="rId3"/>
    <p:sldId id="361" r:id="rId4"/>
    <p:sldId id="362" r:id="rId5"/>
    <p:sldId id="360" r:id="rId6"/>
  </p:sldIdLst>
  <p:sldSz cx="9144000" cy="6858000" type="screen4x3"/>
  <p:notesSz cx="6832600" cy="9963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4A6FF-3AE0-4296-1282-DB2C495ADC19}" v="441" dt="2021-05-12T17:19:45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9" autoAdjust="0"/>
    <p:restoredTop sz="92138" autoAdjust="0"/>
  </p:normalViewPr>
  <p:slideViewPr>
    <p:cSldViewPr>
      <p:cViewPr varScale="1">
        <p:scale>
          <a:sx n="97" d="100"/>
          <a:sy n="97" d="100"/>
        </p:scale>
        <p:origin x="84" y="1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CC12EEE-2B32-44C8-B506-C3862167CF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A073645-33F1-4AE3-AF55-9DF0193A51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E295D9A-A8D1-47B6-987B-A63AC142E8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8F689D00-CA82-4597-B06F-ECDB4979A0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47A9CB46-8CFF-4FD0-B1D0-1414A9C450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ECF179E9-76ED-4636-98FE-A9B14D252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64DF75-943F-4375-9FA5-A6473C7FBE4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D179FC2-3654-4AF3-A645-94239E788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338269A-B452-440F-8882-5C66C2D80247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8BD81AC-C845-4BBE-A3AB-3CE5E41E0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2DF0C2-F1A7-4B7E-8DC1-A18BF703B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DCBFF07-F12D-4EEB-9F76-2F29BE90B0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56343BF-E9FA-4099-9D10-73E176ED9A3A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DE513A2-0436-4F82-A6F5-91497380E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563D9CB-A615-4104-88F0-5E7E7F230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EDE0904-6F28-4594-A42E-97250BD4A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3761DB-4DCF-494A-A00C-3AE478DD09DC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41D6F6B-0ACA-4A3B-9F16-7A09F115B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68EBB8-D352-4BAE-A4AA-DB4E06E6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2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EDE0904-6F28-4594-A42E-97250BD4A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3761DB-4DCF-494A-A00C-3AE478DD09DC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41D6F6B-0ACA-4A3B-9F16-7A09F115B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68EBB8-D352-4BAE-A4AA-DB4E06E6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6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EDE0904-6F28-4594-A42E-97250BD4A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B3761DB-4DCF-494A-A00C-3AE478DD09DC}" type="slidenum">
              <a:rPr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41D6F6B-0ACA-4A3B-9F16-7A09F115B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68EBB8-D352-4BAE-A4AA-DB4E06E6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1A97BA7-4D54-4966-AEB7-839FFECB9F0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E1F71A1-691E-4D40-8AB6-2025BD7BC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05BBFFD-441F-4107-84E6-870BB8EB1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AEEC3F6-238F-4460-B018-792D2F5B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3447C4B-09C4-410D-9A4A-8BEB01B2C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CDA7832-7B3B-49D8-98D2-E04BEFC93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69357AE-1A46-49E4-BC3C-AE218849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03267BE-4CAC-4FC7-B428-11D33F44C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18426D4-6C1C-4E05-B2F2-A3A3B737E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DFE9155-C647-4B8D-9880-E9201A7713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BBA25B1-C2AC-491F-9715-5476BBB94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B97FA-2D0D-4BCA-BB18-AC609FD86940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8AC35DE-443E-4A58-8893-DAD049323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1B82E2E-34B4-449E-94D0-29ECCEAE6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EEFD47-9052-48E7-BDCD-69FE8D695B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701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CF19483-F57E-40A6-B3D6-B309233D7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2337F-2AFB-4515-B163-1526AFD53373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56B7F7-55E9-441D-83D6-776198160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DAD3965-D5EA-475E-AB3D-2297E7F58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CAD0A-CE59-415E-986E-F2EB09A3D8C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02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3FF2096-EE99-4F9B-BB1F-6990D9E7D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8CEB-D184-4910-8DE6-4436C00DD420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5E7DD9E-FE80-4BBA-8752-09BFD97EE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EF73C7-FE54-4CAB-BE96-A7548D43C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A22EF-5ED1-42E4-9B8A-E484C26E818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0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7C50D99-1D25-406D-9E0D-4B23CB515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84E89-D177-4613-B5F4-18F9163D04ED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BB566C3-9930-4D2B-B850-9AD77A80C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269BAE-B68C-413D-B1CE-D2102A7798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8EFA2-EF94-4094-8CA9-21FAAB493B4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2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2FA8A8-2C61-4D8F-BE23-D14937243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EB86-B27E-41BF-AFC2-573CED9EC86C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7B17D9E-9154-4A92-8968-DBE95845DB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C7A8D49-3766-4212-B60C-234B6AF7C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D6C9C-59FE-47EE-BECF-0B9F847B47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43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4C6D454-CFF8-45E8-BF08-87CBE16B2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8D15-4156-4D4E-A263-FB498FDB5907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B36B43-1F71-4692-AE45-A87B9D450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FFC70D-A4B9-4544-9F3C-F04419AFF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AF2D2-BD76-440A-B7E8-C8C509D466F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3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BC9D2F9-B083-43B2-932C-E074035FF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E1B11-4343-4038-BC9A-D02C6EDE08B6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610BA9-A169-499C-9C59-775C346E4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F6F792-B700-4552-8552-26C80E341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8BB2A-8D46-472E-A1E1-437FB143A8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25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8F11289-6CCD-4B47-8447-A51651D1F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64141-EC25-4F69-B0B3-7167D0E3B6EC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DA1F991-5D03-48BE-80A2-36B795604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B2264DE-71AE-4E7F-ADDB-D029F3C33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46CA2-5C49-431B-AD32-B0EA477C459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190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81A81F-439F-44ED-B14A-9E51432FE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C226-439A-4535-998B-609AC7C3071E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8E855D9-EAC6-4E26-A25B-2DA520651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5DFF709-E5A2-4371-BBC5-5476ADEB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08B0A-BEE2-4457-9CE2-635E14625B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88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30D74FA-E634-43D6-9471-0B5431096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97A48-B3F5-4459-98F7-F4A4A659493E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8CBE23-50E1-42A1-8CAF-990FAA809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52E2687-EB27-4E68-B6BF-3C308C88B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C5C1E-D6C7-450F-ABB7-169967BC17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7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6D6771-6001-4EC1-8349-728D72A540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7EF7A-E97C-418E-BE34-8FB29F34AB5D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E3B0910-5AD7-414E-BD8C-C6EF3D362F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6CB3E7-D9EA-45B8-A800-3A56FE48F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AADEE-D62A-45F1-92D9-BE5A8D45CBD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56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E8D7C947-4F94-468D-AAE3-D56CA7505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770DEDD3-5FFC-42FA-BB68-BCE6A1E7B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6BECEE50-F288-4A9F-BC44-638D3FBCC3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20FA237-797A-45E7-94A1-D86AD98B798F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545C38E-29B4-42A1-B45A-8E485215A5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CD9ECCAA-6666-4949-BF8D-B31CCD3AFA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accent1"/>
                </a:solidFill>
              </a:defRPr>
            </a:lvl1pPr>
          </a:lstStyle>
          <a:p>
            <a:fld id="{1542A7D6-60FA-44D1-B197-068F22D543C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>
            <a:extLst>
              <a:ext uri="{FF2B5EF4-FFF2-40B4-BE49-F238E27FC236}">
                <a16:creationId xmlns:a16="http://schemas.microsoft.com/office/drawing/2014/main" id="{2AB4E9F4-F9FE-4744-AB46-A63A313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DE750-5DB2-4B57-B6A7-693C680538EE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13C1837-6056-4915-9391-B32F93A18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815975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/>
                <a:cs typeface="Times New Roman"/>
              </a:rPr>
              <a:t>11026: A Grouping Problem</a:t>
            </a:r>
            <a:endParaRPr lang="en-US" altLang="zh-TW" dirty="0">
              <a:latin typeface="Times New Roman"/>
              <a:cs typeface="Times New Roman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51B91BC-A4B0-4AC8-9D2A-9C2EDA023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96975"/>
            <a:ext cx="8077200" cy="5472113"/>
          </a:xfrm>
        </p:spPr>
        <p:txBody>
          <a:bodyPr/>
          <a:lstStyle/>
          <a:p>
            <a:pPr eaLnBrk="1" hangingPunct="1"/>
            <a:r>
              <a:rPr lang="zh-TW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★★★☆☆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題組：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Problem Set Archive with Online Judge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題號：</a:t>
            </a:r>
            <a:r>
              <a:rPr lang="en-US" altLang="zh-TW" sz="2400" dirty="0">
                <a:latin typeface="Times New Roman"/>
                <a:cs typeface="Times New Roman"/>
              </a:rPr>
              <a:t>11026: A Grouping Problem</a:t>
            </a:r>
            <a:endParaRPr lang="en-US" altLang="zh-TW" sz="2400" dirty="0">
              <a:latin typeface="Times New Roman" panose="02020603050405020304" pitchFamily="18" charset="0"/>
              <a:cs typeface="Times New Roman"/>
            </a:endParaRP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 panose="02020603050405020304" pitchFamily="18" charset="0"/>
              </a:rPr>
              <a:t>解題者：</a:t>
            </a:r>
            <a:r>
              <a:rPr lang="zh-TW" altLang="en-US" sz="2400">
                <a:latin typeface="Times New Roman" panose="02020603050405020304" pitchFamily="18" charset="0"/>
              </a:rPr>
              <a:t>翁昌閔</a:t>
            </a: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解題日期：</a:t>
            </a:r>
            <a:r>
              <a:rPr lang="zh-TW" altLang="en-US" sz="2400">
                <a:latin typeface="Times New Roman"/>
                <a:cs typeface="Times New Roman"/>
              </a:rPr>
              <a:t>20</a:t>
            </a:r>
            <a:r>
              <a:rPr lang="en-US" altLang="zh-TW" sz="2400" dirty="0">
                <a:latin typeface="Times New Roman"/>
                <a:cs typeface="Times New Roman"/>
              </a:rPr>
              <a:t>21</a:t>
            </a:r>
            <a:r>
              <a:rPr lang="zh-TW" altLang="en-US" sz="2400">
                <a:latin typeface="Times New Roman"/>
                <a:cs typeface="Times New Roman"/>
              </a:rPr>
              <a:t>年5月11日</a:t>
            </a:r>
            <a:endParaRPr lang="zh-TW" altLang="en-US" sz="240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題意：</a:t>
            </a:r>
            <a:r>
              <a:rPr lang="zh-TW" sz="2400">
                <a:latin typeface="Times New Roman"/>
                <a:ea typeface="+mn-lt"/>
                <a:cs typeface="+mn-lt"/>
              </a:rPr>
              <a:t>輸入n,m以及n個數;</a:t>
            </a:r>
          </a:p>
          <a:p>
            <a:r>
              <a:rPr lang="zh-TW" sz="2400">
                <a:latin typeface="Times New Roman"/>
                <a:ea typeface="+mn-lt"/>
                <a:cs typeface="+mn-lt"/>
              </a:rPr>
              <a:t>將n個數取出k個數的排列組合加總並mod m稱為fitness，記做F</a:t>
            </a:r>
            <a:r>
              <a:rPr lang="zh-TW" sz="2400" baseline="-25000">
                <a:latin typeface="Times New Roman"/>
                <a:ea typeface="+mn-lt"/>
                <a:cs typeface="+mn-lt"/>
              </a:rPr>
              <a:t>k</a:t>
            </a:r>
            <a:r>
              <a:rPr lang="zh-TW" sz="2400">
                <a:latin typeface="Times New Roman"/>
                <a:ea typeface="+mn-lt"/>
                <a:cs typeface="+mn-lt"/>
              </a:rPr>
              <a:t>; </a:t>
            </a:r>
          </a:p>
          <a:p>
            <a:r>
              <a:rPr lang="zh-TW" sz="2400">
                <a:latin typeface="Times New Roman"/>
                <a:ea typeface="+mn-lt"/>
                <a:cs typeface="+mn-lt"/>
              </a:rPr>
              <a:t>試找出F</a:t>
            </a:r>
            <a:r>
              <a:rPr lang="zh-TW" sz="2400" baseline="-25000">
                <a:latin typeface="Times New Roman"/>
                <a:ea typeface="+mn-lt"/>
                <a:cs typeface="+mn-lt"/>
              </a:rPr>
              <a:t>k</a:t>
            </a:r>
            <a:r>
              <a:rPr lang="zh-TW" sz="2400">
                <a:latin typeface="Times New Roman"/>
                <a:ea typeface="+mn-lt"/>
                <a:cs typeface="+mn-lt"/>
              </a:rPr>
              <a:t>的最大值。</a:t>
            </a:r>
          </a:p>
          <a:p>
            <a:endParaRPr lang="zh-TW" altLang="en-US" sz="2400" b="1" dirty="0">
              <a:solidFill>
                <a:srgbClr val="3BA94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>
            <a:extLst>
              <a:ext uri="{FF2B5EF4-FFF2-40B4-BE49-F238E27FC236}">
                <a16:creationId xmlns:a16="http://schemas.microsoft.com/office/drawing/2014/main" id="{02AC18BE-2531-4D01-9060-9A896E77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1C3DC6-EB05-4AA1-B91F-2C744D5F1508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463DEE-24C8-42DC-BFF5-CDDD84F0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cs typeface="Times New Roman"/>
              </a:rPr>
              <a:t>    4 10</a:t>
            </a: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cs typeface="Times New Roman"/>
              </a:rPr>
              <a:t>    1 2 3 4</a:t>
            </a:r>
          </a:p>
          <a:p>
            <a:pPr marL="0" indent="0">
              <a:buNone/>
            </a:pPr>
            <a:r>
              <a:rPr lang="zh-TW" sz="2400">
                <a:latin typeface="Times New Roman"/>
                <a:ea typeface="+mn-lt"/>
                <a:cs typeface="+mn-lt"/>
              </a:rPr>
              <a:t>   </a:t>
            </a:r>
            <a:r>
              <a:rPr lang="zh-TW" altLang="en-US" sz="2400">
                <a:latin typeface="Times New Roman"/>
                <a:ea typeface="+mn-lt"/>
                <a:cs typeface="+mn-lt"/>
              </a:rPr>
              <a:t> </a:t>
            </a:r>
            <a:r>
              <a:rPr lang="zh-TW" sz="2400">
                <a:latin typeface="Times New Roman"/>
                <a:ea typeface="+mn-lt"/>
                <a:cs typeface="+mn-lt"/>
              </a:rPr>
              <a:t>計算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+mn-lt"/>
                <a:cs typeface="+mn-lt"/>
              </a:rPr>
              <a:t>    n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,m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10;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+mn-lt"/>
                <a:cs typeface="+mn-lt"/>
              </a:rPr>
              <a:t>    F</a:t>
            </a:r>
            <a:r>
              <a:rPr lang="en-US" altLang="zh-TW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(1+2+3+4)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mod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10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0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+mn-lt"/>
                <a:cs typeface="+mn-lt"/>
              </a:rPr>
              <a:t>    F</a:t>
            </a:r>
            <a:r>
              <a:rPr lang="en-US" altLang="zh-TW" sz="2400" baseline="-250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(1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4)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mod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10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5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+mn-lt"/>
                <a:cs typeface="+mn-lt"/>
              </a:rPr>
              <a:t>    F</a:t>
            </a:r>
            <a:r>
              <a:rPr lang="en-US" altLang="zh-TW" sz="2400" baseline="-250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(1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+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4)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mod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10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0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+mn-lt"/>
                <a:cs typeface="+mn-lt"/>
              </a:rPr>
              <a:t>    F</a:t>
            </a:r>
            <a:r>
              <a:rPr lang="en-US" altLang="zh-TW" sz="2400" baseline="-25000" dirty="0">
                <a:latin typeface="Times New Roman"/>
                <a:ea typeface="+mn-lt"/>
                <a:cs typeface="+mn-lt"/>
              </a:rPr>
              <a:t>4</a:t>
            </a:r>
            <a:r>
              <a:rPr lang="zh-TW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(1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2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3</a:t>
            </a:r>
            <a:r>
              <a:rPr lang="zh-TW" sz="2400">
                <a:latin typeface="Times New Roman"/>
                <a:ea typeface="+mn-lt"/>
                <a:cs typeface="+mn-lt"/>
              </a:rPr>
              <a:t>*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4)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mod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10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4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Times New Roman"/>
                <a:ea typeface="+mn-lt"/>
                <a:cs typeface="+mn-lt"/>
              </a:rPr>
              <a:t>    Max(</a:t>
            </a:r>
            <a:r>
              <a:rPr lang="en-US" altLang="zh-TW" sz="2400" dirty="0" err="1">
                <a:latin typeface="Times New Roman"/>
                <a:ea typeface="+mn-lt"/>
                <a:cs typeface="+mn-lt"/>
              </a:rPr>
              <a:t>F</a:t>
            </a:r>
            <a:r>
              <a:rPr lang="en-US" altLang="zh-TW" sz="2400" baseline="-25000" dirty="0" err="1">
                <a:latin typeface="Times New Roman"/>
                <a:ea typeface="+mn-lt"/>
                <a:cs typeface="+mn-lt"/>
              </a:rPr>
              <a:t>k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)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=</a:t>
            </a:r>
            <a:r>
              <a:rPr lang="zh-TW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altLang="zh-TW" sz="2400" dirty="0">
                <a:latin typeface="Times New Roman"/>
                <a:ea typeface="+mn-lt"/>
                <a:cs typeface="+mn-lt"/>
              </a:rPr>
              <a:t>5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Tahoma"/>
                <a:cs typeface="Tahoma"/>
              </a:rPr>
              <a:t>   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/>
                <a:ea typeface="Tahoma"/>
                <a:cs typeface="Tahoma"/>
              </a:rPr>
              <a:t>輸出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Tahoma"/>
                <a:cs typeface="Tahoma"/>
              </a:rPr>
              <a:t>: 5</a:t>
            </a:r>
            <a:endParaRPr lang="en-US" altLang="zh-TW" sz="2400" dirty="0">
              <a:solidFill>
                <a:srgbClr val="000000"/>
              </a:solidFill>
              <a:latin typeface="Times New Roman" panose="02020603050405020304" pitchFamily="18" charset="0"/>
              <a:ea typeface="Tahoma"/>
              <a:cs typeface="Tahoma"/>
            </a:endParaRPr>
          </a:p>
          <a:p>
            <a:endParaRPr lang="zh-TW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TW" sz="2400" b="1">
              <a:solidFill>
                <a:srgbClr val="3BA9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>
            <a:extLst>
              <a:ext uri="{FF2B5EF4-FFF2-40B4-BE49-F238E27FC236}">
                <a16:creationId xmlns:a16="http://schemas.microsoft.com/office/drawing/2014/main" id="{917E98CA-DAB8-4AEE-A993-81B74E86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CBF01-3961-4627-8984-FDD87A8C31DE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463DEE-24C8-42DC-BFF5-CDDD84F0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解法：</a:t>
            </a:r>
            <a:endParaRPr lang="en-US" altLang="zh-TW" sz="2400" b="1">
              <a:solidFill>
                <a:srgbClr val="3BA943"/>
              </a:solidFill>
              <a:latin typeface="Times New Roman"/>
              <a:cs typeface="Times New Roman"/>
            </a:endParaRPr>
          </a:p>
          <a:p>
            <a:pPr marL="0" indent="0" algn="just" eaLnBrk="1" hangingPunct="1">
              <a:buNone/>
            </a:pPr>
            <a:r>
              <a:rPr lang="zh-TW" altLang="en-US" sz="2400" b="1">
                <a:latin typeface="Times New Roman"/>
                <a:cs typeface="Times New Roman"/>
              </a:rPr>
              <a:t>    </a:t>
            </a:r>
            <a:r>
              <a:rPr lang="zh-TW" sz="2400">
                <a:ea typeface="+mn-lt"/>
                <a:cs typeface="+mn-lt"/>
              </a:rPr>
              <a:t>以recursive的方式，</a:t>
            </a:r>
            <a:r>
              <a:rPr lang="zh-TW" altLang="en-US" sz="2400">
                <a:ea typeface="+mn-lt"/>
                <a:cs typeface="+mn-lt"/>
              </a:rPr>
              <a:t>嘗試</a:t>
            </a:r>
            <a:r>
              <a:rPr lang="zh-TW" sz="2400">
                <a:ea typeface="+mn-lt"/>
                <a:cs typeface="+mn-lt"/>
              </a:rPr>
              <a:t>推導公式:</a:t>
            </a:r>
          </a:p>
          <a:p>
            <a:pPr algn="just">
              <a:buNone/>
            </a:pPr>
            <a:r>
              <a:rPr lang="zh-TW" sz="2400">
                <a:ea typeface="+mn-lt"/>
                <a:cs typeface="+mn-lt"/>
              </a:rPr>
              <a:t>   假設</a:t>
            </a:r>
            <a:r>
              <a:rPr lang="en-US" altLang="zh-TW" sz="2400" dirty="0">
                <a:ea typeface="+mn-lt"/>
                <a:cs typeface="+mn-lt"/>
              </a:rPr>
              <a:t>n</a:t>
            </a:r>
            <a:r>
              <a:rPr lang="zh-TW" sz="2400">
                <a:ea typeface="+mn-lt"/>
                <a:cs typeface="+mn-lt"/>
              </a:rPr>
              <a:t>個輸入為1~n:</a:t>
            </a:r>
            <a:endParaRPr lang="zh-TW" altLang="en-US" sz="2400">
              <a:ea typeface="+mn-lt"/>
              <a:cs typeface="+mn-lt"/>
            </a:endParaRPr>
          </a:p>
          <a:p>
            <a:pPr algn="just">
              <a:buNone/>
            </a:pPr>
            <a:r>
              <a:rPr lang="zh-TW" altLang="en-US" sz="2400">
                <a:ea typeface="+mn-lt"/>
                <a:cs typeface="+mn-lt"/>
              </a:rPr>
              <a:t>   </a:t>
            </a:r>
            <a:r>
              <a:rPr lang="zh-TW" sz="2400">
                <a:ea typeface="+mn-lt"/>
                <a:cs typeface="+mn-lt"/>
              </a:rPr>
              <a:t>F(n,k):</a:t>
            </a:r>
            <a:endParaRPr lang="zh-TW"/>
          </a:p>
          <a:p>
            <a:pPr algn="just">
              <a:buNone/>
            </a:pPr>
            <a:r>
              <a:rPr lang="zh-TW" altLang="en-US" sz="2400">
                <a:ea typeface="+mn-lt"/>
                <a:cs typeface="+mn-lt"/>
              </a:rPr>
              <a:t>   </a:t>
            </a:r>
            <a:r>
              <a:rPr lang="zh-TW" sz="2400">
                <a:ea typeface="+mn-lt"/>
                <a:cs typeface="+mn-lt"/>
              </a:rPr>
              <a:t>F(1,1) = 1</a:t>
            </a:r>
          </a:p>
          <a:p>
            <a:pPr marL="0" indent="0" algn="just">
              <a:buNone/>
            </a:pPr>
            <a:r>
              <a:rPr lang="zh-TW" altLang="en-US" sz="2400" dirty="0">
                <a:ea typeface="+mn-lt"/>
                <a:cs typeface="+mn-lt"/>
              </a:rPr>
              <a:t>   </a:t>
            </a:r>
          </a:p>
          <a:p>
            <a:pPr marL="0" indent="0" algn="just">
              <a:buNone/>
            </a:pPr>
            <a:r>
              <a:rPr lang="en-US" altLang="en-US" sz="2400" dirty="0">
                <a:ea typeface="+mn-lt"/>
                <a:cs typeface="+mn-lt"/>
              </a:rPr>
              <a:t>   F</a:t>
            </a:r>
            <a:r>
              <a:rPr lang="zh-TW" sz="2400">
                <a:ea typeface="+mn-lt"/>
                <a:cs typeface="+mn-lt"/>
              </a:rPr>
              <a:t>(2,1) = 1+2 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(1,1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r>
              <a:rPr lang="zh-TW" sz="2400" dirty="0">
                <a:ea typeface="+mn-lt"/>
                <a:cs typeface="+mn-lt"/>
              </a:rPr>
              <a:t>+2</a:t>
            </a:r>
            <a:endParaRPr lang="zh-TW" dirty="0"/>
          </a:p>
          <a:p>
            <a:pPr algn="just">
              <a:buNone/>
            </a:pPr>
            <a:r>
              <a:rPr lang="zh-TW" sz="2400" dirty="0">
                <a:ea typeface="+mn-lt"/>
                <a:cs typeface="+mn-lt"/>
              </a:rPr>
              <a:t>  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en-US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(2,2) = 1*2 =</a:t>
            </a:r>
            <a:r>
              <a:rPr lang="zh-TW" altLang="en-US" sz="2400">
                <a:ea typeface="+mn-lt"/>
                <a:cs typeface="+mn-lt"/>
              </a:rPr>
              <a:t> </a:t>
            </a:r>
            <a:r>
              <a:rPr lang="en-US" altLang="en-US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(1,1)*2</a:t>
            </a:r>
            <a:endParaRPr lang="zh-TW">
              <a:ea typeface="+mn-lt"/>
              <a:cs typeface="+mn-lt"/>
            </a:endParaRPr>
          </a:p>
          <a:p>
            <a:pPr algn="just">
              <a:buNone/>
            </a:pPr>
            <a:r>
              <a:rPr lang="zh-TW" sz="2400" dirty="0">
                <a:ea typeface="+mn-lt"/>
                <a:cs typeface="+mn-lt"/>
              </a:rPr>
              <a:t>  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endParaRPr lang="zh-TW">
              <a:ea typeface="標楷體"/>
              <a:cs typeface="+mn-lt"/>
            </a:endParaRPr>
          </a:p>
          <a:p>
            <a:pPr algn="just">
              <a:buNone/>
            </a:pPr>
            <a:r>
              <a:rPr lang="zh-TW" sz="2400" dirty="0">
                <a:ea typeface="+mn-lt"/>
                <a:cs typeface="+mn-lt"/>
              </a:rPr>
              <a:t>   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(3,1) = 1+2+3 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(2,1)+3</a:t>
            </a:r>
            <a:endParaRPr lang="zh-TW">
              <a:cs typeface="Tahoma"/>
            </a:endParaRPr>
          </a:p>
          <a:p>
            <a:pPr>
              <a:buNone/>
            </a:pPr>
            <a:r>
              <a:rPr lang="zh-TW" sz="2400" dirty="0">
                <a:ea typeface="+mn-lt"/>
                <a:cs typeface="+mn-lt"/>
              </a:rPr>
              <a:t>  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en-US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(3,2) = 1*2+(1+2)*3 = f(2,2)+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(2,1)*3</a:t>
            </a:r>
            <a:endParaRPr lang="zh-TW"/>
          </a:p>
          <a:p>
            <a:pPr>
              <a:lnSpc>
                <a:spcPct val="90000"/>
              </a:lnSpc>
              <a:buNone/>
            </a:pPr>
            <a:r>
              <a:rPr lang="zh-TW" altLang="en-US" sz="2400" dirty="0">
                <a:ea typeface="+mn-lt"/>
                <a:cs typeface="+mn-lt"/>
              </a:rPr>
              <a:t>   </a:t>
            </a:r>
            <a:r>
              <a:rPr lang="en-US" altLang="en-US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(3,3) = 1*2*3 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(2,2)*3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060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>
            <a:extLst>
              <a:ext uri="{FF2B5EF4-FFF2-40B4-BE49-F238E27FC236}">
                <a16:creationId xmlns:a16="http://schemas.microsoft.com/office/drawing/2014/main" id="{917E98CA-DAB8-4AEE-A993-81B74E86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CBF01-3961-4627-8984-FDD87A8C31DE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463DEE-24C8-42DC-BFF5-CDDD84F0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解法：</a:t>
            </a:r>
            <a:endParaRPr lang="en-US" altLang="zh-TW" sz="2400" b="1">
              <a:solidFill>
                <a:srgbClr val="3BA943"/>
              </a:solidFill>
              <a:latin typeface="Times New Roman"/>
              <a:cs typeface="Times New Roman"/>
            </a:endParaRPr>
          </a:p>
          <a:p>
            <a:pPr marL="0" indent="0" algn="just" eaLnBrk="1" hangingPunct="1">
              <a:buNone/>
            </a:pPr>
            <a:r>
              <a:rPr lang="zh-TW" altLang="en-US" sz="2400" b="1">
                <a:latin typeface="Times New Roman"/>
                <a:cs typeface="Times New Roman"/>
              </a:rPr>
              <a:t>    </a:t>
            </a:r>
            <a:r>
              <a:rPr lang="zh-TW" sz="2400">
                <a:ea typeface="+mn-lt"/>
                <a:cs typeface="+mn-lt"/>
              </a:rPr>
              <a:t>以recursive的方式，</a:t>
            </a:r>
            <a:r>
              <a:rPr lang="zh-TW" altLang="en-US" sz="2400">
                <a:ea typeface="+mn-lt"/>
                <a:cs typeface="+mn-lt"/>
              </a:rPr>
              <a:t>嘗試</a:t>
            </a:r>
            <a:r>
              <a:rPr lang="zh-TW" sz="2400">
                <a:ea typeface="+mn-lt"/>
                <a:cs typeface="+mn-lt"/>
              </a:rPr>
              <a:t>推導公式:</a:t>
            </a:r>
          </a:p>
          <a:p>
            <a:pPr algn="just">
              <a:buNone/>
            </a:pPr>
            <a:r>
              <a:rPr lang="zh-TW" sz="2400">
                <a:ea typeface="+mn-lt"/>
                <a:cs typeface="+mn-lt"/>
              </a:rPr>
              <a:t>   假設</a:t>
            </a:r>
            <a:r>
              <a:rPr lang="en-US" altLang="zh-TW" sz="2400" dirty="0">
                <a:ea typeface="+mn-lt"/>
                <a:cs typeface="+mn-lt"/>
              </a:rPr>
              <a:t>n</a:t>
            </a:r>
            <a:r>
              <a:rPr lang="zh-TW" sz="2400">
                <a:ea typeface="+mn-lt"/>
                <a:cs typeface="+mn-lt"/>
              </a:rPr>
              <a:t>個輸入為1~n:</a:t>
            </a:r>
            <a:endParaRPr lang="zh-TW" altLang="en-US">
              <a:ea typeface="標楷體"/>
              <a:cs typeface="+mn-lt"/>
            </a:endParaRPr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1</a:t>
            </a:r>
            <a:r>
              <a:rPr lang="zh-TW" sz="240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= 1+2+3+4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=</a:t>
            </a:r>
            <a:r>
              <a:rPr lang="zh-TW" altLang="en-US" sz="2400" dirty="0">
                <a:ea typeface="+mn-lt"/>
                <a:cs typeface="+mn-lt"/>
              </a:rPr>
              <a:t>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3,</a:t>
            </a:r>
            <a:r>
              <a:rPr lang="zh-TW" sz="2400" dirty="0">
                <a:ea typeface="+mn-lt"/>
                <a:cs typeface="+mn-lt"/>
              </a:rPr>
              <a:t>1</a:t>
            </a:r>
            <a:r>
              <a:rPr lang="en-US" altLang="zh-TW" sz="2400" dirty="0">
                <a:ea typeface="+mn-lt"/>
                <a:cs typeface="+mn-lt"/>
              </a:rPr>
              <a:t>)+4</a:t>
            </a:r>
            <a:endParaRPr lang="zh-TW" altLang="en-US" dirty="0">
              <a:ea typeface="標楷體"/>
              <a:cs typeface="+mn-lt"/>
            </a:endParaRPr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F(4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2)=1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2+1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3+2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3+4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(</a:t>
            </a:r>
            <a:r>
              <a:rPr lang="zh-TW" sz="2400" dirty="0">
                <a:ea typeface="+mn-lt"/>
                <a:cs typeface="+mn-lt"/>
              </a:rPr>
              <a:t>1</a:t>
            </a:r>
            <a:r>
              <a:rPr lang="en-US" altLang="zh-TW" sz="2400" dirty="0">
                <a:ea typeface="+mn-lt"/>
                <a:cs typeface="+mn-lt"/>
              </a:rPr>
              <a:t>+2+3</a:t>
            </a:r>
            <a:r>
              <a:rPr lang="zh-TW" sz="2400">
                <a:ea typeface="+mn-lt"/>
                <a:cs typeface="+mn-lt"/>
              </a:rPr>
              <a:t>) = </a:t>
            </a:r>
            <a:r>
              <a:rPr lang="en-US" altLang="zh-TW" sz="2400" dirty="0">
                <a:ea typeface="+mn-lt"/>
                <a:cs typeface="+mn-lt"/>
              </a:rPr>
              <a:t>F(3,2)+</a:t>
            </a:r>
            <a:r>
              <a:rPr lang="zh-TW" altLang="en-US" sz="2400">
                <a:ea typeface="+mn-lt"/>
                <a:cs typeface="+mn-lt"/>
              </a:rPr>
              <a:t>F</a:t>
            </a:r>
            <a:r>
              <a:rPr lang="en-US" altLang="zh-TW" sz="2400" dirty="0">
                <a:ea typeface="+mn-lt"/>
                <a:cs typeface="+mn-lt"/>
              </a:rPr>
              <a:t>(3,</a:t>
            </a:r>
            <a:r>
              <a:rPr lang="zh-TW" sz="2400" dirty="0">
                <a:ea typeface="+mn-lt"/>
                <a:cs typeface="+mn-lt"/>
              </a:rPr>
              <a:t>1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endParaRPr lang="zh-TW" dirty="0">
              <a:cs typeface="Tahoma"/>
            </a:endParaRPr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sz="2400">
                <a:ea typeface="+mn-lt"/>
                <a:cs typeface="+mn-lt"/>
              </a:rPr>
              <a:t>) = 1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2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3+4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(1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2+1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sz="2400">
                <a:ea typeface="+mn-lt"/>
                <a:cs typeface="+mn-lt"/>
              </a:rPr>
              <a:t>+2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3)</a:t>
            </a:r>
            <a:r>
              <a:rPr lang="zh-TW" sz="2400">
                <a:ea typeface="+mn-lt"/>
                <a:cs typeface="+mn-lt"/>
              </a:rPr>
              <a:t> 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3)</a:t>
            </a:r>
            <a:r>
              <a:rPr lang="zh-TW" sz="2400" dirty="0">
                <a:ea typeface="+mn-lt"/>
                <a:cs typeface="+mn-lt"/>
              </a:rPr>
              <a:t>+</a:t>
            </a:r>
            <a:r>
              <a:rPr lang="en-US" altLang="zh-TW" sz="2400" dirty="0">
                <a:ea typeface="+mn-lt"/>
                <a:cs typeface="+mn-lt"/>
              </a:rPr>
              <a:t>F(3,</a:t>
            </a:r>
            <a:r>
              <a:rPr lang="zh-TW" sz="2400" dirty="0">
                <a:ea typeface="+mn-lt"/>
                <a:cs typeface="+mn-lt"/>
              </a:rPr>
              <a:t>2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endParaRPr lang="zh-TW" dirty="0">
              <a:ea typeface="標楷體"/>
              <a:cs typeface="+mn-lt"/>
            </a:endParaRPr>
          </a:p>
          <a:p>
            <a:pPr algn="just">
              <a:buNone/>
            </a:pPr>
            <a:r>
              <a:rPr lang="zh-TW" sz="2400" dirty="0">
                <a:ea typeface="+mn-lt"/>
                <a:cs typeface="+mn-lt"/>
              </a:rPr>
              <a:t>  </a:t>
            </a:r>
            <a:r>
              <a:rPr lang="zh-TW" altLang="en-US" sz="2400" dirty="0">
                <a:ea typeface="+mn-lt"/>
                <a:cs typeface="+mn-lt"/>
              </a:rPr>
              <a:t> 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>
                <a:ea typeface="+mn-lt"/>
                <a:cs typeface="+mn-lt"/>
              </a:rPr>
              <a:t>) = 1*2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altLang="en-US" sz="2400">
                <a:ea typeface="+mn-lt"/>
                <a:cs typeface="+mn-lt"/>
              </a:rPr>
              <a:t>*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>
                <a:ea typeface="+mn-lt"/>
                <a:cs typeface="+mn-lt"/>
              </a:rPr>
              <a:t> = f(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sz="2400">
                <a:ea typeface="+mn-lt"/>
                <a:cs typeface="+mn-lt"/>
              </a:rPr>
              <a:t>)*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endParaRPr lang="zh-TW" dirty="0"/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</a:t>
            </a:r>
            <a:endParaRPr lang="zh-TW" altLang="en-US" dirty="0">
              <a:ea typeface="標楷體"/>
              <a:cs typeface="+mn-lt"/>
            </a:endParaRPr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r>
              <a:rPr lang="zh-TW" sz="2400">
                <a:ea typeface="+mn-lt"/>
                <a:cs typeface="+mn-lt"/>
              </a:rPr>
              <a:t>,1) = 1+2+3</a:t>
            </a:r>
            <a:r>
              <a:rPr lang="en-US" altLang="zh-TW" sz="2400" dirty="0">
                <a:ea typeface="+mn-lt"/>
                <a:cs typeface="+mn-lt"/>
              </a:rPr>
              <a:t>+4+5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>
                <a:ea typeface="+mn-lt"/>
                <a:cs typeface="+mn-lt"/>
              </a:rPr>
              <a:t>,1)+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endParaRPr lang="zh-TW" dirty="0">
              <a:cs typeface="Tahoma"/>
            </a:endParaRPr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r>
              <a:rPr lang="zh-TW" sz="2400">
                <a:ea typeface="+mn-lt"/>
                <a:cs typeface="+mn-lt"/>
              </a:rPr>
              <a:t>,2) = </a:t>
            </a:r>
            <a:r>
              <a:rPr lang="en-US" altLang="zh-TW" sz="2400" dirty="0">
                <a:ea typeface="+mn-lt"/>
                <a:cs typeface="+mn-lt"/>
              </a:rPr>
              <a:t>F(4,</a:t>
            </a:r>
            <a:r>
              <a:rPr lang="zh-TW" sz="2400" dirty="0">
                <a:ea typeface="+mn-lt"/>
                <a:cs typeface="+mn-lt"/>
              </a:rPr>
              <a:t>2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+</a:t>
            </a:r>
            <a:r>
              <a:rPr lang="zh-TW" altLang="en-US" sz="2400">
                <a:ea typeface="+mn-lt"/>
                <a:cs typeface="+mn-lt"/>
              </a:rPr>
              <a:t> 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4,</a:t>
            </a:r>
            <a:r>
              <a:rPr lang="zh-TW" sz="2400">
                <a:ea typeface="+mn-lt"/>
                <a:cs typeface="+mn-lt"/>
              </a:rPr>
              <a:t>1)*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endParaRPr lang="zh-TW" altLang="en-US" dirty="0"/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F(5,</a:t>
            </a:r>
            <a:r>
              <a:rPr lang="zh-TW" sz="2400" dirty="0">
                <a:ea typeface="+mn-lt"/>
                <a:cs typeface="+mn-lt"/>
              </a:rPr>
              <a:t>3</a:t>
            </a:r>
            <a:r>
              <a:rPr lang="en-US" altLang="zh-TW" sz="2400" dirty="0">
                <a:ea typeface="+mn-lt"/>
                <a:cs typeface="+mn-lt"/>
              </a:rPr>
              <a:t>)</a:t>
            </a:r>
            <a:r>
              <a:rPr lang="zh-TW" sz="2400">
                <a:ea typeface="+mn-lt"/>
                <a:cs typeface="+mn-lt"/>
              </a:rPr>
              <a:t> 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3</a:t>
            </a:r>
            <a:r>
              <a:rPr lang="zh-TW" sz="240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+</a:t>
            </a:r>
            <a:r>
              <a:rPr lang="zh-TW" altLang="en-US" sz="2400">
                <a:ea typeface="+mn-lt"/>
                <a:cs typeface="+mn-lt"/>
              </a:rPr>
              <a:t> 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4,</a:t>
            </a:r>
            <a:r>
              <a:rPr lang="zh-TW" sz="2400">
                <a:ea typeface="+mn-lt"/>
                <a:cs typeface="+mn-lt"/>
              </a:rPr>
              <a:t>2)*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endParaRPr lang="zh-TW" dirty="0"/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</a:t>
            </a:r>
            <a:r>
              <a:rPr lang="zh-TW" sz="2400">
                <a:ea typeface="+mn-lt"/>
                <a:cs typeface="+mn-lt"/>
              </a:rPr>
              <a:t>(5,4) 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(4,4) +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>
                <a:ea typeface="+mn-lt"/>
                <a:cs typeface="+mn-lt"/>
              </a:rPr>
              <a:t>,3)*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endParaRPr lang="zh-TW" altLang="en-US" dirty="0"/>
          </a:p>
          <a:p>
            <a:pPr algn="just">
              <a:buNone/>
            </a:pPr>
            <a:r>
              <a:rPr lang="en-US" altLang="zh-TW" sz="2400" dirty="0">
                <a:ea typeface="+mn-lt"/>
                <a:cs typeface="+mn-lt"/>
              </a:rPr>
              <a:t>   F(5,5)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= </a:t>
            </a:r>
            <a:r>
              <a:rPr lang="en-US" altLang="zh-TW" sz="2400" dirty="0">
                <a:ea typeface="+mn-lt"/>
                <a:cs typeface="+mn-lt"/>
              </a:rPr>
              <a:t>F</a:t>
            </a:r>
            <a:r>
              <a:rPr lang="zh-TW" sz="2400">
                <a:ea typeface="+mn-lt"/>
                <a:cs typeface="+mn-lt"/>
              </a:rPr>
              <a:t>(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 dirty="0">
                <a:ea typeface="+mn-lt"/>
                <a:cs typeface="+mn-lt"/>
              </a:rPr>
              <a:t>,</a:t>
            </a:r>
            <a:r>
              <a:rPr lang="en-US" altLang="zh-TW" sz="2400" dirty="0">
                <a:ea typeface="+mn-lt"/>
                <a:cs typeface="+mn-lt"/>
              </a:rPr>
              <a:t>4</a:t>
            </a:r>
            <a:r>
              <a:rPr lang="zh-TW" sz="2400">
                <a:ea typeface="+mn-lt"/>
                <a:cs typeface="+mn-lt"/>
              </a:rPr>
              <a:t>)*</a:t>
            </a:r>
            <a:r>
              <a:rPr lang="en-US" altLang="zh-TW" sz="2400" dirty="0">
                <a:ea typeface="+mn-lt"/>
                <a:cs typeface="+mn-lt"/>
              </a:rPr>
              <a:t>5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6599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>
            <a:extLst>
              <a:ext uri="{FF2B5EF4-FFF2-40B4-BE49-F238E27FC236}">
                <a16:creationId xmlns:a16="http://schemas.microsoft.com/office/drawing/2014/main" id="{917E98CA-DAB8-4AEE-A993-81B74E86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CBF01-3961-4627-8984-FDD87A8C31DE}" type="slidenum">
              <a:rPr kumimoji="0" lang="zh-TW" altLang="en-US" sz="1400">
                <a:solidFill>
                  <a:schemeClr val="accent1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400">
              <a:solidFill>
                <a:schemeClr val="accent1"/>
              </a:solidFill>
              <a:ea typeface="新細明體" panose="02020500000000000000" pitchFamily="18" charset="-12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3463DEE-24C8-42DC-BFF5-CDDD84F0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解法：</a:t>
            </a:r>
            <a:endParaRPr lang="en-US" altLang="zh-TW" sz="2400" b="1">
              <a:solidFill>
                <a:srgbClr val="3BA943"/>
              </a:solidFill>
              <a:latin typeface="Times New Roman"/>
              <a:cs typeface="Times New Roman"/>
            </a:endParaRPr>
          </a:p>
          <a:p>
            <a:pPr marL="0" indent="0" algn="just" eaLnBrk="1" hangingPunct="1">
              <a:buNone/>
            </a:pPr>
            <a:r>
              <a:rPr lang="zh-TW" altLang="en-US" sz="2400" b="1">
                <a:latin typeface="Times New Roman"/>
                <a:cs typeface="Times New Roman"/>
              </a:rPr>
              <a:t>    </a:t>
            </a:r>
            <a:r>
              <a:rPr lang="zh-TW" sz="2400">
                <a:ea typeface="+mn-lt"/>
                <a:cs typeface="+mn-lt"/>
              </a:rPr>
              <a:t>以recursive的方式，可以推導出以下公式:</a:t>
            </a:r>
          </a:p>
          <a:p>
            <a:pPr algn="just">
              <a:buNone/>
            </a:pPr>
            <a:r>
              <a:rPr lang="zh-TW" sz="2400">
                <a:ea typeface="+mn-lt"/>
                <a:cs typeface="+mn-lt"/>
              </a:rPr>
              <a:t>   F(n,k):</a:t>
            </a:r>
          </a:p>
          <a:p>
            <a:pPr algn="just">
              <a:buNone/>
            </a:pPr>
            <a:r>
              <a:rPr lang="zh-TW" altLang="en-US" sz="2400">
                <a:ea typeface="+mn-lt"/>
                <a:cs typeface="+mn-lt"/>
              </a:rPr>
              <a:t>   </a:t>
            </a:r>
            <a:r>
              <a:rPr lang="zh-TW" sz="2400">
                <a:ea typeface="+mn-lt"/>
                <a:cs typeface="+mn-lt"/>
              </a:rPr>
              <a:t>F(1,1) = 1</a:t>
            </a:r>
          </a:p>
          <a:p>
            <a:pPr algn="just">
              <a:buNone/>
            </a:pPr>
            <a:r>
              <a:rPr lang="zh-TW" altLang="en-US" sz="2400">
                <a:ea typeface="+mn-lt"/>
                <a:cs typeface="+mn-lt"/>
              </a:rPr>
              <a:t>   </a:t>
            </a:r>
            <a:r>
              <a:rPr lang="zh-TW" sz="2400">
                <a:ea typeface="+mn-lt"/>
                <a:cs typeface="+mn-lt"/>
              </a:rPr>
              <a:t>F(n,1) = F(n-1,1) + n</a:t>
            </a:r>
          </a:p>
          <a:p>
            <a:pPr algn="just">
              <a:buNone/>
            </a:pPr>
            <a:r>
              <a:rPr lang="zh-TW" sz="2400">
                <a:ea typeface="+mn-lt"/>
                <a:cs typeface="+mn-lt"/>
              </a:rPr>
              <a:t>  </a:t>
            </a:r>
            <a:r>
              <a:rPr lang="zh-TW" altLang="en-US" sz="2400">
                <a:ea typeface="+mn-lt"/>
                <a:cs typeface="+mn-lt"/>
              </a:rPr>
              <a:t> </a:t>
            </a:r>
            <a:r>
              <a:rPr lang="zh-TW" sz="2400">
                <a:ea typeface="+mn-lt"/>
                <a:cs typeface="+mn-lt"/>
              </a:rPr>
              <a:t>F(n,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 ) = F(n-1,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sz="2400">
                <a:ea typeface="+mn-lt"/>
                <a:cs typeface="+mn-lt"/>
              </a:rPr>
              <a:t>-1)*n (n &gt; </a:t>
            </a:r>
            <a:r>
              <a:rPr lang="en-US" altLang="zh-TW" sz="2400" dirty="0" err="1">
                <a:ea typeface="+mn-lt"/>
                <a:cs typeface="+mn-lt"/>
              </a:rPr>
              <a:t>i</a:t>
            </a:r>
            <a:r>
              <a:rPr lang="zh-TW" altLang="en-US" sz="2400">
                <a:ea typeface="+mn-lt"/>
                <a:cs typeface="+mn-lt"/>
              </a:rPr>
              <a:t> </a:t>
            </a:r>
            <a:r>
              <a:rPr lang="zh-TW" sz="2400">
                <a:ea typeface="+mn-lt"/>
                <a:cs typeface="+mn-lt"/>
              </a:rPr>
              <a:t>&gt; 1)</a:t>
            </a:r>
          </a:p>
          <a:p>
            <a:pPr algn="just">
              <a:buNone/>
            </a:pPr>
            <a:r>
              <a:rPr lang="zh-TW" sz="2400" dirty="0">
                <a:ea typeface="+mn-lt"/>
                <a:cs typeface="+mn-lt"/>
              </a:rPr>
              <a:t> </a:t>
            </a:r>
            <a:r>
              <a:rPr lang="zh-TW" altLang="en-US" sz="2400">
                <a:ea typeface="+mn-lt"/>
                <a:cs typeface="+mn-lt"/>
              </a:rPr>
              <a:t>  </a:t>
            </a:r>
            <a:r>
              <a:rPr lang="zh-TW" sz="2400">
                <a:ea typeface="+mn-lt"/>
                <a:cs typeface="+mn-lt"/>
              </a:rPr>
              <a:t>F(n,n) = f(n-1,n-1)*n</a:t>
            </a:r>
          </a:p>
          <a:p>
            <a:pPr algn="just">
              <a:buNone/>
            </a:pPr>
            <a:r>
              <a:rPr lang="zh-TW" altLang="en-US" sz="2400">
                <a:ea typeface="+mn-lt"/>
                <a:cs typeface="+mn-lt"/>
              </a:rPr>
              <a:t>   </a:t>
            </a:r>
            <a:r>
              <a:rPr lang="zh-TW" sz="2400">
                <a:ea typeface="+mn-lt"/>
                <a:cs typeface="+mn-lt"/>
              </a:rPr>
              <a:t>用recursive即可解題</a:t>
            </a:r>
            <a:endParaRPr lang="zh-TW">
              <a:ea typeface="標楷體"/>
              <a:cs typeface="+mn-lt"/>
            </a:endParaRPr>
          </a:p>
          <a:p>
            <a:pPr algn="just">
              <a:buNone/>
            </a:pPr>
            <a:r>
              <a:rPr lang="zh-TW" sz="2400">
                <a:ea typeface="+mn-lt"/>
                <a:cs typeface="+mn-lt"/>
              </a:rPr>
              <a:t>   將計算過的值存在array</a:t>
            </a:r>
            <a:r>
              <a:rPr lang="zh-TW" altLang="en-US" sz="2400">
                <a:ea typeface="+mn-lt"/>
                <a:cs typeface="+mn-lt"/>
              </a:rPr>
              <a:t>內，以便後續調用</a:t>
            </a:r>
            <a:endParaRPr lang="zh-TW" sz="2400">
              <a:ea typeface="+mn-lt"/>
              <a:cs typeface="+mn-lt"/>
            </a:endParaRPr>
          </a:p>
          <a:p>
            <a:pPr algn="just">
              <a:buNone/>
            </a:pPr>
            <a:r>
              <a:rPr lang="zh-TW" sz="2400">
                <a:ea typeface="+mn-lt"/>
                <a:cs typeface="+mn-lt"/>
              </a:rPr>
              <a:t>  </a:t>
            </a:r>
            <a:r>
              <a:rPr lang="zh-TW" altLang="en-US" sz="2400">
                <a:ea typeface="+mn-lt"/>
                <a:cs typeface="+mn-lt"/>
              </a:rPr>
              <a:t> 其他</a:t>
            </a:r>
            <a:r>
              <a:rPr lang="zh-TW" sz="2400">
                <a:ea typeface="+mn-lt"/>
                <a:cs typeface="+mn-lt"/>
              </a:rPr>
              <a:t>只需</a:t>
            </a:r>
            <a:r>
              <a:rPr lang="zh-TW" altLang="en-US" sz="2400">
                <a:ea typeface="+mn-lt"/>
                <a:cs typeface="+mn-lt"/>
              </a:rPr>
              <a:t>要</a:t>
            </a:r>
            <a:r>
              <a:rPr lang="zh-TW" sz="2400">
                <a:ea typeface="+mn-lt"/>
                <a:cs typeface="+mn-lt"/>
              </a:rPr>
              <a:t>注意overflow</a:t>
            </a:r>
            <a:endParaRPr lang="zh-TW">
              <a:cs typeface="Tahoma"/>
            </a:endParaRPr>
          </a:p>
          <a:p>
            <a:pPr>
              <a:lnSpc>
                <a:spcPct val="90000"/>
              </a:lnSpc>
              <a:buNone/>
            </a:pPr>
            <a:endParaRPr lang="zh-TW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3192</TotalTime>
  <Words>3021</Words>
  <Application>Microsoft Office PowerPoint</Application>
  <PresentationFormat>如螢幕大小 (4:3)</PresentationFormat>
  <Paragraphs>1354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Blends</vt:lpstr>
      <vt:lpstr>11026: A Grouping Problem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翁昌閔</cp:lastModifiedBy>
  <cp:revision>297</cp:revision>
  <dcterms:created xsi:type="dcterms:W3CDTF">1601-01-01T00:00:00Z</dcterms:created>
  <dcterms:modified xsi:type="dcterms:W3CDTF">2021-05-12T17:19:46Z</dcterms:modified>
</cp:coreProperties>
</file>