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7" r:id="rId5"/>
    <p:sldId id="276" r:id="rId6"/>
    <p:sldId id="259" r:id="rId7"/>
    <p:sldId id="260" r:id="rId8"/>
    <p:sldId id="261" r:id="rId9"/>
    <p:sldId id="262" r:id="rId10"/>
    <p:sldId id="266" r:id="rId11"/>
    <p:sldId id="267" r:id="rId12"/>
    <p:sldId id="268" r:id="rId13"/>
    <p:sldId id="269" r:id="rId14"/>
    <p:sldId id="270" r:id="rId15"/>
    <p:sldId id="271" r:id="rId16"/>
    <p:sldId id="275" r:id="rId17"/>
    <p:sldId id="278"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125" d="100"/>
          <a:sy n="125" d="100"/>
        </p:scale>
        <p:origin x="-82" y="173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Date Placeholder 29"/>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TW" altLang="en-US" smtClean="0"/>
              <a:t>按一下以編輯母片標題樣式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Date Placeholder 3"/>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Date Placeholder 3"/>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TW" altLang="en-US" smtClean="0"/>
              <a:t>按一下以編輯母片標題樣式</a:t>
            </a:r>
            <a:endParaRPr kumimoji="0" lang="en-US"/>
          </a:p>
        </p:txBody>
      </p:sp>
      <p:sp>
        <p:nvSpPr>
          <p:cNvPr id="3" name="Content Placeholder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Date Placeholder 3"/>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Date Placeholder 3"/>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Date Placeholder 4"/>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Date Placeholder 6"/>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Date Placeholder 2"/>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Date Placeholder 4"/>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00E517A-FC71-4F12-8611-BEABF6BB9437}"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Date Placeholder 4"/>
          <p:cNvSpPr>
            <a:spLocks noGrp="1"/>
          </p:cNvSpPr>
          <p:nvPr>
            <p:ph type="dt" sz="half" idx="10"/>
          </p:nvPr>
        </p:nvSpPr>
        <p:spPr/>
        <p:txBody>
          <a:bodyPr/>
          <a:lstStyle/>
          <a:p>
            <a:fld id="{3A1C0159-C403-4DE0-BEBA-428B6EF65BB1}" type="datetimeFigureOut">
              <a:rPr lang="zh-TW" altLang="en-US" smtClean="0"/>
              <a:t>2021/9/22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C00E517A-FC71-4F12-8611-BEABF6BB9437}" type="slidenum">
              <a:rPr lang="zh-TW" altLang="en-US" smtClean="0"/>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A1C0159-C403-4DE0-BEBA-428B6EF65BB1}" type="datetimeFigureOut">
              <a:rPr lang="zh-TW" altLang="en-US" smtClean="0"/>
              <a:t>2021/9/22</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00E517A-FC71-4F12-8611-BEABF6BB9437}" type="slidenum">
              <a:rPr lang="zh-TW" altLang="en-US" smtClean="0"/>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akeeio.gitbooks.io/cdn-cgi/l/email-prote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ranwind.org/linkit-7688-linkit-smart-76887688-duo-ji-chu-jiao-xue/" TargetMode="External"/><Relationship Id="rId2" Type="http://schemas.openxmlformats.org/officeDocument/2006/relationships/hyperlink" Target="https://wiki.seeedstudio.com/LinkIt_Smart_7688_Du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5536" y="188640"/>
            <a:ext cx="7995664" cy="1828800"/>
          </a:xfrm>
        </p:spPr>
        <p:txBody>
          <a:bodyPr>
            <a:normAutofit/>
          </a:bodyPr>
          <a:lstStyle/>
          <a:p>
            <a:r>
              <a:rPr lang="en-US" altLang="zh-TW" sz="4800" dirty="0" err="1">
                <a:latin typeface="+mj-ea"/>
              </a:rPr>
              <a:t>LinkIt</a:t>
            </a:r>
            <a:r>
              <a:rPr lang="en-US" altLang="zh-TW" sz="4800" dirty="0">
                <a:latin typeface="+mj-ea"/>
              </a:rPr>
              <a:t> Smart 7688 </a:t>
            </a:r>
            <a:r>
              <a:rPr lang="en-US" altLang="zh-TW" sz="4800" dirty="0" smtClean="0">
                <a:latin typeface="+mj-ea"/>
              </a:rPr>
              <a:t>Duo</a:t>
            </a:r>
            <a:r>
              <a:rPr lang="zh-TW" altLang="en-US" sz="4800" dirty="0" smtClean="0">
                <a:latin typeface="+mj-ea"/>
              </a:rPr>
              <a:t>介紹</a:t>
            </a:r>
            <a:endParaRPr lang="zh-TW" altLang="en-US" sz="4800" dirty="0">
              <a:latin typeface="+mj-ea"/>
            </a:endParaRPr>
          </a:p>
        </p:txBody>
      </p:sp>
      <p:sp>
        <p:nvSpPr>
          <p:cNvPr id="3" name="副標題 2"/>
          <p:cNvSpPr>
            <a:spLocks noGrp="1"/>
          </p:cNvSpPr>
          <p:nvPr>
            <p:ph type="subTitle" idx="1"/>
          </p:nvPr>
        </p:nvSpPr>
        <p:spPr/>
        <p:txBody>
          <a:bodyPr/>
          <a:lstStyle/>
          <a:p>
            <a:pPr algn="l"/>
            <a:r>
              <a:rPr lang="zh-TW" altLang="en-US" dirty="0" smtClean="0"/>
              <a:t>組員</a:t>
            </a:r>
            <a:r>
              <a:rPr lang="en-US" altLang="zh-TW" dirty="0" smtClean="0"/>
              <a:t>:</a:t>
            </a:r>
          </a:p>
          <a:p>
            <a:pPr algn="l"/>
            <a:r>
              <a:rPr lang="en-US" altLang="zh-TW" dirty="0" smtClean="0">
                <a:latin typeface="+mj-ea"/>
                <a:ea typeface="+mj-ea"/>
              </a:rPr>
              <a:t>U07137101</a:t>
            </a:r>
            <a:r>
              <a:rPr lang="zh-TW" altLang="en-US" dirty="0" smtClean="0"/>
              <a:t>方譽翔</a:t>
            </a:r>
            <a:endParaRPr lang="en-US" altLang="zh-TW" dirty="0" smtClean="0"/>
          </a:p>
          <a:p>
            <a:pPr algn="l"/>
            <a:r>
              <a:rPr lang="en-US" altLang="zh-TW" dirty="0">
                <a:latin typeface="+mj-ea"/>
              </a:rPr>
              <a:t>U07157931</a:t>
            </a:r>
            <a:r>
              <a:rPr lang="zh-TW" altLang="en-US" dirty="0" smtClean="0"/>
              <a:t>林冠安</a:t>
            </a:r>
            <a:endParaRPr lang="zh-TW" altLang="en-US" dirty="0"/>
          </a:p>
        </p:txBody>
      </p:sp>
    </p:spTree>
    <p:extLst>
      <p:ext uri="{BB962C8B-B14F-4D97-AF65-F5344CB8AC3E}">
        <p14:creationId xmlns:p14="http://schemas.microsoft.com/office/powerpoint/2010/main" val="98335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3.2</a:t>
            </a:r>
            <a:r>
              <a:rPr lang="zh-TW" altLang="en-US" dirty="0"/>
              <a:t>設定 </a:t>
            </a:r>
            <a:r>
              <a:rPr lang="en-US" altLang="zh-TW" dirty="0"/>
              <a:t>7688 </a:t>
            </a:r>
            <a:r>
              <a:rPr lang="zh-TW" altLang="en-US" dirty="0"/>
              <a:t>開發板</a:t>
            </a:r>
            <a:r>
              <a:rPr lang="zh-TW" altLang="en-US" dirty="0" smtClean="0"/>
              <a:t>環境</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1200" dirty="0">
                <a:latin typeface="+mn-ea"/>
              </a:rPr>
              <a:t>1.</a:t>
            </a:r>
            <a:r>
              <a:rPr lang="zh-TW" altLang="en-US" sz="1200" dirty="0">
                <a:latin typeface="+mn-ea"/>
              </a:rPr>
              <a:t>將你的電腦連接與 </a:t>
            </a:r>
            <a:r>
              <a:rPr lang="en-US" altLang="zh-TW" sz="1200" dirty="0">
                <a:latin typeface="+mn-ea"/>
              </a:rPr>
              <a:t>7688 </a:t>
            </a:r>
            <a:r>
              <a:rPr lang="zh-TW" altLang="en-US" sz="1200" dirty="0">
                <a:latin typeface="+mn-ea"/>
              </a:rPr>
              <a:t>相同的 </a:t>
            </a:r>
            <a:r>
              <a:rPr lang="en-US" altLang="zh-TW" sz="1200" dirty="0" err="1">
                <a:latin typeface="+mn-ea"/>
              </a:rPr>
              <a:t>WiFi</a:t>
            </a:r>
            <a:r>
              <a:rPr lang="en-US" altLang="zh-TW" sz="1200" dirty="0">
                <a:latin typeface="+mn-ea"/>
              </a:rPr>
              <a:t> </a:t>
            </a:r>
            <a:r>
              <a:rPr lang="zh-TW" altLang="en-US" sz="1200" dirty="0">
                <a:latin typeface="+mn-ea"/>
              </a:rPr>
              <a:t>網路，並開啟 </a:t>
            </a:r>
            <a:r>
              <a:rPr lang="en-US" altLang="zh-TW" sz="1200" dirty="0" err="1">
                <a:latin typeface="+mn-ea"/>
              </a:rPr>
              <a:t>ssh</a:t>
            </a:r>
            <a:r>
              <a:rPr lang="en-US" altLang="zh-TW" sz="1200" dirty="0">
                <a:latin typeface="+mn-ea"/>
              </a:rPr>
              <a:t> </a:t>
            </a:r>
            <a:r>
              <a:rPr lang="zh-TW" altLang="en-US" sz="1200" dirty="0">
                <a:latin typeface="+mn-ea"/>
              </a:rPr>
              <a:t>連線程式，如果是 </a:t>
            </a:r>
            <a:r>
              <a:rPr lang="en-US" altLang="zh-TW" sz="1200" dirty="0">
                <a:latin typeface="+mn-ea"/>
              </a:rPr>
              <a:t>MAC </a:t>
            </a:r>
            <a:r>
              <a:rPr lang="zh-TW" altLang="en-US" sz="1200" dirty="0">
                <a:latin typeface="+mn-ea"/>
              </a:rPr>
              <a:t>用戶直接打開終端機應用程式即可，如果是 </a:t>
            </a:r>
            <a:r>
              <a:rPr lang="en-US" altLang="zh-TW" sz="1200" dirty="0">
                <a:latin typeface="+mn-ea"/>
              </a:rPr>
              <a:t>Windows </a:t>
            </a:r>
            <a:r>
              <a:rPr lang="zh-TW" altLang="en-US" sz="1200" dirty="0">
                <a:latin typeface="+mn-ea"/>
              </a:rPr>
              <a:t>用戶可以透過此連結下載 </a:t>
            </a:r>
            <a:r>
              <a:rPr lang="en-US" altLang="zh-TW" sz="1200" dirty="0">
                <a:latin typeface="+mn-ea"/>
              </a:rPr>
              <a:t>[Putty </a:t>
            </a:r>
            <a:r>
              <a:rPr lang="zh-TW" altLang="en-US" sz="1200" dirty="0">
                <a:latin typeface="+mn-ea"/>
              </a:rPr>
              <a:t>連線程式</a:t>
            </a:r>
            <a:r>
              <a:rPr lang="en-US" altLang="zh-TW" sz="1200" dirty="0">
                <a:latin typeface="+mn-ea"/>
              </a:rPr>
              <a:t>]</a:t>
            </a:r>
            <a:r>
              <a:rPr lang="zh-TW" altLang="en-US" sz="1200" dirty="0">
                <a:latin typeface="+mn-ea"/>
              </a:rPr>
              <a:t>，接著透過 </a:t>
            </a:r>
            <a:r>
              <a:rPr lang="en-US" altLang="zh-TW" sz="1200" dirty="0" err="1">
                <a:latin typeface="+mn-ea"/>
              </a:rPr>
              <a:t>ssh</a:t>
            </a:r>
            <a:r>
              <a:rPr lang="en-US" altLang="zh-TW" sz="1200" dirty="0">
                <a:latin typeface="+mn-ea"/>
              </a:rPr>
              <a:t> </a:t>
            </a:r>
            <a:r>
              <a:rPr lang="zh-TW" altLang="en-US" sz="1200" dirty="0">
                <a:latin typeface="+mn-ea"/>
              </a:rPr>
              <a:t>連線至 </a:t>
            </a:r>
            <a:r>
              <a:rPr lang="en-US" altLang="zh-TW" sz="1200" dirty="0">
                <a:latin typeface="+mn-ea"/>
              </a:rPr>
              <a:t>7688</a:t>
            </a:r>
            <a:r>
              <a:rPr lang="zh-TW" altLang="en-US" sz="1200" dirty="0">
                <a:latin typeface="+mn-ea"/>
              </a:rPr>
              <a:t>，指令如下：</a:t>
            </a:r>
          </a:p>
          <a:p>
            <a:pPr marL="0" indent="0">
              <a:buNone/>
            </a:pPr>
            <a:r>
              <a:rPr lang="en-US" altLang="zh-TW" sz="1200" dirty="0" err="1">
                <a:latin typeface="+mn-ea"/>
              </a:rPr>
              <a:t>sudo</a:t>
            </a:r>
            <a:r>
              <a:rPr lang="en-US" altLang="zh-TW" sz="1200" dirty="0">
                <a:latin typeface="+mn-ea"/>
              </a:rPr>
              <a:t> </a:t>
            </a:r>
            <a:r>
              <a:rPr lang="en-US" altLang="zh-TW" sz="1200" dirty="0" err="1">
                <a:latin typeface="+mn-ea"/>
              </a:rPr>
              <a:t>ssh</a:t>
            </a:r>
            <a:r>
              <a:rPr lang="en-US" altLang="zh-TW" sz="1200" dirty="0">
                <a:latin typeface="+mn-ea"/>
              </a:rPr>
              <a:t> </a:t>
            </a:r>
            <a:r>
              <a:rPr lang="en-US" altLang="zh-TW" sz="1200" dirty="0">
                <a:latin typeface="+mn-ea"/>
                <a:hlinkClick r:id="rId2"/>
              </a:rPr>
              <a:t>[email protected</a:t>
            </a:r>
            <a:r>
              <a:rPr lang="en-US" altLang="zh-TW" sz="1200" dirty="0" smtClean="0">
                <a:latin typeface="+mn-ea"/>
                <a:hlinkClick r:id="rId2"/>
              </a:rPr>
              <a:t>]</a:t>
            </a:r>
            <a:endParaRPr lang="en-US" altLang="zh-TW" sz="1200" dirty="0" smtClean="0">
              <a:latin typeface="+mn-ea"/>
            </a:endParaRPr>
          </a:p>
          <a:p>
            <a:pPr marL="0" indent="0">
              <a:buNone/>
            </a:pPr>
            <a:r>
              <a:rPr lang="zh-TW" altLang="en-US" sz="1200" dirty="0"/>
              <a:t>登入成功後會出現此畫面 </a:t>
            </a:r>
            <a:endParaRPr lang="zh-TW" altLang="en-US" sz="1200" dirty="0">
              <a:latin typeface="+mn-ea"/>
            </a:endParaRPr>
          </a:p>
        </p:txBody>
      </p:sp>
      <p:pic>
        <p:nvPicPr>
          <p:cNvPr id="8194" name="Picture 2" descr="Img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96952"/>
            <a:ext cx="61531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334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612000" y="2926800"/>
            <a:ext cx="7772400" cy="1362456"/>
          </a:xfrm>
        </p:spPr>
        <p:txBody>
          <a:bodyPr/>
          <a:lstStyle/>
          <a:p>
            <a:pPr algn="ctr"/>
            <a:r>
              <a:rPr lang="zh-TW" altLang="en-US" sz="6000" dirty="0">
                <a:latin typeface="+mj-ea"/>
              </a:rPr>
              <a:t>程式</a:t>
            </a:r>
            <a:r>
              <a:rPr lang="zh-TW" altLang="en-US" sz="6000" dirty="0" smtClean="0">
                <a:latin typeface="+mj-ea"/>
              </a:rPr>
              <a:t>撰寫</a:t>
            </a:r>
            <a:endParaRPr lang="zh-TW" altLang="en-US" sz="6000" dirty="0"/>
          </a:p>
        </p:txBody>
      </p:sp>
    </p:spTree>
    <p:extLst>
      <p:ext uri="{BB962C8B-B14F-4D97-AF65-F5344CB8AC3E}">
        <p14:creationId xmlns:p14="http://schemas.microsoft.com/office/powerpoint/2010/main" val="356550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 </a:t>
            </a:r>
            <a:r>
              <a:rPr lang="zh-TW" altLang="en-US" dirty="0"/>
              <a:t>程式</a:t>
            </a:r>
          </a:p>
        </p:txBody>
      </p:sp>
      <p:sp>
        <p:nvSpPr>
          <p:cNvPr id="3" name="內容版面配置區 2"/>
          <p:cNvSpPr>
            <a:spLocks noGrp="1"/>
          </p:cNvSpPr>
          <p:nvPr>
            <p:ph idx="1"/>
          </p:nvPr>
        </p:nvSpPr>
        <p:spPr/>
        <p:txBody>
          <a:bodyPr>
            <a:normAutofit fontScale="47500" lnSpcReduction="20000"/>
          </a:bodyPr>
          <a:lstStyle/>
          <a:p>
            <a:pPr marL="0" indent="0">
              <a:buNone/>
            </a:pPr>
            <a:endParaRPr lang="zh-TW" altLang="en-US" dirty="0" smtClean="0">
              <a:latin typeface="+mn-ea"/>
            </a:endParaRPr>
          </a:p>
          <a:p>
            <a:r>
              <a:rPr lang="en-US" altLang="zh-TW" dirty="0">
                <a:latin typeface="+mn-ea"/>
              </a:rPr>
              <a:t>1.</a:t>
            </a:r>
            <a:r>
              <a:rPr lang="zh-TW" altLang="en-US" dirty="0">
                <a:latin typeface="+mn-ea"/>
              </a:rPr>
              <a:t>使用 </a:t>
            </a:r>
            <a:r>
              <a:rPr lang="en-US" altLang="zh-TW" dirty="0">
                <a:latin typeface="+mn-ea"/>
              </a:rPr>
              <a:t>vim </a:t>
            </a:r>
            <a:r>
              <a:rPr lang="zh-TW" altLang="en-US" dirty="0" smtClean="0">
                <a:latin typeface="+mn-ea"/>
              </a:rPr>
              <a:t>編譯器</a:t>
            </a:r>
          </a:p>
          <a:p>
            <a:r>
              <a:rPr lang="en-US" altLang="zh-TW" dirty="0">
                <a:latin typeface="+mn-ea"/>
              </a:rPr>
              <a:t>vim blink.py</a:t>
            </a:r>
          </a:p>
          <a:p>
            <a:r>
              <a:rPr lang="en-US" altLang="zh-TW" dirty="0">
                <a:latin typeface="+mn-ea"/>
              </a:rPr>
              <a:t>2.</a:t>
            </a:r>
            <a:r>
              <a:rPr lang="zh-TW" altLang="en-US" dirty="0">
                <a:latin typeface="+mn-ea"/>
              </a:rPr>
              <a:t>範例程式</a:t>
            </a:r>
            <a:r>
              <a:rPr lang="zh-TW" altLang="en-US" dirty="0" smtClean="0">
                <a:latin typeface="+mn-ea"/>
              </a:rPr>
              <a:t>說明</a:t>
            </a:r>
            <a:endParaRPr lang="zh-TW" altLang="en-US" dirty="0">
              <a:latin typeface="+mn-ea"/>
            </a:endParaRPr>
          </a:p>
          <a:p>
            <a:r>
              <a:rPr lang="en-US" altLang="zh-TW" dirty="0">
                <a:latin typeface="+mn-ea"/>
              </a:rPr>
              <a:t>import </a:t>
            </a:r>
            <a:r>
              <a:rPr lang="en-US" altLang="zh-TW" dirty="0" err="1">
                <a:latin typeface="+mn-ea"/>
              </a:rPr>
              <a:t>mraa</a:t>
            </a:r>
            <a:endParaRPr lang="en-US" altLang="zh-TW" dirty="0">
              <a:latin typeface="+mn-ea"/>
            </a:endParaRPr>
          </a:p>
          <a:p>
            <a:r>
              <a:rPr lang="en-US" altLang="zh-TW" dirty="0">
                <a:latin typeface="+mn-ea"/>
              </a:rPr>
              <a:t>import time</a:t>
            </a:r>
          </a:p>
          <a:p>
            <a:r>
              <a:rPr lang="en-US" altLang="zh-TW" dirty="0">
                <a:latin typeface="+mn-ea"/>
              </a:rPr>
              <a:t># Refer to the </a:t>
            </a:r>
            <a:r>
              <a:rPr lang="en-US" altLang="zh-TW" dirty="0" err="1">
                <a:latin typeface="+mn-ea"/>
              </a:rPr>
              <a:t>pinout</a:t>
            </a:r>
            <a:r>
              <a:rPr lang="en-US" altLang="zh-TW" dirty="0">
                <a:latin typeface="+mn-ea"/>
              </a:rPr>
              <a:t> </a:t>
            </a:r>
            <a:r>
              <a:rPr lang="en-US" altLang="zh-TW" dirty="0" err="1">
                <a:latin typeface="+mn-ea"/>
              </a:rPr>
              <a:t>digram</a:t>
            </a:r>
            <a:r>
              <a:rPr lang="en-US" altLang="zh-TW" dirty="0">
                <a:latin typeface="+mn-ea"/>
              </a:rPr>
              <a:t> for the GPIO number to silk print mapping # in this example the number 44 maps to Wi-Fi LED.</a:t>
            </a:r>
          </a:p>
          <a:p>
            <a:r>
              <a:rPr lang="en-US" altLang="zh-TW" dirty="0">
                <a:latin typeface="+mn-ea"/>
              </a:rPr>
              <a:t>pin = </a:t>
            </a:r>
            <a:r>
              <a:rPr lang="en-US" altLang="zh-TW" dirty="0" err="1">
                <a:latin typeface="+mn-ea"/>
              </a:rPr>
              <a:t>mraa.Gpio</a:t>
            </a:r>
            <a:r>
              <a:rPr lang="en-US" altLang="zh-TW" dirty="0">
                <a:latin typeface="+mn-ea"/>
              </a:rPr>
              <a:t>(44)  </a:t>
            </a:r>
          </a:p>
          <a:p>
            <a:r>
              <a:rPr lang="en-US" altLang="zh-TW" dirty="0" err="1">
                <a:latin typeface="+mn-ea"/>
              </a:rPr>
              <a:t>pin.dir</a:t>
            </a:r>
            <a:r>
              <a:rPr lang="en-US" altLang="zh-TW" dirty="0">
                <a:latin typeface="+mn-ea"/>
              </a:rPr>
              <a:t>(</a:t>
            </a:r>
            <a:r>
              <a:rPr lang="en-US" altLang="zh-TW" dirty="0" err="1">
                <a:latin typeface="+mn-ea"/>
              </a:rPr>
              <a:t>mraa.DIR_OUT</a:t>
            </a:r>
            <a:r>
              <a:rPr lang="en-US" altLang="zh-TW" dirty="0">
                <a:latin typeface="+mn-ea"/>
              </a:rPr>
              <a:t>)</a:t>
            </a:r>
          </a:p>
          <a:p>
            <a:r>
              <a:rPr lang="en-US" altLang="zh-TW" dirty="0">
                <a:latin typeface="+mn-ea"/>
              </a:rPr>
              <a:t>while True:  // LED</a:t>
            </a:r>
            <a:r>
              <a:rPr lang="zh-TW" altLang="en-US" dirty="0">
                <a:latin typeface="+mn-ea"/>
              </a:rPr>
              <a:t>閃爍重複執行迴圈設定</a:t>
            </a:r>
          </a:p>
          <a:p>
            <a:r>
              <a:rPr lang="zh-TW" altLang="en-US" dirty="0">
                <a:latin typeface="+mn-ea"/>
              </a:rPr>
              <a:t>   </a:t>
            </a:r>
            <a:r>
              <a:rPr lang="en-US" altLang="zh-TW" dirty="0" err="1">
                <a:latin typeface="+mn-ea"/>
              </a:rPr>
              <a:t>pin.write</a:t>
            </a:r>
            <a:r>
              <a:rPr lang="en-US" altLang="zh-TW" dirty="0">
                <a:latin typeface="+mn-ea"/>
              </a:rPr>
              <a:t>(1)</a:t>
            </a:r>
          </a:p>
          <a:p>
            <a:r>
              <a:rPr lang="en-US" altLang="zh-TW" dirty="0">
                <a:latin typeface="+mn-ea"/>
              </a:rPr>
              <a:t>   </a:t>
            </a:r>
            <a:r>
              <a:rPr lang="en-US" altLang="zh-TW" dirty="0" err="1">
                <a:latin typeface="+mn-ea"/>
              </a:rPr>
              <a:t>time.sleep</a:t>
            </a:r>
            <a:r>
              <a:rPr lang="en-US" altLang="zh-TW" dirty="0">
                <a:latin typeface="+mn-ea"/>
              </a:rPr>
              <a:t>(1)  // wait for a second</a:t>
            </a:r>
          </a:p>
          <a:p>
            <a:r>
              <a:rPr lang="en-US" altLang="zh-TW" dirty="0">
                <a:latin typeface="+mn-ea"/>
              </a:rPr>
              <a:t>   </a:t>
            </a:r>
            <a:r>
              <a:rPr lang="en-US" altLang="zh-TW" dirty="0" err="1">
                <a:latin typeface="+mn-ea"/>
              </a:rPr>
              <a:t>pin.write</a:t>
            </a:r>
            <a:r>
              <a:rPr lang="en-US" altLang="zh-TW" dirty="0">
                <a:latin typeface="+mn-ea"/>
              </a:rPr>
              <a:t>(0)</a:t>
            </a:r>
          </a:p>
          <a:p>
            <a:r>
              <a:rPr lang="en-US" altLang="zh-TW" dirty="0">
                <a:latin typeface="+mn-ea"/>
              </a:rPr>
              <a:t>   </a:t>
            </a:r>
            <a:r>
              <a:rPr lang="en-US" altLang="zh-TW" dirty="0" err="1">
                <a:latin typeface="+mn-ea"/>
              </a:rPr>
              <a:t>time.sleep</a:t>
            </a:r>
            <a:r>
              <a:rPr lang="en-US" altLang="zh-TW" dirty="0">
                <a:latin typeface="+mn-ea"/>
              </a:rPr>
              <a:t>(1)</a:t>
            </a:r>
          </a:p>
          <a:p>
            <a:r>
              <a:rPr lang="en-US" altLang="zh-TW" dirty="0">
                <a:latin typeface="+mn-ea"/>
              </a:rPr>
              <a:t>void setup() { // initialize digital pin 13 as an output.</a:t>
            </a:r>
          </a:p>
          <a:p>
            <a:r>
              <a:rPr lang="en-US" altLang="zh-TW" dirty="0">
                <a:latin typeface="+mn-ea"/>
              </a:rPr>
              <a:t>  </a:t>
            </a:r>
            <a:r>
              <a:rPr lang="en-US" altLang="zh-TW" dirty="0" err="1">
                <a:latin typeface="+mn-ea"/>
              </a:rPr>
              <a:t>pinMode</a:t>
            </a:r>
            <a:r>
              <a:rPr lang="en-US" altLang="zh-TW" dirty="0">
                <a:latin typeface="+mn-ea"/>
              </a:rPr>
              <a:t>(13, OUTPUT);</a:t>
            </a:r>
          </a:p>
          <a:p>
            <a:r>
              <a:rPr lang="en-US" altLang="zh-TW" dirty="0">
                <a:latin typeface="+mn-ea"/>
              </a:rPr>
              <a:t>}</a:t>
            </a:r>
          </a:p>
          <a:p>
            <a:r>
              <a:rPr lang="en-US" altLang="zh-TW" dirty="0">
                <a:latin typeface="+mn-ea"/>
              </a:rPr>
              <a:t>3.</a:t>
            </a:r>
            <a:r>
              <a:rPr lang="zh-TW" altLang="en-US" dirty="0">
                <a:latin typeface="+mn-ea"/>
              </a:rPr>
              <a:t>執行該</a:t>
            </a:r>
            <a:r>
              <a:rPr lang="zh-TW" altLang="en-US" dirty="0" smtClean="0">
                <a:latin typeface="+mn-ea"/>
              </a:rPr>
              <a:t>程式</a:t>
            </a:r>
            <a:endParaRPr lang="zh-TW" altLang="en-US" dirty="0">
              <a:latin typeface="+mn-ea"/>
            </a:endParaRPr>
          </a:p>
          <a:p>
            <a:r>
              <a:rPr lang="en-US" altLang="zh-TW" dirty="0">
                <a:latin typeface="+mn-ea"/>
              </a:rPr>
              <a:t>python ./blink.py</a:t>
            </a:r>
          </a:p>
          <a:p>
            <a:r>
              <a:rPr lang="zh-TW" altLang="en-US" dirty="0">
                <a:latin typeface="+mn-ea"/>
              </a:rPr>
              <a:t>成果顯示</a:t>
            </a:r>
          </a:p>
          <a:p>
            <a:r>
              <a:rPr lang="zh-TW" altLang="en-US" dirty="0">
                <a:latin typeface="+mn-ea"/>
              </a:rPr>
              <a:t>成功結果會看到 </a:t>
            </a:r>
            <a:r>
              <a:rPr lang="en-US" altLang="zh-TW" dirty="0">
                <a:latin typeface="+mn-ea"/>
              </a:rPr>
              <a:t>7688 </a:t>
            </a:r>
            <a:r>
              <a:rPr lang="zh-TW" altLang="en-US" dirty="0">
                <a:latin typeface="+mn-ea"/>
              </a:rPr>
              <a:t>開發板上的 </a:t>
            </a:r>
            <a:r>
              <a:rPr lang="en-US" altLang="zh-TW" dirty="0">
                <a:latin typeface="+mn-ea"/>
              </a:rPr>
              <a:t>LED </a:t>
            </a:r>
            <a:r>
              <a:rPr lang="zh-TW" altLang="en-US" dirty="0">
                <a:latin typeface="+mn-ea"/>
              </a:rPr>
              <a:t>燈會閃爍著</a:t>
            </a:r>
          </a:p>
        </p:txBody>
      </p:sp>
    </p:spTree>
    <p:extLst>
      <p:ext uri="{BB962C8B-B14F-4D97-AF65-F5344CB8AC3E}">
        <p14:creationId xmlns:p14="http://schemas.microsoft.com/office/powerpoint/2010/main" val="2953344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err="1" smtClean="0"/>
              <a:t>Arduino</a:t>
            </a:r>
            <a:r>
              <a:rPr lang="zh-TW" altLang="en-US" b="1" dirty="0"/>
              <a:t>設定</a:t>
            </a:r>
            <a:endParaRPr lang="zh-TW" altLang="en-US" dirty="0"/>
          </a:p>
        </p:txBody>
      </p:sp>
      <p:sp>
        <p:nvSpPr>
          <p:cNvPr id="3" name="內容版面配置區 2"/>
          <p:cNvSpPr>
            <a:spLocks noGrp="1"/>
          </p:cNvSpPr>
          <p:nvPr>
            <p:ph idx="1"/>
          </p:nvPr>
        </p:nvSpPr>
        <p:spPr/>
        <p:txBody>
          <a:bodyPr>
            <a:normAutofit/>
          </a:bodyPr>
          <a:lstStyle/>
          <a:p>
            <a:r>
              <a:rPr lang="en-US" altLang="zh-TW" b="1" dirty="0"/>
              <a:t>Step 1</a:t>
            </a:r>
            <a:r>
              <a:rPr lang="zh-TW" altLang="en-US" b="1" dirty="0"/>
              <a:t>：設定 </a:t>
            </a:r>
            <a:r>
              <a:rPr lang="en-US" altLang="zh-TW" b="1" dirty="0"/>
              <a:t>7688 Duo </a:t>
            </a:r>
            <a:r>
              <a:rPr lang="zh-TW" altLang="en-US" b="1" dirty="0"/>
              <a:t>開發板</a:t>
            </a:r>
            <a:r>
              <a:rPr lang="zh-TW" altLang="en-US" b="1" dirty="0" smtClean="0"/>
              <a:t>環境</a:t>
            </a:r>
            <a:endParaRPr lang="en-US" altLang="zh-TW" dirty="0" smtClean="0"/>
          </a:p>
          <a:p>
            <a:r>
              <a:rPr lang="en-US" altLang="zh-TW" dirty="0" smtClean="0"/>
              <a:t>1</a:t>
            </a:r>
            <a:r>
              <a:rPr lang="en-US" altLang="zh-TW" dirty="0"/>
              <a:t>.</a:t>
            </a:r>
            <a:r>
              <a:rPr lang="zh-TW" altLang="en-US" dirty="0"/>
              <a:t>下載開發</a:t>
            </a:r>
            <a:r>
              <a:rPr lang="zh-TW" altLang="en-US" dirty="0" smtClean="0"/>
              <a:t>工具</a:t>
            </a:r>
            <a:endParaRPr lang="en-US" altLang="zh-TW" dirty="0" smtClean="0"/>
          </a:p>
          <a:p>
            <a:r>
              <a:rPr lang="en-US" altLang="zh-TW" dirty="0" smtClean="0"/>
              <a:t>2</a:t>
            </a:r>
            <a:r>
              <a:rPr lang="en-US" altLang="zh-TW" dirty="0"/>
              <a:t>.</a:t>
            </a:r>
            <a:r>
              <a:rPr lang="zh-TW" altLang="en-US" dirty="0"/>
              <a:t>安裝後使用</a:t>
            </a:r>
            <a:r>
              <a:rPr lang="en-US" altLang="zh-TW" dirty="0"/>
              <a:t>micro-USB</a:t>
            </a:r>
            <a:r>
              <a:rPr lang="zh-TW" altLang="en-US" dirty="0"/>
              <a:t>與電腦連線，利用我的電腦確認目前連線</a:t>
            </a:r>
            <a:r>
              <a:rPr lang="en-US" altLang="zh-TW" dirty="0"/>
              <a:t>serial port  </a:t>
            </a:r>
            <a:endParaRPr lang="en-US" altLang="zh-TW" dirty="0" smtClean="0"/>
          </a:p>
          <a:p>
            <a:r>
              <a:rPr lang="en-US" altLang="zh-TW" dirty="0" smtClean="0"/>
              <a:t>3</a:t>
            </a:r>
            <a:r>
              <a:rPr lang="en-US" altLang="zh-TW" dirty="0"/>
              <a:t>.</a:t>
            </a:r>
            <a:r>
              <a:rPr lang="zh-TW" altLang="en-US" dirty="0"/>
              <a:t>開啟 </a:t>
            </a:r>
            <a:r>
              <a:rPr lang="en-US" altLang="zh-TW" dirty="0" err="1"/>
              <a:t>Arduino</a:t>
            </a:r>
            <a:r>
              <a:rPr lang="en-US" altLang="zh-TW" dirty="0"/>
              <a:t> IDE</a:t>
            </a:r>
            <a:r>
              <a:rPr lang="zh-TW" altLang="en-US" dirty="0"/>
              <a:t>，安裝 </a:t>
            </a:r>
            <a:r>
              <a:rPr lang="en-US" altLang="zh-TW" dirty="0" err="1"/>
              <a:t>LinkitSmart</a:t>
            </a:r>
            <a:r>
              <a:rPr lang="en-US" altLang="zh-TW" dirty="0"/>
              <a:t> </a:t>
            </a:r>
            <a:r>
              <a:rPr lang="zh-TW" altLang="en-US" dirty="0"/>
              <a:t>套件，先點選</a:t>
            </a:r>
            <a:r>
              <a:rPr lang="en-US" altLang="zh-TW" dirty="0"/>
              <a:t>Preferences</a:t>
            </a:r>
            <a:r>
              <a:rPr lang="zh-TW" altLang="en-US" dirty="0"/>
              <a:t>，加入 </a:t>
            </a:r>
            <a:r>
              <a:rPr lang="en-US" altLang="zh-TW" dirty="0"/>
              <a:t>Additional Boards Manager </a:t>
            </a:r>
            <a:r>
              <a:rPr lang="en-US" altLang="zh-TW" dirty="0" smtClean="0"/>
              <a:t>URLs</a:t>
            </a:r>
            <a:endParaRPr lang="zh-TW" altLang="en-US" dirty="0"/>
          </a:p>
        </p:txBody>
      </p:sp>
    </p:spTree>
    <p:extLst>
      <p:ext uri="{BB962C8B-B14F-4D97-AF65-F5344CB8AC3E}">
        <p14:creationId xmlns:p14="http://schemas.microsoft.com/office/powerpoint/2010/main" val="34203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t>Arduino</a:t>
            </a:r>
            <a:r>
              <a:rPr lang="zh-TW" altLang="en-US" b="1" dirty="0"/>
              <a:t>設定</a:t>
            </a:r>
            <a:endParaRPr lang="zh-TW" altLang="en-US" dirty="0"/>
          </a:p>
        </p:txBody>
      </p:sp>
      <p:sp>
        <p:nvSpPr>
          <p:cNvPr id="3" name="內容版面配置區 2"/>
          <p:cNvSpPr>
            <a:spLocks noGrp="1"/>
          </p:cNvSpPr>
          <p:nvPr>
            <p:ph idx="1"/>
          </p:nvPr>
        </p:nvSpPr>
        <p:spPr/>
        <p:txBody>
          <a:bodyPr>
            <a:normAutofit/>
          </a:bodyPr>
          <a:lstStyle/>
          <a:p>
            <a:r>
              <a:rPr lang="en-US" altLang="zh-TW" b="1" dirty="0">
                <a:latin typeface="+mn-ea"/>
              </a:rPr>
              <a:t>Step 2</a:t>
            </a:r>
            <a:r>
              <a:rPr lang="zh-TW" altLang="en-US" b="1" dirty="0">
                <a:latin typeface="+mn-ea"/>
              </a:rPr>
              <a:t>：</a:t>
            </a:r>
            <a:r>
              <a:rPr lang="en-US" altLang="zh-TW" b="1" dirty="0">
                <a:latin typeface="+mn-ea"/>
              </a:rPr>
              <a:t>Import or Create new program</a:t>
            </a:r>
          </a:p>
          <a:p>
            <a:r>
              <a:rPr lang="en-US" altLang="zh-TW" dirty="0" smtClean="0">
                <a:latin typeface="+mn-ea"/>
              </a:rPr>
              <a:t>1</a:t>
            </a:r>
            <a:r>
              <a:rPr lang="en-US" altLang="zh-TW" dirty="0">
                <a:latin typeface="+mn-ea"/>
              </a:rPr>
              <a:t>.</a:t>
            </a:r>
            <a:r>
              <a:rPr lang="zh-TW" altLang="en-US" dirty="0">
                <a:latin typeface="+mn-ea"/>
              </a:rPr>
              <a:t>開啟 </a:t>
            </a:r>
            <a:r>
              <a:rPr lang="en-US" altLang="zh-TW" dirty="0" err="1">
                <a:latin typeface="+mn-ea"/>
              </a:rPr>
              <a:t>Arduino</a:t>
            </a:r>
            <a:r>
              <a:rPr lang="en-US" altLang="zh-TW" dirty="0">
                <a:latin typeface="+mn-ea"/>
              </a:rPr>
              <a:t> IDE </a:t>
            </a:r>
            <a:endParaRPr lang="en-US" altLang="zh-TW" dirty="0" smtClean="0">
              <a:latin typeface="+mn-ea"/>
            </a:endParaRPr>
          </a:p>
          <a:p>
            <a:r>
              <a:rPr lang="en-US" altLang="zh-TW" dirty="0" smtClean="0">
                <a:latin typeface="+mn-ea"/>
              </a:rPr>
              <a:t>2</a:t>
            </a:r>
            <a:r>
              <a:rPr lang="en-US" altLang="zh-TW" dirty="0">
                <a:latin typeface="+mn-ea"/>
              </a:rPr>
              <a:t>.</a:t>
            </a:r>
            <a:r>
              <a:rPr lang="zh-TW" altLang="en-US" dirty="0">
                <a:latin typeface="+mn-ea"/>
              </a:rPr>
              <a:t>開啟測試程式 </a:t>
            </a:r>
            <a:r>
              <a:rPr lang="en-US" altLang="zh-TW" dirty="0">
                <a:latin typeface="+mn-ea"/>
              </a:rPr>
              <a:t>(LED blink example sketch: File &gt; Examples &gt;01.Basics &gt; Blink</a:t>
            </a:r>
            <a:r>
              <a:rPr lang="en-US" altLang="zh-TW" dirty="0" smtClean="0">
                <a:latin typeface="+mn-ea"/>
              </a:rPr>
              <a:t>)</a:t>
            </a:r>
          </a:p>
          <a:p>
            <a:pPr marL="0" indent="0">
              <a:buNone/>
            </a:pPr>
            <a:endParaRPr lang="zh-TW" altLang="en-US" dirty="0"/>
          </a:p>
        </p:txBody>
      </p:sp>
    </p:spTree>
    <p:extLst>
      <p:ext uri="{BB962C8B-B14F-4D97-AF65-F5344CB8AC3E}">
        <p14:creationId xmlns:p14="http://schemas.microsoft.com/office/powerpoint/2010/main" val="3471897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t>Arduino</a:t>
            </a:r>
            <a:r>
              <a:rPr lang="zh-TW" altLang="en-US" b="1" dirty="0"/>
              <a:t>設定</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 L13</a:t>
            </a:r>
            <a:r>
              <a:rPr lang="zh-TW" altLang="en-US" dirty="0"/>
              <a:t>對應腳位初始化參數設定 </a:t>
            </a:r>
            <a:endParaRPr lang="en-US" altLang="zh-TW" dirty="0" smtClean="0"/>
          </a:p>
          <a:p>
            <a:r>
              <a:rPr lang="en-US" altLang="zh-TW" dirty="0" smtClean="0"/>
              <a:t>// the </a:t>
            </a:r>
            <a:r>
              <a:rPr lang="en-US" altLang="zh-TW" dirty="0"/>
              <a:t>setup function runs once when you press reset or power the board </a:t>
            </a:r>
            <a:endParaRPr lang="en-US" altLang="zh-TW" dirty="0" smtClean="0"/>
          </a:p>
          <a:p>
            <a:r>
              <a:rPr lang="en-US" altLang="zh-TW" dirty="0" smtClean="0"/>
              <a:t>void </a:t>
            </a:r>
            <a:r>
              <a:rPr lang="en-US" altLang="zh-TW" dirty="0"/>
              <a:t>setup() </a:t>
            </a:r>
            <a:r>
              <a:rPr lang="en-US" altLang="zh-TW" dirty="0" smtClean="0"/>
              <a:t>{</a:t>
            </a:r>
          </a:p>
          <a:p>
            <a:r>
              <a:rPr lang="en-US" altLang="zh-TW" dirty="0" smtClean="0"/>
              <a:t> </a:t>
            </a:r>
            <a:r>
              <a:rPr lang="en-US" altLang="zh-TW" dirty="0" err="1"/>
              <a:t>Serial.begin</a:t>
            </a:r>
            <a:r>
              <a:rPr lang="en-US" altLang="zh-TW" dirty="0"/>
              <a:t>(115200); </a:t>
            </a:r>
            <a:endParaRPr lang="en-US" altLang="zh-TW" dirty="0" smtClean="0"/>
          </a:p>
          <a:p>
            <a:r>
              <a:rPr lang="en-US" altLang="zh-TW" dirty="0" smtClean="0"/>
              <a:t>// </a:t>
            </a:r>
            <a:r>
              <a:rPr lang="en-US" altLang="zh-TW" dirty="0"/>
              <a:t>open serial connection to USB Serial port (connected to your computer) </a:t>
            </a:r>
            <a:endParaRPr lang="en-US" altLang="zh-TW" dirty="0" smtClean="0"/>
          </a:p>
          <a:p>
            <a:r>
              <a:rPr lang="en-US" altLang="zh-TW" dirty="0" smtClean="0"/>
              <a:t>Serial1.begin(57600</a:t>
            </a:r>
            <a:r>
              <a:rPr lang="en-US" altLang="zh-TW" dirty="0"/>
              <a:t>); </a:t>
            </a:r>
            <a:endParaRPr lang="en-US" altLang="zh-TW" dirty="0" smtClean="0"/>
          </a:p>
          <a:p>
            <a:r>
              <a:rPr lang="en-US" altLang="zh-TW" dirty="0" smtClean="0"/>
              <a:t>// </a:t>
            </a:r>
            <a:r>
              <a:rPr lang="en-US" altLang="zh-TW" dirty="0"/>
              <a:t>open internal serial connection to MT7688 </a:t>
            </a:r>
            <a:endParaRPr lang="en-US" altLang="zh-TW" dirty="0" smtClean="0"/>
          </a:p>
          <a:p>
            <a:r>
              <a:rPr lang="en-US" altLang="zh-TW" dirty="0" err="1" smtClean="0"/>
              <a:t>pinMode</a:t>
            </a:r>
            <a:r>
              <a:rPr lang="en-US" altLang="zh-TW" dirty="0" smtClean="0"/>
              <a:t>(13</a:t>
            </a:r>
            <a:r>
              <a:rPr lang="en-US" altLang="zh-TW" dirty="0"/>
              <a:t>, OUTPUT); </a:t>
            </a:r>
            <a:r>
              <a:rPr lang="en-US" altLang="zh-TW" dirty="0" smtClean="0"/>
              <a:t>}</a:t>
            </a:r>
          </a:p>
          <a:p>
            <a:r>
              <a:rPr lang="en-US" altLang="zh-TW" dirty="0" smtClean="0"/>
              <a:t>// </a:t>
            </a:r>
            <a:r>
              <a:rPr lang="en-US" altLang="zh-TW" dirty="0"/>
              <a:t>in MT7688, this maps to </a:t>
            </a:r>
            <a:r>
              <a:rPr lang="en-US" altLang="zh-TW" dirty="0" smtClean="0"/>
              <a:t>device</a:t>
            </a:r>
          </a:p>
          <a:p>
            <a:r>
              <a:rPr lang="en-US" altLang="zh-TW" dirty="0" smtClean="0"/>
              <a:t>void </a:t>
            </a:r>
            <a:r>
              <a:rPr lang="en-US" altLang="zh-TW" dirty="0"/>
              <a:t>loop() { </a:t>
            </a:r>
            <a:endParaRPr lang="en-US" altLang="zh-TW" dirty="0" smtClean="0"/>
          </a:p>
          <a:p>
            <a:r>
              <a:rPr lang="en-US" altLang="zh-TW" dirty="0" err="1" smtClean="0"/>
              <a:t>int</a:t>
            </a:r>
            <a:r>
              <a:rPr lang="en-US" altLang="zh-TW" dirty="0" smtClean="0"/>
              <a:t> </a:t>
            </a:r>
            <a:r>
              <a:rPr lang="en-US" altLang="zh-TW" dirty="0"/>
              <a:t>c = Serial1.read</a:t>
            </a:r>
            <a:r>
              <a:rPr lang="en-US" altLang="zh-TW" dirty="0" smtClean="0"/>
              <a:t>()</a:t>
            </a:r>
          </a:p>
          <a:p>
            <a:r>
              <a:rPr lang="en-US" altLang="zh-TW" dirty="0" smtClean="0"/>
              <a:t>; </a:t>
            </a:r>
            <a:r>
              <a:rPr lang="en-US" altLang="zh-TW" dirty="0"/>
              <a:t>if (c != -1) { </a:t>
            </a:r>
            <a:endParaRPr lang="en-US" altLang="zh-TW" dirty="0" smtClean="0"/>
          </a:p>
          <a:p>
            <a:r>
              <a:rPr lang="en-US" altLang="zh-TW" dirty="0" smtClean="0"/>
              <a:t>switch(c</a:t>
            </a:r>
            <a:r>
              <a:rPr lang="en-US" altLang="zh-TW" dirty="0"/>
              <a:t>) </a:t>
            </a:r>
            <a:r>
              <a:rPr lang="en-US" altLang="zh-TW" dirty="0" smtClean="0"/>
              <a:t>{ </a:t>
            </a:r>
          </a:p>
          <a:p>
            <a:r>
              <a:rPr lang="en-US" altLang="zh-TW" dirty="0" smtClean="0"/>
              <a:t>case </a:t>
            </a:r>
            <a:r>
              <a:rPr lang="en-US" altLang="zh-TW" dirty="0"/>
              <a:t>'0': </a:t>
            </a:r>
            <a:endParaRPr lang="en-US" altLang="zh-TW" dirty="0" smtClean="0"/>
          </a:p>
          <a:p>
            <a:r>
              <a:rPr lang="en-US" altLang="zh-TW" dirty="0" err="1" smtClean="0"/>
              <a:t>digitalWrite</a:t>
            </a:r>
            <a:r>
              <a:rPr lang="en-US" altLang="zh-TW" dirty="0" smtClean="0"/>
              <a:t>(13</a:t>
            </a:r>
            <a:r>
              <a:rPr lang="en-US" altLang="zh-TW" dirty="0"/>
              <a:t>, 0); break</a:t>
            </a:r>
            <a:r>
              <a:rPr lang="en-US" altLang="zh-TW" dirty="0" smtClean="0"/>
              <a:t>;</a:t>
            </a:r>
          </a:p>
          <a:p>
            <a:r>
              <a:rPr lang="en-US" altLang="zh-TW" dirty="0" smtClean="0"/>
              <a:t> </a:t>
            </a:r>
            <a:r>
              <a:rPr lang="en-US" altLang="zh-TW" dirty="0"/>
              <a:t>case '1</a:t>
            </a:r>
            <a:r>
              <a:rPr lang="en-US" altLang="zh-TW" dirty="0" smtClean="0"/>
              <a:t>':</a:t>
            </a:r>
          </a:p>
          <a:p>
            <a:r>
              <a:rPr lang="en-US" altLang="zh-TW" dirty="0" smtClean="0"/>
              <a:t> </a:t>
            </a:r>
            <a:r>
              <a:rPr lang="en-US" altLang="zh-TW" dirty="0" err="1"/>
              <a:t>digitalWrite</a:t>
            </a:r>
            <a:r>
              <a:rPr lang="en-US" altLang="zh-TW" dirty="0"/>
              <a:t>(13, 1); </a:t>
            </a:r>
            <a:endParaRPr lang="en-US" altLang="zh-TW" dirty="0" smtClean="0"/>
          </a:p>
          <a:p>
            <a:r>
              <a:rPr lang="en-US" altLang="zh-TW" dirty="0" smtClean="0"/>
              <a:t>break</a:t>
            </a:r>
            <a:r>
              <a:rPr lang="en-US" altLang="zh-TW" dirty="0"/>
              <a:t>; } } } </a:t>
            </a:r>
            <a:endParaRPr lang="en-US" altLang="zh-TW" dirty="0" smtClean="0"/>
          </a:p>
          <a:p>
            <a:r>
              <a:rPr lang="en-US" altLang="zh-TW" dirty="0" smtClean="0"/>
              <a:t>// </a:t>
            </a:r>
            <a:r>
              <a:rPr lang="en-US" altLang="zh-TW" dirty="0"/>
              <a:t>read from </a:t>
            </a:r>
            <a:r>
              <a:rPr lang="en-US" altLang="zh-TW" dirty="0" smtClean="0"/>
              <a:t>MT7688</a:t>
            </a:r>
          </a:p>
          <a:p>
            <a:r>
              <a:rPr lang="en-US" altLang="zh-TW" dirty="0" smtClean="0"/>
              <a:t>// </a:t>
            </a:r>
            <a:r>
              <a:rPr lang="en-US" altLang="zh-TW" dirty="0"/>
              <a:t>turn off D13 when receiving "0" </a:t>
            </a:r>
            <a:r>
              <a:rPr lang="en-US" altLang="zh-TW" dirty="0" smtClean="0"/>
              <a:t>// </a:t>
            </a:r>
            <a:r>
              <a:rPr lang="en-US" altLang="zh-TW" dirty="0"/>
              <a:t>turn off D13 when receiving "1"</a:t>
            </a:r>
            <a:endParaRPr lang="zh-TW" altLang="en-US" dirty="0"/>
          </a:p>
        </p:txBody>
      </p:sp>
    </p:spTree>
    <p:extLst>
      <p:ext uri="{BB962C8B-B14F-4D97-AF65-F5344CB8AC3E}">
        <p14:creationId xmlns:p14="http://schemas.microsoft.com/office/powerpoint/2010/main" val="889232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相關資料</a:t>
            </a:r>
          </a:p>
        </p:txBody>
      </p:sp>
      <p:sp>
        <p:nvSpPr>
          <p:cNvPr id="3" name="內容版面配置區 2"/>
          <p:cNvSpPr>
            <a:spLocks noGrp="1"/>
          </p:cNvSpPr>
          <p:nvPr>
            <p:ph idx="1"/>
          </p:nvPr>
        </p:nvSpPr>
        <p:spPr/>
        <p:txBody>
          <a:bodyPr/>
          <a:lstStyle/>
          <a:p>
            <a:pPr marL="0" indent="0">
              <a:buNone/>
            </a:pPr>
            <a:r>
              <a:rPr lang="en-US" altLang="zh-TW" dirty="0" smtClean="0">
                <a:latin typeface="+mj-ea"/>
                <a:ea typeface="+mj-ea"/>
              </a:rPr>
              <a:t>1.</a:t>
            </a:r>
            <a:r>
              <a:rPr lang="en-US" altLang="zh-TW" dirty="0">
                <a:latin typeface="+mj-ea"/>
                <a:ea typeface="+mj-ea"/>
              </a:rPr>
              <a:t> </a:t>
            </a:r>
            <a:r>
              <a:rPr lang="en-US" altLang="zh-TW" dirty="0" err="1">
                <a:latin typeface="+mj-ea"/>
                <a:ea typeface="+mj-ea"/>
              </a:rPr>
              <a:t>LinkIt</a:t>
            </a:r>
            <a:r>
              <a:rPr lang="en-US" altLang="zh-TW" dirty="0">
                <a:latin typeface="+mj-ea"/>
                <a:ea typeface="+mj-ea"/>
              </a:rPr>
              <a:t> Smart 7688 </a:t>
            </a:r>
            <a:r>
              <a:rPr lang="en-US" altLang="zh-TW" dirty="0" smtClean="0">
                <a:latin typeface="+mj-ea"/>
                <a:ea typeface="+mj-ea"/>
              </a:rPr>
              <a:t>Duo</a:t>
            </a:r>
            <a:r>
              <a:rPr lang="zh-TW" altLang="en-US" dirty="0" smtClean="0">
                <a:latin typeface="+mj-ea"/>
                <a:ea typeface="+mj-ea"/>
              </a:rPr>
              <a:t> </a:t>
            </a:r>
            <a:r>
              <a:rPr lang="en-US" altLang="zh-TW" dirty="0" smtClean="0">
                <a:latin typeface="+mj-ea"/>
                <a:ea typeface="+mj-ea"/>
              </a:rPr>
              <a:t>wiki</a:t>
            </a:r>
            <a:endParaRPr lang="en-US" altLang="zh-TW" dirty="0" smtClean="0">
              <a:latin typeface="+mj-ea"/>
              <a:ea typeface="+mj-ea"/>
              <a:hlinkClick r:id="rId2"/>
            </a:endParaRPr>
          </a:p>
          <a:p>
            <a:pPr marL="0" indent="0">
              <a:buNone/>
            </a:pPr>
            <a:r>
              <a:rPr lang="en-US" altLang="zh-TW" dirty="0" smtClean="0">
                <a:hlinkClick r:id="rId2"/>
              </a:rPr>
              <a:t>https</a:t>
            </a:r>
            <a:r>
              <a:rPr lang="en-US" altLang="zh-TW" dirty="0">
                <a:hlinkClick r:id="rId2"/>
              </a:rPr>
              <a:t>://wiki.seeedstudio.com/LinkIt_Smart_7688_Duo</a:t>
            </a:r>
            <a:r>
              <a:rPr lang="en-US" altLang="zh-TW" dirty="0" smtClean="0">
                <a:hlinkClick r:id="rId2"/>
              </a:rPr>
              <a:t>/</a:t>
            </a:r>
            <a:endParaRPr lang="en-US" altLang="zh-TW" dirty="0" smtClean="0"/>
          </a:p>
          <a:p>
            <a:pPr marL="0" indent="0">
              <a:buNone/>
            </a:pPr>
            <a:r>
              <a:rPr lang="en-US" altLang="zh-TW" dirty="0" smtClean="0">
                <a:latin typeface="+mj-ea"/>
                <a:ea typeface="+mj-ea"/>
              </a:rPr>
              <a:t>2.</a:t>
            </a:r>
            <a:r>
              <a:rPr lang="en-US" altLang="zh-TW" dirty="0">
                <a:latin typeface="+mj-ea"/>
                <a:ea typeface="+mj-ea"/>
              </a:rPr>
              <a:t> </a:t>
            </a:r>
            <a:r>
              <a:rPr lang="en-US" altLang="zh-TW" dirty="0" err="1">
                <a:latin typeface="+mj-ea"/>
                <a:ea typeface="+mj-ea"/>
              </a:rPr>
              <a:t>LinkIt</a:t>
            </a:r>
            <a:r>
              <a:rPr lang="en-US" altLang="zh-TW" dirty="0">
                <a:latin typeface="+mj-ea"/>
                <a:ea typeface="+mj-ea"/>
              </a:rPr>
              <a:t> Smart 7688 Duo</a:t>
            </a:r>
            <a:r>
              <a:rPr lang="zh-TW" altLang="en-US" dirty="0">
                <a:latin typeface="+mj-ea"/>
                <a:ea typeface="+mj-ea"/>
              </a:rPr>
              <a:t> 教學</a:t>
            </a:r>
            <a:endParaRPr lang="en-US" altLang="zh-TW" dirty="0" smtClean="0">
              <a:latin typeface="+mj-ea"/>
              <a:ea typeface="+mj-ea"/>
              <a:hlinkClick r:id="rId3"/>
            </a:endParaRPr>
          </a:p>
          <a:p>
            <a:pPr marL="0" indent="0">
              <a:buNone/>
            </a:pPr>
            <a:r>
              <a:rPr lang="en-US" altLang="zh-TW" dirty="0" smtClean="0">
                <a:hlinkClick r:id="rId3"/>
              </a:rPr>
              <a:t>https</a:t>
            </a:r>
            <a:r>
              <a:rPr lang="en-US" altLang="zh-TW" dirty="0">
                <a:hlinkClick r:id="rId3"/>
              </a:rPr>
              <a:t>://oranwind.org/linkit-7688-linkit-smart-76887688-duo-ji-chu-jiao-xue</a:t>
            </a:r>
            <a:r>
              <a:rPr lang="en-US" altLang="zh-TW" dirty="0" smtClean="0">
                <a:hlinkClick r:id="rId3"/>
              </a:rPr>
              <a:t>/</a:t>
            </a:r>
            <a:endParaRPr lang="en-US" altLang="zh-TW" dirty="0" smtClean="0"/>
          </a:p>
          <a:p>
            <a:pPr marL="0" indent="0">
              <a:buNone/>
            </a:pPr>
            <a:endParaRPr lang="zh-TW" altLang="en-US" dirty="0"/>
          </a:p>
        </p:txBody>
      </p:sp>
    </p:spTree>
    <p:extLst>
      <p:ext uri="{BB962C8B-B14F-4D97-AF65-F5344CB8AC3E}">
        <p14:creationId xmlns:p14="http://schemas.microsoft.com/office/powerpoint/2010/main" val="3849098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539552" y="2780928"/>
            <a:ext cx="7772400" cy="1362456"/>
          </a:xfrm>
        </p:spPr>
        <p:txBody>
          <a:bodyPr/>
          <a:lstStyle/>
          <a:p>
            <a:pPr algn="ctr"/>
            <a:r>
              <a:rPr lang="zh-TW" altLang="en-US" sz="6000" dirty="0" smtClean="0"/>
              <a:t>結束</a:t>
            </a:r>
            <a:endParaRPr lang="zh-TW" altLang="en-US" sz="6000"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018173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目錄</a:t>
            </a:r>
            <a:endParaRPr lang="zh-TW" altLang="en-US" dirty="0"/>
          </a:p>
        </p:txBody>
      </p:sp>
      <p:sp>
        <p:nvSpPr>
          <p:cNvPr id="3" name="內容版面配置區 2"/>
          <p:cNvSpPr>
            <a:spLocks noGrp="1"/>
          </p:cNvSpPr>
          <p:nvPr>
            <p:ph idx="1"/>
          </p:nvPr>
        </p:nvSpPr>
        <p:spPr/>
        <p:txBody>
          <a:bodyPr/>
          <a:lstStyle/>
          <a:p>
            <a:pPr marL="514350" indent="-514350">
              <a:buFont typeface="+mj-ea"/>
              <a:buAutoNum type="ea1ChtPeriod"/>
            </a:pPr>
            <a:r>
              <a:rPr lang="zh-TW" altLang="en-US" dirty="0" smtClean="0">
                <a:latin typeface="+mj-ea"/>
                <a:ea typeface="+mj-ea"/>
              </a:rPr>
              <a:t>前言</a:t>
            </a:r>
            <a:endParaRPr lang="en-US" altLang="zh-TW" dirty="0" smtClean="0">
              <a:latin typeface="+mj-ea"/>
              <a:ea typeface="+mj-ea"/>
            </a:endParaRPr>
          </a:p>
          <a:p>
            <a:pPr marL="514350" indent="-514350">
              <a:buFont typeface="+mj-lt"/>
              <a:buAutoNum type="ea1ChtPeriod"/>
            </a:pPr>
            <a:r>
              <a:rPr lang="zh-TW" altLang="en-US" dirty="0" smtClean="0">
                <a:latin typeface="+mj-ea"/>
                <a:ea typeface="+mj-ea"/>
              </a:rPr>
              <a:t>硬體</a:t>
            </a:r>
            <a:endParaRPr lang="en-US" altLang="zh-TW" dirty="0" smtClean="0">
              <a:latin typeface="+mj-ea"/>
              <a:ea typeface="+mj-ea"/>
            </a:endParaRPr>
          </a:p>
          <a:p>
            <a:pPr marL="0" indent="0">
              <a:buNone/>
            </a:pPr>
            <a:r>
              <a:rPr lang="en-US" altLang="zh-TW" dirty="0">
                <a:latin typeface="+mj-ea"/>
                <a:ea typeface="+mj-ea"/>
              </a:rPr>
              <a:t>	</a:t>
            </a:r>
            <a:r>
              <a:rPr lang="en-US" altLang="zh-TW" dirty="0" smtClean="0">
                <a:latin typeface="+mj-ea"/>
                <a:ea typeface="+mj-ea"/>
              </a:rPr>
              <a:t>2.1</a:t>
            </a:r>
            <a:r>
              <a:rPr lang="zh-TW" altLang="en-US" dirty="0">
                <a:latin typeface="+mj-ea"/>
                <a:ea typeface="+mj-ea"/>
              </a:rPr>
              <a:t>硬體</a:t>
            </a:r>
            <a:r>
              <a:rPr lang="zh-TW" altLang="en-US" dirty="0" smtClean="0">
                <a:latin typeface="+mj-ea"/>
                <a:ea typeface="+mj-ea"/>
              </a:rPr>
              <a:t>規格</a:t>
            </a:r>
            <a:endParaRPr lang="en-US" altLang="zh-TW" dirty="0" smtClean="0">
              <a:latin typeface="+mj-ea"/>
              <a:ea typeface="+mj-ea"/>
            </a:endParaRPr>
          </a:p>
          <a:p>
            <a:pPr marL="0" indent="0">
              <a:buNone/>
            </a:pPr>
            <a:r>
              <a:rPr lang="en-US" altLang="zh-TW" dirty="0">
                <a:latin typeface="+mj-ea"/>
                <a:ea typeface="+mj-ea"/>
              </a:rPr>
              <a:t>	</a:t>
            </a:r>
            <a:r>
              <a:rPr lang="en-US" altLang="zh-TW" dirty="0" smtClean="0">
                <a:latin typeface="+mj-ea"/>
                <a:ea typeface="+mj-ea"/>
              </a:rPr>
              <a:t>2.2</a:t>
            </a:r>
            <a:r>
              <a:rPr lang="zh-TW" altLang="en-US" dirty="0">
                <a:latin typeface="+mj-ea"/>
                <a:ea typeface="+mj-ea"/>
              </a:rPr>
              <a:t>原理圖</a:t>
            </a:r>
            <a:endParaRPr lang="en-US" altLang="zh-TW" dirty="0" smtClean="0">
              <a:latin typeface="+mj-ea"/>
              <a:ea typeface="+mj-ea"/>
            </a:endParaRPr>
          </a:p>
          <a:p>
            <a:pPr marL="514350" indent="-514350">
              <a:buFont typeface="+mj-ea"/>
              <a:buAutoNum type="ea1ChtPeriod" startAt="3"/>
            </a:pPr>
            <a:r>
              <a:rPr lang="zh-TW" altLang="en-US" dirty="0" smtClean="0">
                <a:latin typeface="+mj-ea"/>
                <a:ea typeface="+mj-ea"/>
              </a:rPr>
              <a:t>初始設定</a:t>
            </a:r>
            <a:r>
              <a:rPr lang="en-US" altLang="zh-TW" dirty="0">
                <a:latin typeface="+mj-ea"/>
                <a:ea typeface="+mj-ea"/>
              </a:rPr>
              <a:t>7688 </a:t>
            </a:r>
            <a:r>
              <a:rPr lang="en-US" altLang="zh-TW" dirty="0" smtClean="0">
                <a:latin typeface="+mj-ea"/>
                <a:ea typeface="+mj-ea"/>
              </a:rPr>
              <a:t>Duo</a:t>
            </a:r>
            <a:r>
              <a:rPr lang="zh-TW" altLang="en-US" dirty="0">
                <a:latin typeface="+mj-ea"/>
                <a:ea typeface="+mj-ea"/>
              </a:rPr>
              <a:t>開發板</a:t>
            </a:r>
            <a:endParaRPr lang="en-US" altLang="zh-TW" dirty="0" smtClean="0">
              <a:latin typeface="+mj-ea"/>
              <a:ea typeface="+mj-ea"/>
            </a:endParaRPr>
          </a:p>
          <a:p>
            <a:pPr marL="365760" lvl="1" indent="0">
              <a:buNone/>
            </a:pPr>
            <a:r>
              <a:rPr lang="en-US" altLang="zh-TW" dirty="0">
                <a:latin typeface="+mj-ea"/>
                <a:ea typeface="+mj-ea"/>
              </a:rPr>
              <a:t>	</a:t>
            </a:r>
            <a:r>
              <a:rPr lang="en-US" altLang="zh-TW" dirty="0" smtClean="0">
                <a:latin typeface="+mj-ea"/>
                <a:ea typeface="+mj-ea"/>
              </a:rPr>
              <a:t>3.1</a:t>
            </a:r>
            <a:r>
              <a:rPr lang="zh-TW" altLang="en-US" dirty="0" smtClean="0">
                <a:latin typeface="+mj-ea"/>
                <a:ea typeface="+mj-ea"/>
              </a:rPr>
              <a:t>設定 </a:t>
            </a:r>
            <a:r>
              <a:rPr lang="en-US" altLang="zh-TW" dirty="0">
                <a:latin typeface="+mj-ea"/>
                <a:ea typeface="+mj-ea"/>
              </a:rPr>
              <a:t>7688 </a:t>
            </a:r>
            <a:r>
              <a:rPr lang="zh-TW" altLang="en-US" dirty="0">
                <a:latin typeface="+mj-ea"/>
                <a:ea typeface="+mj-ea"/>
              </a:rPr>
              <a:t>連結你指定的 </a:t>
            </a:r>
            <a:r>
              <a:rPr lang="en-US" altLang="zh-TW" dirty="0" err="1">
                <a:latin typeface="+mj-ea"/>
                <a:ea typeface="+mj-ea"/>
              </a:rPr>
              <a:t>Wifi</a:t>
            </a:r>
            <a:r>
              <a:rPr lang="en-US" altLang="zh-TW" dirty="0">
                <a:latin typeface="+mj-ea"/>
                <a:ea typeface="+mj-ea"/>
              </a:rPr>
              <a:t> </a:t>
            </a:r>
            <a:r>
              <a:rPr lang="zh-TW" altLang="en-US" dirty="0">
                <a:latin typeface="+mj-ea"/>
                <a:ea typeface="+mj-ea"/>
              </a:rPr>
              <a:t>網路</a:t>
            </a:r>
            <a:endParaRPr lang="en-US" altLang="zh-TW" dirty="0" smtClean="0">
              <a:latin typeface="+mj-ea"/>
              <a:ea typeface="+mj-ea"/>
            </a:endParaRPr>
          </a:p>
          <a:p>
            <a:pPr marL="365760" lvl="1" indent="0">
              <a:buNone/>
            </a:pPr>
            <a:r>
              <a:rPr lang="en-US" altLang="zh-TW" dirty="0">
                <a:latin typeface="+mj-ea"/>
                <a:ea typeface="+mj-ea"/>
              </a:rPr>
              <a:t>	</a:t>
            </a:r>
            <a:r>
              <a:rPr lang="en-US" altLang="zh-TW" dirty="0" smtClean="0">
                <a:latin typeface="+mj-ea"/>
                <a:ea typeface="+mj-ea"/>
              </a:rPr>
              <a:t>3.2</a:t>
            </a:r>
            <a:r>
              <a:rPr lang="zh-TW" altLang="en-US" dirty="0">
                <a:latin typeface="+mj-ea"/>
                <a:ea typeface="+mj-ea"/>
              </a:rPr>
              <a:t>設定 </a:t>
            </a:r>
            <a:r>
              <a:rPr lang="en-US" altLang="zh-TW" dirty="0">
                <a:latin typeface="+mj-ea"/>
                <a:ea typeface="+mj-ea"/>
              </a:rPr>
              <a:t>7688 </a:t>
            </a:r>
            <a:r>
              <a:rPr lang="zh-TW" altLang="en-US" dirty="0">
                <a:latin typeface="+mj-ea"/>
                <a:ea typeface="+mj-ea"/>
              </a:rPr>
              <a:t>開發板環境</a:t>
            </a:r>
            <a:endParaRPr lang="en-US" altLang="zh-TW" dirty="0" smtClean="0">
              <a:latin typeface="+mj-ea"/>
              <a:ea typeface="+mj-ea"/>
            </a:endParaRPr>
          </a:p>
          <a:p>
            <a:pPr marL="514350" indent="-514350">
              <a:buFont typeface="+mj-ea"/>
              <a:buAutoNum type="ea1ChtPeriod" startAt="4"/>
            </a:pPr>
            <a:r>
              <a:rPr lang="zh-TW" altLang="en-US" dirty="0" smtClean="0">
                <a:latin typeface="+mj-ea"/>
                <a:ea typeface="+mj-ea"/>
              </a:rPr>
              <a:t>程式撰寫</a:t>
            </a:r>
            <a:endParaRPr lang="en-US" altLang="zh-TW" dirty="0" smtClean="0">
              <a:latin typeface="+mj-ea"/>
              <a:ea typeface="+mj-ea"/>
            </a:endParaRPr>
          </a:p>
          <a:p>
            <a:pPr marL="514350" indent="-514350">
              <a:buFont typeface="+mj-lt"/>
              <a:buAutoNum type="ea1ChtPeriod" startAt="4"/>
            </a:pPr>
            <a:r>
              <a:rPr lang="zh-TW" altLang="en-US" dirty="0" smtClean="0">
                <a:latin typeface="+mj-ea"/>
                <a:ea typeface="+mj-ea"/>
              </a:rPr>
              <a:t>相關資源</a:t>
            </a:r>
            <a:endParaRPr lang="en-US" altLang="zh-TW" dirty="0" smtClean="0">
              <a:latin typeface="+mj-ea"/>
              <a:ea typeface="+mj-ea"/>
            </a:endParaRPr>
          </a:p>
          <a:p>
            <a:pPr marL="0" indent="0">
              <a:buNone/>
            </a:pPr>
            <a:endParaRPr lang="zh-TW" altLang="en-US" dirty="0">
              <a:latin typeface="+mj-ea"/>
              <a:ea typeface="+mj-ea"/>
            </a:endParaRPr>
          </a:p>
        </p:txBody>
      </p:sp>
    </p:spTree>
    <p:extLst>
      <p:ext uri="{BB962C8B-B14F-4D97-AF65-F5344CB8AC3E}">
        <p14:creationId xmlns:p14="http://schemas.microsoft.com/office/powerpoint/2010/main" val="318559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2924944"/>
            <a:ext cx="7772400" cy="1362456"/>
          </a:xfrm>
        </p:spPr>
        <p:txBody>
          <a:bodyPr/>
          <a:lstStyle/>
          <a:p>
            <a:pPr algn="ctr"/>
            <a:r>
              <a:rPr lang="zh-TW" altLang="en-US" sz="6000" dirty="0" smtClean="0"/>
              <a:t>前言</a:t>
            </a:r>
            <a:endParaRPr lang="zh-TW" altLang="en-US" sz="6000" dirty="0"/>
          </a:p>
        </p:txBody>
      </p:sp>
    </p:spTree>
    <p:extLst>
      <p:ext uri="{BB962C8B-B14F-4D97-AF65-F5344CB8AC3E}">
        <p14:creationId xmlns:p14="http://schemas.microsoft.com/office/powerpoint/2010/main" val="3619533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395536" y="1196752"/>
            <a:ext cx="8229600" cy="4389120"/>
          </a:xfrm>
        </p:spPr>
        <p:txBody>
          <a:bodyPr/>
          <a:lstStyle/>
          <a:p>
            <a:pPr marL="0" indent="0">
              <a:buNone/>
            </a:pPr>
            <a:r>
              <a:rPr lang="en-US" altLang="zh-TW" sz="1200" dirty="0" err="1">
                <a:latin typeface="+mn-ea"/>
              </a:rPr>
              <a:t>LinkItTM</a:t>
            </a:r>
            <a:r>
              <a:rPr lang="en-US" altLang="zh-TW" sz="1200" dirty="0">
                <a:latin typeface="+mn-ea"/>
              </a:rPr>
              <a:t> Smart 7688 Duo</a:t>
            </a:r>
            <a:r>
              <a:rPr lang="zh-TW" altLang="en-US" sz="1200" dirty="0">
                <a:latin typeface="+mn-ea"/>
              </a:rPr>
              <a:t>是一款基於 </a:t>
            </a:r>
            <a:r>
              <a:rPr lang="en-US" altLang="zh-TW" sz="1200" dirty="0">
                <a:solidFill>
                  <a:srgbClr val="FF0000"/>
                </a:solidFill>
                <a:latin typeface="+mn-ea"/>
              </a:rPr>
              <a:t>MT7688</a:t>
            </a:r>
            <a:r>
              <a:rPr lang="zh-TW" altLang="en-US" sz="1200" dirty="0">
                <a:latin typeface="+mn-ea"/>
              </a:rPr>
              <a:t>和 </a:t>
            </a:r>
            <a:r>
              <a:rPr lang="en-US" altLang="zh-TW" sz="1200" dirty="0">
                <a:solidFill>
                  <a:srgbClr val="FF0000"/>
                </a:solidFill>
                <a:latin typeface="+mn-ea"/>
              </a:rPr>
              <a:t>ATmega32u4</a:t>
            </a:r>
            <a:r>
              <a:rPr lang="zh-TW" altLang="en-US" sz="1200" dirty="0">
                <a:latin typeface="+mn-ea"/>
              </a:rPr>
              <a:t>的開放式開發板。該板與 </a:t>
            </a:r>
            <a:r>
              <a:rPr lang="en-US" altLang="zh-TW" sz="1200" dirty="0" err="1">
                <a:solidFill>
                  <a:srgbClr val="FF0000"/>
                </a:solidFill>
                <a:latin typeface="+mn-ea"/>
              </a:rPr>
              <a:t>Arduino</a:t>
            </a:r>
            <a:r>
              <a:rPr lang="en-US" altLang="zh-TW" sz="1200" dirty="0">
                <a:solidFill>
                  <a:srgbClr val="FF0000"/>
                </a:solidFill>
                <a:latin typeface="+mn-ea"/>
              </a:rPr>
              <a:t> Yun </a:t>
            </a:r>
            <a:r>
              <a:rPr lang="zh-TW" altLang="en-US" sz="1200" dirty="0">
                <a:latin typeface="+mn-ea"/>
              </a:rPr>
              <a:t>草圖兼容，並基於 </a:t>
            </a:r>
            <a:r>
              <a:rPr lang="en-US" altLang="zh-TW" sz="1200" dirty="0" err="1">
                <a:solidFill>
                  <a:srgbClr val="FF0000"/>
                </a:solidFill>
                <a:latin typeface="+mn-ea"/>
              </a:rPr>
              <a:t>OpenWrt</a:t>
            </a:r>
            <a:r>
              <a:rPr lang="en-US" altLang="zh-TW" sz="1200" dirty="0">
                <a:solidFill>
                  <a:srgbClr val="FF0000"/>
                </a:solidFill>
                <a:latin typeface="+mn-ea"/>
              </a:rPr>
              <a:t> Linux </a:t>
            </a:r>
            <a:r>
              <a:rPr lang="zh-TW" altLang="en-US" sz="1200" dirty="0">
                <a:latin typeface="+mn-ea"/>
              </a:rPr>
              <a:t>發行版。該板主要為了實現智能家居或辦公室的富應用物聯網設備原型設計而設計。由於它與 </a:t>
            </a:r>
            <a:r>
              <a:rPr lang="en-US" altLang="zh-TW" sz="1200" dirty="0" err="1">
                <a:latin typeface="+mn-ea"/>
              </a:rPr>
              <a:t>Arduino</a:t>
            </a:r>
            <a:r>
              <a:rPr lang="en-US" altLang="zh-TW" sz="1200" dirty="0">
                <a:latin typeface="+mn-ea"/>
              </a:rPr>
              <a:t> </a:t>
            </a:r>
            <a:r>
              <a:rPr lang="zh-TW" altLang="en-US" sz="1200" dirty="0">
                <a:latin typeface="+mn-ea"/>
              </a:rPr>
              <a:t>兼容良好，該板為您提供內存和數據包存儲，以實現強大的視頻處理。該平台還提供了使用 </a:t>
            </a:r>
            <a:r>
              <a:rPr lang="en-US" altLang="zh-TW" sz="1200" dirty="0">
                <a:solidFill>
                  <a:srgbClr val="FF0000"/>
                </a:solidFill>
                <a:latin typeface="+mn-ea"/>
              </a:rPr>
              <a:t>Python</a:t>
            </a:r>
            <a:r>
              <a:rPr lang="zh-TW" altLang="en-US" sz="1200" dirty="0" smtClean="0">
                <a:latin typeface="+mn-ea"/>
              </a:rPr>
              <a:t>、</a:t>
            </a:r>
            <a:r>
              <a:rPr lang="en-US" altLang="zh-TW" sz="1200" dirty="0">
                <a:solidFill>
                  <a:srgbClr val="FF0000"/>
                </a:solidFill>
                <a:latin typeface="+mn-ea"/>
              </a:rPr>
              <a:t>Node</a:t>
            </a:r>
            <a:r>
              <a:rPr lang="en-US" altLang="zh-TW" sz="1200" dirty="0" smtClean="0">
                <a:solidFill>
                  <a:srgbClr val="FF0000"/>
                </a:solidFill>
                <a:latin typeface="+mn-ea"/>
              </a:rPr>
              <a:t>.</a:t>
            </a:r>
            <a:r>
              <a:rPr lang="en-US" altLang="zh-TW" sz="1200" dirty="0">
                <a:solidFill>
                  <a:srgbClr val="FF0000"/>
                </a:solidFill>
                <a:latin typeface="+mn-ea"/>
              </a:rPr>
              <a:t>js </a:t>
            </a:r>
            <a:r>
              <a:rPr lang="zh-TW" altLang="en-US" sz="1200" dirty="0">
                <a:latin typeface="+mn-ea"/>
              </a:rPr>
              <a:t>和 </a:t>
            </a:r>
            <a:r>
              <a:rPr lang="en-US" altLang="zh-TW" sz="1200" dirty="0">
                <a:solidFill>
                  <a:srgbClr val="FF0000"/>
                </a:solidFill>
                <a:latin typeface="+mn-ea"/>
              </a:rPr>
              <a:t>C </a:t>
            </a:r>
            <a:r>
              <a:rPr lang="zh-TW" altLang="en-US" sz="1200" dirty="0">
                <a:latin typeface="+mn-ea"/>
              </a:rPr>
              <a:t>語言創建設備應用程序的選項。</a:t>
            </a:r>
          </a:p>
          <a:p>
            <a:endParaRPr lang="zh-TW" altLang="en-US" dirty="0"/>
          </a:p>
        </p:txBody>
      </p:sp>
      <p:pic>
        <p:nvPicPr>
          <p:cNvPr id="6" name="Picture 2" descr="在此處輸入圖片說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04864"/>
            <a:ext cx="5508612"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673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000" y="2926800"/>
            <a:ext cx="7772400" cy="1362456"/>
          </a:xfrm>
        </p:spPr>
        <p:txBody>
          <a:bodyPr/>
          <a:lstStyle/>
          <a:p>
            <a:pPr algn="ctr"/>
            <a:r>
              <a:rPr lang="zh-TW" altLang="en-US" sz="6000" dirty="0" smtClean="0"/>
              <a:t>硬體</a:t>
            </a:r>
            <a:endParaRPr lang="zh-TW" altLang="en-US" sz="6000" dirty="0"/>
          </a:p>
        </p:txBody>
      </p:sp>
    </p:spTree>
    <p:extLst>
      <p:ext uri="{BB962C8B-B14F-4D97-AF65-F5344CB8AC3E}">
        <p14:creationId xmlns:p14="http://schemas.microsoft.com/office/powerpoint/2010/main" val="2130174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2.1</a:t>
            </a:r>
            <a:r>
              <a:rPr lang="zh-TW" altLang="en-US" dirty="0" smtClean="0"/>
              <a:t>硬體規格</a:t>
            </a:r>
            <a:endParaRPr lang="zh-TW" altLang="en-US" dirty="0"/>
          </a:p>
        </p:txBody>
      </p:sp>
      <p:sp>
        <p:nvSpPr>
          <p:cNvPr id="3" name="內容版面配置區 2"/>
          <p:cNvSpPr>
            <a:spLocks noGrp="1"/>
          </p:cNvSpPr>
          <p:nvPr>
            <p:ph idx="1"/>
          </p:nvPr>
        </p:nvSpPr>
        <p:spPr/>
        <p:txBody>
          <a:bodyPr>
            <a:normAutofit fontScale="70000" lnSpcReduction="20000"/>
          </a:bodyPr>
          <a:lstStyle/>
          <a:p>
            <a:pPr marL="0" indent="0">
              <a:buNone/>
            </a:pPr>
            <a:r>
              <a:rPr lang="en-US" altLang="zh-TW" dirty="0">
                <a:latin typeface="+mn-ea"/>
              </a:rPr>
              <a:t>MCU </a:t>
            </a:r>
            <a:r>
              <a:rPr lang="zh-TW" altLang="en-US" dirty="0">
                <a:latin typeface="+mn-ea"/>
              </a:rPr>
              <a:t>規格 </a:t>
            </a:r>
            <a:r>
              <a:rPr lang="en-US" altLang="zh-TW" dirty="0">
                <a:latin typeface="+mn-ea"/>
              </a:rPr>
              <a:t>(7688 Duo </a:t>
            </a:r>
            <a:r>
              <a:rPr lang="zh-TW" altLang="en-US" dirty="0">
                <a:latin typeface="+mn-ea"/>
              </a:rPr>
              <a:t>才有</a:t>
            </a:r>
            <a:r>
              <a:rPr lang="en-US" altLang="zh-TW" dirty="0">
                <a:latin typeface="+mn-ea"/>
              </a:rPr>
              <a:t>)</a:t>
            </a:r>
          </a:p>
          <a:p>
            <a:pPr marL="0" indent="0">
              <a:buNone/>
            </a:pPr>
            <a:r>
              <a:rPr lang="en-US" altLang="zh-TW" dirty="0">
                <a:latin typeface="+mn-ea"/>
              </a:rPr>
              <a:t>Microcontroller </a:t>
            </a:r>
            <a:r>
              <a:rPr lang="en-US" altLang="zh-TW" dirty="0">
                <a:solidFill>
                  <a:srgbClr val="FF0000"/>
                </a:solidFill>
                <a:latin typeface="+mn-ea"/>
              </a:rPr>
              <a:t>: </a:t>
            </a:r>
            <a:r>
              <a:rPr lang="en-US" altLang="zh-TW" dirty="0" err="1">
                <a:solidFill>
                  <a:srgbClr val="FF0000"/>
                </a:solidFill>
                <a:latin typeface="+mn-ea"/>
              </a:rPr>
              <a:t>ATmega</a:t>
            </a:r>
            <a:r>
              <a:rPr lang="en-US" altLang="zh-TW" dirty="0">
                <a:solidFill>
                  <a:srgbClr val="FF0000"/>
                </a:solidFill>
                <a:latin typeface="+mn-ea"/>
              </a:rPr>
              <a:t> </a:t>
            </a:r>
            <a:r>
              <a:rPr lang="en-US" altLang="zh-TW" dirty="0">
                <a:latin typeface="+mn-ea"/>
              </a:rPr>
              <a:t>32U4</a:t>
            </a:r>
            <a:r>
              <a:rPr lang="zh-TW" altLang="en-US" dirty="0">
                <a:latin typeface="+mn-ea"/>
              </a:rPr>
              <a:t>，用於處理基本 </a:t>
            </a:r>
            <a:r>
              <a:rPr lang="en-US" altLang="zh-TW" dirty="0">
                <a:latin typeface="+mn-ea"/>
              </a:rPr>
              <a:t>I/O </a:t>
            </a:r>
            <a:r>
              <a:rPr lang="zh-TW" altLang="en-US" dirty="0">
                <a:latin typeface="+mn-ea"/>
              </a:rPr>
              <a:t>功能</a:t>
            </a:r>
          </a:p>
          <a:p>
            <a:pPr marL="0" indent="0">
              <a:buNone/>
            </a:pPr>
            <a:r>
              <a:rPr lang="en-US" altLang="zh-TW" dirty="0">
                <a:latin typeface="+mn-ea"/>
              </a:rPr>
              <a:t>Operating Voltage : 3.3V</a:t>
            </a:r>
          </a:p>
          <a:p>
            <a:pPr marL="0" indent="0">
              <a:buNone/>
            </a:pPr>
            <a:r>
              <a:rPr lang="en-US" altLang="zh-TW" dirty="0">
                <a:latin typeface="+mn-ea"/>
              </a:rPr>
              <a:t>Digital I/O Pins : 23</a:t>
            </a:r>
          </a:p>
          <a:p>
            <a:pPr marL="0" indent="0">
              <a:buNone/>
            </a:pPr>
            <a:r>
              <a:rPr lang="en-US" altLang="zh-TW" dirty="0">
                <a:latin typeface="+mn-ea"/>
              </a:rPr>
              <a:t>PWM Channels : 8</a:t>
            </a:r>
          </a:p>
          <a:p>
            <a:pPr marL="0" indent="0">
              <a:buNone/>
            </a:pPr>
            <a:r>
              <a:rPr lang="en-US" altLang="zh-TW" dirty="0">
                <a:latin typeface="+mn-ea"/>
              </a:rPr>
              <a:t>Flash memory : 32 KB</a:t>
            </a:r>
          </a:p>
          <a:p>
            <a:pPr marL="0" indent="0">
              <a:buNone/>
            </a:pPr>
            <a:r>
              <a:rPr lang="en-US" altLang="zh-TW" dirty="0">
                <a:latin typeface="+mn-ea"/>
              </a:rPr>
              <a:t>MT7688AN MPU </a:t>
            </a:r>
            <a:r>
              <a:rPr lang="zh-TW" altLang="en-US" dirty="0">
                <a:latin typeface="+mn-ea"/>
              </a:rPr>
              <a:t>規格</a:t>
            </a:r>
          </a:p>
          <a:p>
            <a:pPr marL="0" indent="0">
              <a:buNone/>
            </a:pPr>
            <a:r>
              <a:rPr lang="zh-TW" altLang="en-US" dirty="0">
                <a:latin typeface="+mn-ea"/>
              </a:rPr>
              <a:t>這顆 </a:t>
            </a:r>
            <a:r>
              <a:rPr lang="en-US" altLang="zh-TW" dirty="0">
                <a:latin typeface="+mn-ea"/>
              </a:rPr>
              <a:t>MCU </a:t>
            </a:r>
            <a:r>
              <a:rPr lang="zh-TW" altLang="en-US" dirty="0">
                <a:solidFill>
                  <a:srgbClr val="FF0000"/>
                </a:solidFill>
                <a:latin typeface="+mn-ea"/>
              </a:rPr>
              <a:t>有 </a:t>
            </a:r>
            <a:r>
              <a:rPr lang="en-US" altLang="zh-TW" dirty="0">
                <a:solidFill>
                  <a:srgbClr val="FF0000"/>
                </a:solidFill>
                <a:latin typeface="+mn-ea"/>
              </a:rPr>
              <a:t>128MB </a:t>
            </a:r>
            <a:r>
              <a:rPr lang="zh-TW" altLang="en-US" dirty="0">
                <a:solidFill>
                  <a:srgbClr val="FF0000"/>
                </a:solidFill>
                <a:latin typeface="+mn-ea"/>
              </a:rPr>
              <a:t>的 </a:t>
            </a:r>
            <a:r>
              <a:rPr lang="en-US" altLang="zh-TW" dirty="0">
                <a:solidFill>
                  <a:srgbClr val="FF0000"/>
                </a:solidFill>
                <a:latin typeface="+mn-ea"/>
              </a:rPr>
              <a:t>DDR2 RAM</a:t>
            </a:r>
            <a:r>
              <a:rPr lang="en-US" altLang="zh-TW" dirty="0">
                <a:latin typeface="+mn-ea"/>
              </a:rPr>
              <a:t>, </a:t>
            </a:r>
            <a:r>
              <a:rPr lang="zh-TW" altLang="en-US" dirty="0">
                <a:latin typeface="+mn-ea"/>
              </a:rPr>
              <a:t>用來當作 </a:t>
            </a:r>
            <a:r>
              <a:rPr lang="en-US" altLang="zh-TW" dirty="0">
                <a:latin typeface="+mn-ea"/>
              </a:rPr>
              <a:t>Web server </a:t>
            </a:r>
            <a:r>
              <a:rPr lang="zh-TW" altLang="en-US" dirty="0">
                <a:latin typeface="+mn-ea"/>
              </a:rPr>
              <a:t>或是處理 </a:t>
            </a:r>
            <a:r>
              <a:rPr lang="en-US" altLang="zh-TW" dirty="0">
                <a:latin typeface="+mn-ea"/>
              </a:rPr>
              <a:t>Camera </a:t>
            </a:r>
            <a:r>
              <a:rPr lang="zh-TW" altLang="en-US" dirty="0">
                <a:latin typeface="+mn-ea"/>
              </a:rPr>
              <a:t>影像串流可說是相當足夠</a:t>
            </a:r>
          </a:p>
          <a:p>
            <a:pPr marL="0" indent="0">
              <a:buNone/>
            </a:pPr>
            <a:r>
              <a:rPr lang="en-US" altLang="zh-TW" dirty="0" smtClean="0">
                <a:latin typeface="+mn-ea"/>
              </a:rPr>
              <a:t>Architecture </a:t>
            </a:r>
            <a:r>
              <a:rPr lang="en-US" altLang="zh-TW" dirty="0">
                <a:latin typeface="+mn-ea"/>
              </a:rPr>
              <a:t>: MIPS @580MHz</a:t>
            </a:r>
          </a:p>
          <a:p>
            <a:pPr marL="0" indent="0">
              <a:buNone/>
            </a:pPr>
            <a:r>
              <a:rPr lang="en-US" altLang="zh-TW" dirty="0" err="1">
                <a:latin typeface="+mn-ea"/>
              </a:rPr>
              <a:t>WiFi</a:t>
            </a:r>
            <a:r>
              <a:rPr lang="en-US" altLang="zh-TW" dirty="0">
                <a:latin typeface="+mn-ea"/>
              </a:rPr>
              <a:t> : IEEE 802.11b/g/n</a:t>
            </a:r>
          </a:p>
          <a:p>
            <a:pPr marL="0" indent="0">
              <a:buNone/>
            </a:pPr>
            <a:r>
              <a:rPr lang="en-US" altLang="zh-TW" dirty="0">
                <a:latin typeface="+mn-ea"/>
              </a:rPr>
              <a:t>USB Type-A : 2.0 Host</a:t>
            </a:r>
          </a:p>
          <a:p>
            <a:pPr marL="0" indent="0">
              <a:buNone/>
            </a:pPr>
            <a:r>
              <a:rPr lang="en-US" altLang="zh-TW" dirty="0">
                <a:latin typeface="+mn-ea"/>
              </a:rPr>
              <a:t>Card Reader : Micro-SD only</a:t>
            </a:r>
          </a:p>
          <a:p>
            <a:pPr marL="0" indent="0">
              <a:buNone/>
            </a:pPr>
            <a:r>
              <a:rPr lang="en-US" altLang="zh-TW" dirty="0">
                <a:latin typeface="+mn-ea"/>
              </a:rPr>
              <a:t>RAM : 128MB DDR2</a:t>
            </a:r>
          </a:p>
          <a:p>
            <a:pPr marL="0" indent="0">
              <a:buNone/>
            </a:pPr>
            <a:r>
              <a:rPr lang="en-US" altLang="zh-TW" dirty="0">
                <a:latin typeface="+mn-ea"/>
              </a:rPr>
              <a:t>Flash Memory : 32 MB</a:t>
            </a:r>
            <a:endParaRPr lang="zh-TW" altLang="en-US" dirty="0">
              <a:latin typeface="+mn-ea"/>
            </a:endParaRPr>
          </a:p>
        </p:txBody>
      </p:sp>
    </p:spTree>
    <p:extLst>
      <p:ext uri="{BB962C8B-B14F-4D97-AF65-F5344CB8AC3E}">
        <p14:creationId xmlns:p14="http://schemas.microsoft.com/office/powerpoint/2010/main" val="2185133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2.2</a:t>
            </a:r>
            <a:r>
              <a:rPr lang="zh-TW" altLang="en-US" dirty="0" smtClean="0"/>
              <a:t>原理圖</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pic>
        <p:nvPicPr>
          <p:cNvPr id="3074" name="Picture 2" descr="Img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91337" y="-283025"/>
            <a:ext cx="4601286" cy="871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000" y="2926800"/>
            <a:ext cx="7772400" cy="1362456"/>
          </a:xfrm>
        </p:spPr>
        <p:txBody>
          <a:bodyPr>
            <a:noAutofit/>
          </a:bodyPr>
          <a:lstStyle/>
          <a:p>
            <a:r>
              <a:rPr lang="zh-TW" altLang="en-US" sz="6000" dirty="0">
                <a:latin typeface="+mj-ea"/>
              </a:rPr>
              <a:t>初始</a:t>
            </a:r>
            <a:r>
              <a:rPr lang="zh-TW" altLang="en-US" sz="6000" dirty="0" smtClean="0">
                <a:latin typeface="+mj-ea"/>
              </a:rPr>
              <a:t>設定</a:t>
            </a:r>
            <a:r>
              <a:rPr lang="en-US" altLang="zh-TW" sz="6000" dirty="0">
                <a:latin typeface="+mj-ea"/>
              </a:rPr>
              <a:t>7688 </a:t>
            </a:r>
            <a:r>
              <a:rPr lang="en-US" altLang="zh-TW" sz="6000" dirty="0" smtClean="0">
                <a:latin typeface="+mj-ea"/>
              </a:rPr>
              <a:t>Duo</a:t>
            </a:r>
            <a:r>
              <a:rPr lang="zh-TW" altLang="en-US" sz="6000" dirty="0">
                <a:latin typeface="+mj-ea"/>
              </a:rPr>
              <a:t>開發板</a:t>
            </a:r>
            <a:endParaRPr lang="zh-TW" altLang="en-US" sz="6000" dirty="0"/>
          </a:p>
        </p:txBody>
      </p:sp>
    </p:spTree>
    <p:extLst>
      <p:ext uri="{BB962C8B-B14F-4D97-AF65-F5344CB8AC3E}">
        <p14:creationId xmlns:p14="http://schemas.microsoft.com/office/powerpoint/2010/main" val="3854679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b="1" dirty="0" smtClean="0"/>
              <a:t>3.1</a:t>
            </a:r>
            <a:r>
              <a:rPr lang="zh-TW" altLang="en-US" sz="4400" b="1" dirty="0"/>
              <a:t>設定 </a:t>
            </a:r>
            <a:r>
              <a:rPr lang="en-US" altLang="zh-TW" sz="4400" b="1" dirty="0"/>
              <a:t>7688 </a:t>
            </a:r>
            <a:r>
              <a:rPr lang="zh-TW" altLang="en-US" sz="4400" b="1" dirty="0"/>
              <a:t>連結你指定的 </a:t>
            </a:r>
            <a:r>
              <a:rPr lang="en-US" altLang="zh-TW" sz="4400" b="1" dirty="0" err="1"/>
              <a:t>Wifi</a:t>
            </a:r>
            <a:r>
              <a:rPr lang="en-US" altLang="zh-TW" sz="4400" b="1" dirty="0"/>
              <a:t> </a:t>
            </a:r>
            <a:r>
              <a:rPr lang="zh-TW" altLang="en-US" sz="4400" b="1" dirty="0"/>
              <a:t>網路</a:t>
            </a:r>
          </a:p>
        </p:txBody>
      </p:sp>
      <p:sp>
        <p:nvSpPr>
          <p:cNvPr id="3" name="內容版面配置區 2"/>
          <p:cNvSpPr>
            <a:spLocks noGrp="1"/>
          </p:cNvSpPr>
          <p:nvPr>
            <p:ph idx="1"/>
          </p:nvPr>
        </p:nvSpPr>
        <p:spPr/>
        <p:txBody>
          <a:bodyPr>
            <a:normAutofit/>
          </a:bodyPr>
          <a:lstStyle/>
          <a:p>
            <a:pPr marL="0" indent="0">
              <a:buNone/>
            </a:pPr>
            <a:r>
              <a:rPr lang="en-US" altLang="zh-TW" sz="1200" dirty="0" smtClean="0">
                <a:latin typeface="+mn-ea"/>
              </a:rPr>
              <a:t>1.</a:t>
            </a:r>
            <a:r>
              <a:rPr lang="zh-TW" altLang="en-US" sz="1200" dirty="0" smtClean="0">
                <a:latin typeface="+mn-ea"/>
              </a:rPr>
              <a:t>先</a:t>
            </a:r>
            <a:r>
              <a:rPr lang="zh-TW" altLang="en-US" sz="1200" dirty="0">
                <a:latin typeface="+mn-ea"/>
              </a:rPr>
              <a:t>將 </a:t>
            </a:r>
            <a:r>
              <a:rPr lang="en-US" altLang="zh-TW" sz="1200" dirty="0">
                <a:latin typeface="+mn-ea"/>
              </a:rPr>
              <a:t>7688 Micro USB </a:t>
            </a:r>
            <a:r>
              <a:rPr lang="zh-TW" altLang="en-US" sz="1200" dirty="0">
                <a:latin typeface="+mn-ea"/>
              </a:rPr>
              <a:t>與 </a:t>
            </a:r>
            <a:r>
              <a:rPr lang="en-US" altLang="zh-TW" sz="1200" dirty="0">
                <a:latin typeface="+mn-ea"/>
              </a:rPr>
              <a:t>PC </a:t>
            </a:r>
            <a:r>
              <a:rPr lang="zh-TW" altLang="en-US" sz="1200" dirty="0">
                <a:latin typeface="+mn-ea"/>
              </a:rPr>
              <a:t>接上，此時 </a:t>
            </a:r>
            <a:r>
              <a:rPr lang="en-US" altLang="zh-TW" sz="1200" dirty="0">
                <a:latin typeface="+mn-ea"/>
              </a:rPr>
              <a:t>7688 </a:t>
            </a:r>
            <a:r>
              <a:rPr lang="zh-TW" altLang="en-US" sz="1200" dirty="0">
                <a:latin typeface="+mn-ea"/>
              </a:rPr>
              <a:t>預設處於 </a:t>
            </a:r>
            <a:r>
              <a:rPr lang="en-US" altLang="zh-TW" sz="1200" dirty="0">
                <a:latin typeface="+mn-ea"/>
              </a:rPr>
              <a:t>AP </a:t>
            </a:r>
            <a:r>
              <a:rPr lang="zh-TW" altLang="en-US" sz="1200" dirty="0">
                <a:latin typeface="+mn-ea"/>
              </a:rPr>
              <a:t>模式，可以提供電腦去</a:t>
            </a:r>
            <a:r>
              <a:rPr lang="zh-TW" altLang="en-US" sz="1200" dirty="0" smtClean="0">
                <a:latin typeface="+mn-ea"/>
              </a:rPr>
              <a:t>連接</a:t>
            </a:r>
            <a:endParaRPr lang="en-US" altLang="zh-TW" sz="1200" dirty="0" smtClean="0">
              <a:latin typeface="+mn-ea"/>
            </a:endParaRPr>
          </a:p>
          <a:p>
            <a:pPr marL="0" indent="0">
              <a:buNone/>
            </a:pPr>
            <a:r>
              <a:rPr lang="en-US" altLang="zh-TW" sz="1200" dirty="0" smtClean="0">
                <a:latin typeface="+mn-ea"/>
              </a:rPr>
              <a:t>2.7688 </a:t>
            </a:r>
            <a:r>
              <a:rPr lang="zh-TW" altLang="en-US" sz="1200" dirty="0">
                <a:latin typeface="+mn-ea"/>
              </a:rPr>
              <a:t>接上電源後，如果第一次使用此時 </a:t>
            </a:r>
            <a:r>
              <a:rPr lang="en-US" altLang="zh-TW" sz="1200" dirty="0" err="1">
                <a:latin typeface="+mn-ea"/>
              </a:rPr>
              <a:t>WiFi</a:t>
            </a:r>
            <a:r>
              <a:rPr lang="en-US" altLang="zh-TW" sz="1200" dirty="0">
                <a:latin typeface="+mn-ea"/>
              </a:rPr>
              <a:t> </a:t>
            </a:r>
            <a:r>
              <a:rPr lang="zh-TW" altLang="en-US" sz="1200" dirty="0">
                <a:latin typeface="+mn-ea"/>
              </a:rPr>
              <a:t>處於 </a:t>
            </a:r>
            <a:r>
              <a:rPr lang="en-US" altLang="zh-TW" sz="1200" dirty="0">
                <a:latin typeface="+mn-ea"/>
              </a:rPr>
              <a:t>AP </a:t>
            </a:r>
            <a:r>
              <a:rPr lang="zh-TW" altLang="en-US" sz="1200" dirty="0">
                <a:latin typeface="+mn-ea"/>
              </a:rPr>
              <a:t>模式，所以可從電腦連接，其分享出來的 </a:t>
            </a:r>
            <a:r>
              <a:rPr lang="en-US" altLang="zh-TW" sz="1200" dirty="0">
                <a:latin typeface="+mn-ea"/>
              </a:rPr>
              <a:t>SSID </a:t>
            </a:r>
            <a:r>
              <a:rPr lang="zh-TW" altLang="en-US" sz="1200" dirty="0">
                <a:latin typeface="+mn-ea"/>
              </a:rPr>
              <a:t>會類似 </a:t>
            </a:r>
            <a:r>
              <a:rPr lang="en-US" altLang="zh-TW" sz="1200" dirty="0" smtClean="0">
                <a:latin typeface="+mn-ea"/>
              </a:rPr>
              <a:t>Linkit_Smart_7688</a:t>
            </a:r>
          </a:p>
          <a:p>
            <a:pPr marL="0" indent="0">
              <a:buNone/>
            </a:pPr>
            <a:r>
              <a:rPr lang="en-US" altLang="zh-TW" sz="1200" dirty="0">
                <a:solidFill>
                  <a:prstClr val="black"/>
                </a:solidFill>
                <a:latin typeface="+mn-ea"/>
              </a:rPr>
              <a:t>3.</a:t>
            </a:r>
            <a:r>
              <a:rPr lang="zh-TW" altLang="en-US" sz="1200" dirty="0">
                <a:solidFill>
                  <a:prstClr val="black"/>
                </a:solidFill>
                <a:latin typeface="+mn-ea"/>
              </a:rPr>
              <a:t>開啟瀏覽器輸入網址</a:t>
            </a:r>
            <a:r>
              <a:rPr lang="en-US" altLang="zh-TW" sz="1200" dirty="0">
                <a:solidFill>
                  <a:prstClr val="black"/>
                </a:solidFill>
                <a:latin typeface="+mn-ea"/>
              </a:rPr>
              <a:t>http://mylinkt.local</a:t>
            </a:r>
            <a:r>
              <a:rPr lang="zh-TW" altLang="en-US" sz="1200" dirty="0">
                <a:solidFill>
                  <a:prstClr val="black"/>
                </a:solidFill>
                <a:latin typeface="+mn-ea"/>
              </a:rPr>
              <a:t>，即可看到登入畫面，第</a:t>
            </a:r>
            <a:r>
              <a:rPr lang="zh-CN" altLang="en-US" sz="1200" dirty="0">
                <a:solidFill>
                  <a:prstClr val="black"/>
                </a:solidFill>
                <a:latin typeface="+mn-ea"/>
              </a:rPr>
              <a:t>ㄧ</a:t>
            </a:r>
            <a:r>
              <a:rPr lang="zh-TW" altLang="en-US" sz="1200" dirty="0">
                <a:solidFill>
                  <a:prstClr val="black"/>
                </a:solidFill>
                <a:latin typeface="+mn-ea"/>
              </a:rPr>
              <a:t>次進入會先設定登入</a:t>
            </a:r>
            <a:r>
              <a:rPr lang="zh-TW" altLang="en-US" sz="1200" dirty="0" smtClean="0">
                <a:solidFill>
                  <a:prstClr val="black"/>
                </a:solidFill>
                <a:latin typeface="+mn-ea"/>
              </a:rPr>
              <a:t>密碼</a:t>
            </a:r>
            <a:endParaRPr lang="en-US" altLang="zh-TW" sz="1200" dirty="0" smtClean="0">
              <a:solidFill>
                <a:prstClr val="black"/>
              </a:solidFill>
              <a:latin typeface="+mn-ea"/>
            </a:endParaRPr>
          </a:p>
          <a:p>
            <a:pPr marL="0" indent="0">
              <a:buNone/>
            </a:pPr>
            <a:r>
              <a:rPr lang="en-US" altLang="zh-TW" sz="1200" dirty="0">
                <a:solidFill>
                  <a:prstClr val="black"/>
                </a:solidFill>
                <a:latin typeface="+mn-ea"/>
              </a:rPr>
              <a:t>4.</a:t>
            </a:r>
            <a:r>
              <a:rPr lang="zh-TW" altLang="en-US" sz="1200" dirty="0">
                <a:solidFill>
                  <a:prstClr val="black"/>
                </a:solidFill>
                <a:latin typeface="+mn-ea"/>
              </a:rPr>
              <a:t>將 </a:t>
            </a:r>
            <a:r>
              <a:rPr lang="en-US" altLang="zh-TW" sz="1200" dirty="0">
                <a:solidFill>
                  <a:prstClr val="black"/>
                </a:solidFill>
                <a:latin typeface="+mn-ea"/>
              </a:rPr>
              <a:t>7688 </a:t>
            </a:r>
            <a:r>
              <a:rPr lang="zh-TW" altLang="en-US" sz="1200" dirty="0">
                <a:solidFill>
                  <a:prstClr val="black"/>
                </a:solidFill>
                <a:latin typeface="+mn-ea"/>
              </a:rPr>
              <a:t>更改為 </a:t>
            </a:r>
            <a:r>
              <a:rPr lang="en-US" altLang="zh-TW" sz="1200" dirty="0">
                <a:solidFill>
                  <a:prstClr val="black"/>
                </a:solidFill>
                <a:latin typeface="+mn-ea"/>
              </a:rPr>
              <a:t>Station mode </a:t>
            </a:r>
            <a:r>
              <a:rPr lang="zh-TW" altLang="en-US" sz="1200" dirty="0">
                <a:solidFill>
                  <a:prstClr val="black"/>
                </a:solidFill>
                <a:latin typeface="+mn-ea"/>
              </a:rPr>
              <a:t>，連結到你指定的 </a:t>
            </a:r>
            <a:r>
              <a:rPr lang="en-US" altLang="zh-TW" sz="1200" dirty="0" err="1">
                <a:solidFill>
                  <a:prstClr val="black"/>
                </a:solidFill>
                <a:latin typeface="+mn-ea"/>
              </a:rPr>
              <a:t>WiFi</a:t>
            </a:r>
            <a:r>
              <a:rPr lang="en-US" altLang="zh-TW" sz="1200" dirty="0">
                <a:solidFill>
                  <a:prstClr val="black"/>
                </a:solidFill>
                <a:latin typeface="+mn-ea"/>
              </a:rPr>
              <a:t> </a:t>
            </a:r>
            <a:r>
              <a:rPr lang="zh-TW" altLang="en-US" sz="1200" dirty="0">
                <a:solidFill>
                  <a:prstClr val="black"/>
                </a:solidFill>
                <a:latin typeface="+mn-ea"/>
              </a:rPr>
              <a:t>網路，並重新啟動</a:t>
            </a:r>
            <a:endParaRPr lang="zh-TW" altLang="en-US" sz="1200" dirty="0">
              <a:latin typeface="+mn-ea"/>
            </a:endParaRPr>
          </a:p>
        </p:txBody>
      </p:sp>
    </p:spTree>
    <p:extLst>
      <p:ext uri="{BB962C8B-B14F-4D97-AF65-F5344CB8AC3E}">
        <p14:creationId xmlns:p14="http://schemas.microsoft.com/office/powerpoint/2010/main" val="1842907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294</TotalTime>
  <Words>695</Words>
  <Application>Microsoft Office PowerPoint</Application>
  <PresentationFormat>如螢幕大小 (4:3)</PresentationFormat>
  <Paragraphs>102</Paragraphs>
  <Slides>17</Slides>
  <Notes>0</Notes>
  <HiddenSlides>0</HiddenSlides>
  <MMClips>0</MMClips>
  <ScaleCrop>false</ScaleCrop>
  <HeadingPairs>
    <vt:vector size="4" baseType="variant">
      <vt:variant>
        <vt:lpstr>佈景主題</vt:lpstr>
      </vt:variant>
      <vt:variant>
        <vt:i4>1</vt:i4>
      </vt:variant>
      <vt:variant>
        <vt:lpstr>投影片標題</vt:lpstr>
      </vt:variant>
      <vt:variant>
        <vt:i4>17</vt:i4>
      </vt:variant>
    </vt:vector>
  </HeadingPairs>
  <TitlesOfParts>
    <vt:vector size="18" baseType="lpstr">
      <vt:lpstr>流線</vt:lpstr>
      <vt:lpstr>LinkIt Smart 7688 Duo介紹</vt:lpstr>
      <vt:lpstr>目錄</vt:lpstr>
      <vt:lpstr>前言</vt:lpstr>
      <vt:lpstr>PowerPoint 簡報</vt:lpstr>
      <vt:lpstr>硬體</vt:lpstr>
      <vt:lpstr>2.1硬體規格</vt:lpstr>
      <vt:lpstr>2.2原理圖</vt:lpstr>
      <vt:lpstr>初始設定7688 Duo開發板</vt:lpstr>
      <vt:lpstr>3.1設定 7688 連結你指定的 Wifi 網路</vt:lpstr>
      <vt:lpstr>3.2設定 7688 開發板環境</vt:lpstr>
      <vt:lpstr>程式撰寫</vt:lpstr>
      <vt:lpstr>Python 程式</vt:lpstr>
      <vt:lpstr>Arduino設定</vt:lpstr>
      <vt:lpstr>Arduino設定</vt:lpstr>
      <vt:lpstr>Arduino設定</vt:lpstr>
      <vt:lpstr>相關資料</vt:lpstr>
      <vt:lpstr>結束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LinkIt Smart 7688 Duo介紹</dc:title>
  <dc:creator>方譽翔</dc:creator>
  <cp:lastModifiedBy>方譽翔</cp:lastModifiedBy>
  <cp:revision>20</cp:revision>
  <dcterms:created xsi:type="dcterms:W3CDTF">2021-09-21T13:33:07Z</dcterms:created>
  <dcterms:modified xsi:type="dcterms:W3CDTF">2021-09-22T07:54:10Z</dcterms:modified>
</cp:coreProperties>
</file>