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7"/>
  </p:normalViewPr>
  <p:slideViewPr>
    <p:cSldViewPr snapToGrid="0">
      <p:cViewPr varScale="1">
        <p:scale>
          <a:sx n="78" d="100"/>
          <a:sy n="78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3036-9EFB-A29F-234D-74DCF533A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2C419-B1F0-52F0-C6E2-2575F1711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81F97-0C13-665A-C064-A69D13C2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EEF3-CD60-4B4C-B4A8-BC5912BE764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D84D3-E561-0170-1912-FEBA0C43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266CF-214F-DAC0-5469-51CB90DE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4B9-8832-5B46-9C12-44E57F0E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7F9D-0203-6FF2-988B-F126F6DD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3B903-645E-2197-DB02-3CD810B76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D7394-9ED0-2D5A-B9CE-4A40B9DB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EEF3-CD60-4B4C-B4A8-BC5912BE764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1CD53-B76E-EDD5-047B-78DABEA5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42E20-C386-D454-7B58-DD5068ED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4B9-8832-5B46-9C12-44E57F0E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2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9988D-8D36-5BC3-D00A-81D200362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41E3D-3E5E-1BDC-506F-18D244CE0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66EFA-CD10-7422-74EE-47BC5B3A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EEF3-CD60-4B4C-B4A8-BC5912BE764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AE4BA-80FB-174E-9796-80F5D4B2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58EF4-74AA-77FD-83CA-9762BFD8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4B9-8832-5B46-9C12-44E57F0E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9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5034-E23B-E1F7-D909-8A84F406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E736-069E-5ABF-C960-105F0D559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17CD2-128D-502B-6C96-56602A97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EEF3-CD60-4B4C-B4A8-BC5912BE764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B1133-2728-B02A-101E-4E4C3496F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3AE8F-56F2-B58B-7B1D-F9F88BE1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4B9-8832-5B46-9C12-44E57F0E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4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3A6F-0D95-8DE7-ACCE-9D8870C3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CC60A-2450-092A-1B63-31372857E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0E98D-C319-634D-9369-4A9AB3E5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EEF3-CD60-4B4C-B4A8-BC5912BE764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86FC7-9241-8A4F-A3EF-20902F27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8AED-B8DE-42F8-DC87-12FF72AC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4B9-8832-5B46-9C12-44E57F0E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9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F059-F5B2-8EEB-BCF7-E3AFFE06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5AD6C-A3F3-005B-BAF9-2B4765D4B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AD25A-15E9-F2A5-03EA-B4C94545E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1888-203E-0AB4-1225-3B5EB755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EEF3-CD60-4B4C-B4A8-BC5912BE764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2B57D-7CEA-A415-606B-BD94BE85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FD030-09E0-2B87-69E5-B7A10274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4B9-8832-5B46-9C12-44E57F0E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9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E040-8900-CD43-80AD-52E78AF0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F78EB-FEB1-186E-0CCA-F6E982FFC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3A929-9861-997D-A62A-F82040E2A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60542-902F-9253-2749-F8B1CC71A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90A51-C071-7896-E2A1-DEB908AFD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4B1360-0B82-40D9-614C-636D023F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EEF3-CD60-4B4C-B4A8-BC5912BE764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209360-95DF-5AA7-9F3A-15A01A94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45E2B-7BA0-A642-B6B5-C922A2E8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4B9-8832-5B46-9C12-44E57F0E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2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F520-CB5D-F0C4-4231-C6CE425C1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36F92-8DFE-7221-8DB2-19684E7A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EEF3-CD60-4B4C-B4A8-BC5912BE764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CBC97-6943-C913-59F2-E0D075B3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C9223-791B-B6D8-57E7-3105939D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4B9-8832-5B46-9C12-44E57F0E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3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6E148-21C5-E490-E775-D6D425AE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EEF3-CD60-4B4C-B4A8-BC5912BE764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7B9F6-33D5-8140-39E3-8B9000AD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3E4E9-0A61-612D-F43A-21BFAB6F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4B9-8832-5B46-9C12-44E57F0E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3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1245-F5DB-F0F9-A1A6-B6E9413D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1441A-C321-6C8A-F72F-ED02CB3D7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23701-D089-F00E-AFB1-9A816D745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90DEF-432B-BA98-F19E-70BFC930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EEF3-CD60-4B4C-B4A8-BC5912BE764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884E3-BFFE-242A-83C7-32BD5F6B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93C04-7354-7B35-F186-E6B96BCE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4B9-8832-5B46-9C12-44E57F0E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5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FA8C-1881-65D9-103D-CBA91F71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42B89B-F7F2-273F-1EC3-7DFA5819A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6754A-E9E2-1800-C266-EB696BA65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FC074-5940-8872-15B2-F39B8B4F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EEF3-CD60-4B4C-B4A8-BC5912BE764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0E0A3-34B3-FD8D-1C8E-6F40B840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F606F-5D90-6D7B-18BD-E3D959A8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214B9-8832-5B46-9C12-44E57F0E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52183-0429-DA1D-3246-371EA8ED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CBF44-5E05-2926-3443-C17E0B7C0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929FA-E4B4-053D-D3DC-00A973115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4EEF3-CD60-4B4C-B4A8-BC5912BE7642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9223-1771-5E28-CFE5-DFE9E9AAB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EE518-B9BF-2A93-2981-1ABAA2E23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214B9-8832-5B46-9C12-44E57F0EE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1E2E-4A80-88C0-BF29-175B73878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ln w="13462">
                  <a:solidFill>
                    <a:schemeClr val="bg2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Sudoku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BCBB3-E36A-E91C-D5C1-29F1AB887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5400" b="1" dirty="0">
                <a:ln w="13462">
                  <a:solidFill>
                    <a:schemeClr val="bg2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Creator: </a:t>
            </a:r>
            <a:r>
              <a:rPr lang="en-US" sz="5400" b="1" dirty="0" err="1">
                <a:ln w="13462">
                  <a:solidFill>
                    <a:schemeClr val="bg2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Maikl</a:t>
            </a:r>
            <a:r>
              <a:rPr lang="en-US" sz="5400" b="1" dirty="0">
                <a:ln w="13462">
                  <a:solidFill>
                    <a:schemeClr val="bg2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400" b="1" dirty="0" err="1">
                <a:ln w="13462">
                  <a:solidFill>
                    <a:schemeClr val="bg2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Awad</a:t>
            </a:r>
            <a:endParaRPr lang="en-US" sz="5400" b="1" dirty="0">
              <a:ln w="13462">
                <a:solidFill>
                  <a:schemeClr val="bg2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2010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197B-41FD-872C-8126-703EE393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Sudoku?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47A82-911E-AF5F-9B33-CA4B7CBC5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Sudoku uses logic in order to solve a combinatorial numerical puzzle</a:t>
            </a:r>
          </a:p>
          <a:p>
            <a:r>
              <a:rPr lang="en-US" dirty="0"/>
              <a:t>The user must adhere to the following rules: </a:t>
            </a:r>
          </a:p>
          <a:p>
            <a:pPr lvl="1"/>
            <a:r>
              <a:rPr lang="en-US" dirty="0"/>
              <a:t>No same number can be in the same respective row</a:t>
            </a:r>
          </a:p>
          <a:p>
            <a:pPr lvl="1"/>
            <a:r>
              <a:rPr lang="en-US" dirty="0"/>
              <a:t>No same number can be in the same respective column</a:t>
            </a:r>
          </a:p>
          <a:p>
            <a:pPr lvl="1"/>
            <a:r>
              <a:rPr lang="en-US" dirty="0"/>
              <a:t>No same number can be in the same respective box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34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6E5F-CA9E-D456-AF0E-4BD447AF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Play 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B2C7E-AF85-E11A-4057-6C7BE3EE1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 a person's strategic approach to problem solving</a:t>
            </a:r>
          </a:p>
          <a:p>
            <a:r>
              <a:rPr lang="en-US" dirty="0"/>
              <a:t>Promotes learning through timed puzzles that motivate the user to improve</a:t>
            </a:r>
          </a:p>
          <a:p>
            <a:r>
              <a:rPr lang="en-US" dirty="0"/>
              <a:t>*In a study done by Howard Litwin, Ella Schwartz and Noam </a:t>
            </a:r>
            <a:r>
              <a:rPr lang="en-US" dirty="0" err="1"/>
              <a:t>Damri</a:t>
            </a:r>
            <a:r>
              <a:rPr lang="en-US" dirty="0"/>
              <a:t> on  16,572 European adults aged 65–100 years found, “that CSLA can indeed impact cognition in late life, above and beyond the effects of a wide range of factors known to be related” (2016).</a:t>
            </a:r>
          </a:p>
        </p:txBody>
      </p:sp>
    </p:spTree>
    <p:extLst>
      <p:ext uri="{BB962C8B-B14F-4D97-AF65-F5344CB8AC3E}">
        <p14:creationId xmlns:p14="http://schemas.microsoft.com/office/powerpoint/2010/main" val="27136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3F4E-B6C5-E9B6-6BD5-144F8C5C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1C112D-E1F8-7A07-6601-9CD514BB9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437" y="1776413"/>
            <a:ext cx="4001551" cy="4351338"/>
          </a:xfrm>
        </p:spPr>
      </p:pic>
      <p:sp>
        <p:nvSpPr>
          <p:cNvPr id="7" name="Line Callout 1 6">
            <a:extLst>
              <a:ext uri="{FF2B5EF4-FFF2-40B4-BE49-F238E27FC236}">
                <a16:creationId xmlns:a16="http://schemas.microsoft.com/office/drawing/2014/main" id="{D23983B7-B300-9CD3-B00D-7B8616C0F424}"/>
              </a:ext>
            </a:extLst>
          </p:cNvPr>
          <p:cNvSpPr/>
          <p:nvPr/>
        </p:nvSpPr>
        <p:spPr>
          <a:xfrm>
            <a:off x="6357938" y="728663"/>
            <a:ext cx="2957512" cy="1591072"/>
          </a:xfrm>
          <a:prstGeom prst="borderCallout1">
            <a:avLst>
              <a:gd name="adj1" fmla="val 48991"/>
              <a:gd name="adj2" fmla="val -406"/>
              <a:gd name="adj3" fmla="val 80944"/>
              <a:gd name="adj4" fmla="val -96870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Application allows the user: </a:t>
            </a:r>
          </a:p>
          <a:p>
            <a:r>
              <a:rPr lang="en-US" dirty="0">
                <a:solidFill>
                  <a:schemeClr val="tx1"/>
                </a:solidFill>
              </a:rPr>
              <a:t>-Start a new game</a:t>
            </a:r>
          </a:p>
          <a:p>
            <a:r>
              <a:rPr lang="en-US" dirty="0">
                <a:solidFill>
                  <a:schemeClr val="tx1"/>
                </a:solidFill>
              </a:rPr>
              <a:t>-Solve any Sudoku Puzzle</a:t>
            </a:r>
          </a:p>
          <a:p>
            <a:r>
              <a:rPr lang="en-US" dirty="0">
                <a:solidFill>
                  <a:schemeClr val="tx1"/>
                </a:solidFill>
              </a:rPr>
              <a:t>-Check if Puzzle has been solved</a:t>
            </a:r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6B4C356B-FB25-24F2-5E8D-007ED3ECCA6E}"/>
              </a:ext>
            </a:extLst>
          </p:cNvPr>
          <p:cNvSpPr/>
          <p:nvPr/>
        </p:nvSpPr>
        <p:spPr>
          <a:xfrm>
            <a:off x="6357938" y="4771033"/>
            <a:ext cx="2957512" cy="1244004"/>
          </a:xfrm>
          <a:prstGeom prst="borderCallout1">
            <a:avLst>
              <a:gd name="adj1" fmla="val 48991"/>
              <a:gd name="adj2" fmla="val -406"/>
              <a:gd name="adj3" fmla="val 31659"/>
              <a:gd name="adj4" fmla="val -65952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Instant feedback:</a:t>
            </a:r>
          </a:p>
          <a:p>
            <a:r>
              <a:rPr lang="en-US" dirty="0">
                <a:solidFill>
                  <a:schemeClr val="tx1"/>
                </a:solidFill>
              </a:rPr>
              <a:t>Visually informs the user on if their numeric placement is in a valid or invalid spot</a:t>
            </a: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BD7EEE16-A52D-9E16-0BAF-248FE44FB1BC}"/>
              </a:ext>
            </a:extLst>
          </p:cNvPr>
          <p:cNvSpPr/>
          <p:nvPr/>
        </p:nvSpPr>
        <p:spPr>
          <a:xfrm>
            <a:off x="6357938" y="2991247"/>
            <a:ext cx="2957512" cy="1591072"/>
          </a:xfrm>
          <a:prstGeom prst="borderCallout1">
            <a:avLst>
              <a:gd name="adj1" fmla="val 48991"/>
              <a:gd name="adj2" fmla="val -406"/>
              <a:gd name="adj3" fmla="val -32202"/>
              <a:gd name="adj4" fmla="val -92522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Time tracker:</a:t>
            </a:r>
          </a:p>
          <a:p>
            <a:r>
              <a:rPr lang="en-US" dirty="0">
                <a:solidFill>
                  <a:schemeClr val="tx1"/>
                </a:solidFill>
              </a:rPr>
              <a:t>User has a visual sense of skill level by knowing the amount of time it takes to solve a puzzle</a:t>
            </a:r>
          </a:p>
        </p:txBody>
      </p:sp>
    </p:spTree>
    <p:extLst>
      <p:ext uri="{BB962C8B-B14F-4D97-AF65-F5344CB8AC3E}">
        <p14:creationId xmlns:p14="http://schemas.microsoft.com/office/powerpoint/2010/main" val="138948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FD38-D2C5-0B57-A754-4D144707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 Feedback Visual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5DA544-ECA0-EF9E-0734-90E1A1A07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894" t="5326" r="10062" b="3065"/>
          <a:stretch/>
        </p:blipFill>
        <p:spPr>
          <a:xfrm>
            <a:off x="514350" y="2085976"/>
            <a:ext cx="3829050" cy="39862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0DEBA9-9693-2D04-ED37-6522046212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7" r="4925" b="2867"/>
          <a:stretch/>
        </p:blipFill>
        <p:spPr>
          <a:xfrm>
            <a:off x="4872038" y="2085976"/>
            <a:ext cx="3829050" cy="39862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9A93B3-A41B-6277-EE24-A3B067FCEBA1}"/>
              </a:ext>
            </a:extLst>
          </p:cNvPr>
          <p:cNvSpPr/>
          <p:nvPr/>
        </p:nvSpPr>
        <p:spPr>
          <a:xfrm>
            <a:off x="9101138" y="2857500"/>
            <a:ext cx="2600325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 of the instant placement feedback</a:t>
            </a:r>
          </a:p>
        </p:txBody>
      </p:sp>
    </p:spTree>
    <p:extLst>
      <p:ext uri="{BB962C8B-B14F-4D97-AF65-F5344CB8AC3E}">
        <p14:creationId xmlns:p14="http://schemas.microsoft.com/office/powerpoint/2010/main" val="388810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2612-46B6-C951-FE5B-D2B7E964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4B011-6277-BA21-0A71-06CE51DED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 Programming (OOP) was used to visualize data in an abstract form.</a:t>
            </a:r>
          </a:p>
          <a:p>
            <a:r>
              <a:rPr lang="en-US" dirty="0"/>
              <a:t>Each placement cube was an object that was encapsulated in another object that inherited from another object.</a:t>
            </a:r>
          </a:p>
          <a:p>
            <a:r>
              <a:rPr lang="en-US" dirty="0"/>
              <a:t>This approach made tracking data much more manageable.</a:t>
            </a:r>
          </a:p>
        </p:txBody>
      </p:sp>
    </p:spTree>
    <p:extLst>
      <p:ext uri="{BB962C8B-B14F-4D97-AF65-F5344CB8AC3E}">
        <p14:creationId xmlns:p14="http://schemas.microsoft.com/office/powerpoint/2010/main" val="281428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6537-9184-D3E9-E537-A3A5347A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796B8-916D-C517-E506-B9E5F4F9E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forms of algorithms:</a:t>
            </a:r>
          </a:p>
          <a:p>
            <a:pPr lvl="1"/>
            <a:r>
              <a:rPr lang="en-US" dirty="0"/>
              <a:t>Creation of the predefined Sudoku</a:t>
            </a:r>
          </a:p>
          <a:p>
            <a:pPr lvl="1"/>
            <a:r>
              <a:rPr lang="en-US" dirty="0"/>
              <a:t>The check algorithm</a:t>
            </a:r>
          </a:p>
          <a:p>
            <a:pPr lvl="1"/>
            <a:r>
              <a:rPr lang="en-US" dirty="0"/>
              <a:t>New game algorithm</a:t>
            </a:r>
          </a:p>
          <a:p>
            <a:pPr marL="0" indent="0">
              <a:buNone/>
            </a:pPr>
            <a:r>
              <a:rPr lang="en-US" dirty="0"/>
              <a:t>Most important algorithm created:</a:t>
            </a:r>
          </a:p>
          <a:p>
            <a:pPr lvl="1"/>
            <a:r>
              <a:rPr lang="en-US" dirty="0"/>
              <a:t>Solving algorithm</a:t>
            </a:r>
          </a:p>
          <a:p>
            <a:pPr lvl="2"/>
            <a:r>
              <a:rPr lang="en-US" dirty="0"/>
              <a:t>Recursion</a:t>
            </a:r>
          </a:p>
          <a:p>
            <a:pPr lvl="2"/>
            <a:r>
              <a:rPr lang="en-US" dirty="0"/>
              <a:t>Back Tracking</a:t>
            </a:r>
          </a:p>
          <a:p>
            <a:pPr lvl="2"/>
            <a:r>
              <a:rPr lang="en-US" dirty="0"/>
              <a:t>Memory manipulation</a:t>
            </a:r>
          </a:p>
        </p:txBody>
      </p:sp>
    </p:spTree>
    <p:extLst>
      <p:ext uri="{BB962C8B-B14F-4D97-AF65-F5344CB8AC3E}">
        <p14:creationId xmlns:p14="http://schemas.microsoft.com/office/powerpoint/2010/main" val="154422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7AC6-A570-A034-07ED-88155F2B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F123-E76C-DEAC-34CA-C576FF70D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buNone/>
            </a:pPr>
            <a:r>
              <a:rPr lang="en-US" dirty="0">
                <a:effectLst/>
              </a:rPr>
              <a:t>Litwin, H., Schwartz, E., &amp; </a:t>
            </a:r>
            <a:r>
              <a:rPr lang="en-US" dirty="0" err="1">
                <a:effectLst/>
              </a:rPr>
              <a:t>Damri</a:t>
            </a:r>
            <a:r>
              <a:rPr lang="en-US" dirty="0">
                <a:effectLst/>
              </a:rPr>
              <a:t>, N. (2016). Cognitively stimulating leisure activity and subsequent cognitive function: A share-based analysis. </a:t>
            </a:r>
            <a:r>
              <a:rPr lang="en-US" i="1" dirty="0">
                <a:effectLst/>
              </a:rPr>
              <a:t>The Gerontologist</a:t>
            </a:r>
            <a:r>
              <a:rPr lang="en-US" dirty="0">
                <a:effectLst/>
              </a:rPr>
              <a:t>. https://</a:t>
            </a:r>
            <a:r>
              <a:rPr lang="en-US" dirty="0" err="1">
                <a:effectLst/>
              </a:rPr>
              <a:t>doi.org</a:t>
            </a:r>
            <a:r>
              <a:rPr lang="en-US" dirty="0">
                <a:effectLst/>
              </a:rPr>
              <a:t>/10.1093/</a:t>
            </a:r>
            <a:r>
              <a:rPr lang="en-US" dirty="0" err="1">
                <a:effectLst/>
              </a:rPr>
              <a:t>geront</a:t>
            </a:r>
            <a:r>
              <a:rPr lang="en-US" dirty="0">
                <a:effectLst/>
              </a:rPr>
              <a:t>/gnw084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08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328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Sudoku Application</vt:lpstr>
      <vt:lpstr>What Is Sudoku?</vt:lpstr>
      <vt:lpstr>Why Play Sudoku</vt:lpstr>
      <vt:lpstr>User Experience</vt:lpstr>
      <vt:lpstr>Instant Feedback Visual</vt:lpstr>
      <vt:lpstr>Back End</vt:lpstr>
      <vt:lpstr>Algorithms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Maikl F. Awad</dc:creator>
  <cp:lastModifiedBy>Maikl F. Awad</cp:lastModifiedBy>
  <cp:revision>5</cp:revision>
  <cp:lastPrinted>2022-11-29T01:21:29Z</cp:lastPrinted>
  <dcterms:created xsi:type="dcterms:W3CDTF">2022-11-27T07:27:50Z</dcterms:created>
  <dcterms:modified xsi:type="dcterms:W3CDTF">2022-11-29T01:23:19Z</dcterms:modified>
</cp:coreProperties>
</file>