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15"/>
  </p:notesMasterIdLst>
  <p:sldIdLst>
    <p:sldId id="256" r:id="rId2"/>
    <p:sldId id="257" r:id="rId3"/>
    <p:sldId id="258" r:id="rId4"/>
    <p:sldId id="259" r:id="rId5"/>
    <p:sldId id="260" r:id="rId6"/>
    <p:sldId id="264" r:id="rId7"/>
    <p:sldId id="265" r:id="rId8"/>
    <p:sldId id="266" r:id="rId9"/>
    <p:sldId id="267" r:id="rId10"/>
    <p:sldId id="268" r:id="rId11"/>
    <p:sldId id="271" r:id="rId12"/>
    <p:sldId id="27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64944" autoAdjust="0"/>
  </p:normalViewPr>
  <p:slideViewPr>
    <p:cSldViewPr snapToGrid="0">
      <p:cViewPr varScale="1">
        <p:scale>
          <a:sx n="77" d="100"/>
          <a:sy n="77" d="100"/>
        </p:scale>
        <p:origin x="16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354954-2944-4FC1-A756-E050F46940F6}" type="datetimeFigureOut">
              <a:rPr lang="en-US" smtClean="0"/>
              <a:t>9/19/2020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1BA1F-BD20-4BC8-A956-C074A2EFD2F7}" type="slidenum">
              <a:rPr lang="en-US" smtClean="0"/>
              <a:t>‹#›</a:t>
            </a:fld>
            <a:endParaRPr lang="en-US"/>
          </a:p>
        </p:txBody>
      </p:sp>
    </p:spTree>
    <p:extLst>
      <p:ext uri="{BB962C8B-B14F-4D97-AF65-F5344CB8AC3E}">
        <p14:creationId xmlns:p14="http://schemas.microsoft.com/office/powerpoint/2010/main" val="3391480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and foremost, I would like to do a quick self introduction: </a:t>
            </a:r>
          </a:p>
          <a:p>
            <a:r>
              <a:rPr lang="en-US" dirty="0"/>
              <a:t>	- I am a Final year Computer System Engineering student </a:t>
            </a:r>
          </a:p>
          <a:p>
            <a:r>
              <a:rPr lang="en-US" dirty="0"/>
              <a:t>	- I got interested in Machine learning recently this year after working on a couple of projects related to the topic</a:t>
            </a:r>
          </a:p>
          <a:p>
            <a:r>
              <a:rPr lang="en-US" dirty="0"/>
              <a:t>	- A little bit of insight inside of what I do outside of studying. I love the game of basketball, I’m also a gamer and I like to do research on investing. </a:t>
            </a:r>
          </a:p>
        </p:txBody>
      </p:sp>
      <p:sp>
        <p:nvSpPr>
          <p:cNvPr id="4" name="Slide Number Placeholder 3"/>
          <p:cNvSpPr>
            <a:spLocks noGrp="1"/>
          </p:cNvSpPr>
          <p:nvPr>
            <p:ph type="sldNum" sz="quarter" idx="5"/>
          </p:nvPr>
        </p:nvSpPr>
        <p:spPr/>
        <p:txBody>
          <a:bodyPr/>
          <a:lstStyle/>
          <a:p>
            <a:fld id="{A4B1BA1F-BD20-4BC8-A956-C074A2EFD2F7}" type="slidenum">
              <a:rPr lang="en-US" smtClean="0"/>
              <a:t>2</a:t>
            </a:fld>
            <a:endParaRPr lang="en-US"/>
          </a:p>
        </p:txBody>
      </p:sp>
    </p:spTree>
    <p:extLst>
      <p:ext uri="{BB962C8B-B14F-4D97-AF65-F5344CB8AC3E}">
        <p14:creationId xmlns:p14="http://schemas.microsoft.com/office/powerpoint/2010/main" val="2955368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Looking at the sentiment classification of the pretrained model, there are a lot more positive comments than negative comments</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Refering</a:t>
            </a:r>
            <a:r>
              <a:rPr lang="en-US" sz="1200" b="0" i="0" kern="1200" dirty="0">
                <a:solidFill>
                  <a:schemeClr val="tx1"/>
                </a:solidFill>
                <a:effectLst/>
                <a:latin typeface="+mn-lt"/>
                <a:ea typeface="+mn-ea"/>
                <a:cs typeface="+mn-cs"/>
              </a:rPr>
              <a:t> to past observations of the 2 prebuilt models, Bitcoin is believe to be positively perceived by the public. </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However, the model I have trained produced a significantly different result,</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 showing a small number of positive sentiments with just over 5200 comments and pickups a higher number of negative sentiments.</a:t>
            </a:r>
            <a:endParaRPr lang="en-US" dirty="0"/>
          </a:p>
        </p:txBody>
      </p:sp>
      <p:sp>
        <p:nvSpPr>
          <p:cNvPr id="4" name="Slide Number Placeholder 3"/>
          <p:cNvSpPr>
            <a:spLocks noGrp="1"/>
          </p:cNvSpPr>
          <p:nvPr>
            <p:ph type="sldNum" sz="quarter" idx="5"/>
          </p:nvPr>
        </p:nvSpPr>
        <p:spPr/>
        <p:txBody>
          <a:bodyPr/>
          <a:lstStyle/>
          <a:p>
            <a:fld id="{A4B1BA1F-BD20-4BC8-A956-C074A2EFD2F7}" type="slidenum">
              <a:rPr lang="en-US" smtClean="0"/>
              <a:t>11</a:t>
            </a:fld>
            <a:endParaRPr lang="en-US"/>
          </a:p>
        </p:txBody>
      </p:sp>
    </p:spTree>
    <p:extLst>
      <p:ext uri="{BB962C8B-B14F-4D97-AF65-F5344CB8AC3E}">
        <p14:creationId xmlns:p14="http://schemas.microsoft.com/office/powerpoint/2010/main" val="2433984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In conclusion, the prebuilt model performed a lot better compared to the trained model</a:t>
            </a:r>
          </a:p>
          <a:p>
            <a:r>
              <a:rPr lang="en-US" sz="1200" b="1" i="0" kern="1200" dirty="0">
                <a:solidFill>
                  <a:schemeClr val="tx1"/>
                </a:solidFill>
                <a:effectLst/>
                <a:latin typeface="+mn-lt"/>
                <a:ea typeface="+mn-ea"/>
                <a:cs typeface="+mn-cs"/>
              </a:rPr>
              <a:t> and that Bitcoin is believed to be positively perceived by the public and can be a potentially good investments for Private Investors</a:t>
            </a:r>
            <a:endParaRPr lang="en-US" dirty="0"/>
          </a:p>
        </p:txBody>
      </p:sp>
      <p:sp>
        <p:nvSpPr>
          <p:cNvPr id="4" name="Slide Number Placeholder 3"/>
          <p:cNvSpPr>
            <a:spLocks noGrp="1"/>
          </p:cNvSpPr>
          <p:nvPr>
            <p:ph type="sldNum" sz="quarter" idx="5"/>
          </p:nvPr>
        </p:nvSpPr>
        <p:spPr/>
        <p:txBody>
          <a:bodyPr/>
          <a:lstStyle/>
          <a:p>
            <a:fld id="{A4B1BA1F-BD20-4BC8-A956-C074A2EFD2F7}" type="slidenum">
              <a:rPr lang="en-US" smtClean="0"/>
              <a:t>12</a:t>
            </a:fld>
            <a:endParaRPr lang="en-US"/>
          </a:p>
        </p:txBody>
      </p:sp>
    </p:spTree>
    <p:extLst>
      <p:ext uri="{BB962C8B-B14F-4D97-AF65-F5344CB8AC3E}">
        <p14:creationId xmlns:p14="http://schemas.microsoft.com/office/powerpoint/2010/main" val="1662893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B1BA1F-BD20-4BC8-A956-C074A2EFD2F7}" type="slidenum">
              <a:rPr lang="en-US" smtClean="0"/>
              <a:t>13</a:t>
            </a:fld>
            <a:endParaRPr lang="en-US"/>
          </a:p>
        </p:txBody>
      </p:sp>
    </p:spTree>
    <p:extLst>
      <p:ext uri="{BB962C8B-B14F-4D97-AF65-F5344CB8AC3E}">
        <p14:creationId xmlns:p14="http://schemas.microsoft.com/office/powerpoint/2010/main" val="3266085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So, Bitcoin is digital currency that has taken a huge attention from the public by being a fast-growing asset. </a:t>
            </a:r>
          </a:p>
          <a:p>
            <a:pPr marL="0" indent="0">
              <a:buFontTx/>
              <a:buNone/>
            </a:pPr>
            <a:r>
              <a:rPr lang="en-US" sz="1200" b="0" i="0" kern="1200" dirty="0">
                <a:solidFill>
                  <a:schemeClr val="tx1"/>
                </a:solidFill>
                <a:effectLst/>
                <a:latin typeface="+mn-lt"/>
                <a:ea typeface="+mn-ea"/>
                <a:cs typeface="+mn-cs"/>
              </a:rPr>
              <a:t>Because of this, many Private Investors are interested in what the sentimental values surrounding bitcoin is to make a more informed investment. </a:t>
            </a:r>
          </a:p>
          <a:p>
            <a:pPr marL="0" indent="0">
              <a:buFontTx/>
              <a:buNone/>
            </a:pPr>
            <a:r>
              <a:rPr lang="en-US" sz="1200" b="0" i="0" kern="1200" dirty="0">
                <a:solidFill>
                  <a:schemeClr val="tx1"/>
                </a:solidFill>
                <a:effectLst/>
                <a:latin typeface="+mn-lt"/>
                <a:ea typeface="+mn-ea"/>
                <a:cs typeface="+mn-cs"/>
              </a:rPr>
              <a:t>By using the comments/discussions on the Bitcoin sub-Reddit, I can find out if Bitcoin is positively perceived by the public.</a:t>
            </a:r>
            <a:endParaRPr lang="en-US" dirty="0"/>
          </a:p>
        </p:txBody>
      </p:sp>
      <p:sp>
        <p:nvSpPr>
          <p:cNvPr id="4" name="Slide Number Placeholder 3"/>
          <p:cNvSpPr>
            <a:spLocks noGrp="1"/>
          </p:cNvSpPr>
          <p:nvPr>
            <p:ph type="sldNum" sz="quarter" idx="5"/>
          </p:nvPr>
        </p:nvSpPr>
        <p:spPr/>
        <p:txBody>
          <a:bodyPr/>
          <a:lstStyle/>
          <a:p>
            <a:fld id="{A4B1BA1F-BD20-4BC8-A956-C074A2EFD2F7}" type="slidenum">
              <a:rPr lang="en-US" smtClean="0"/>
              <a:t>3</a:t>
            </a:fld>
            <a:endParaRPr lang="en-US"/>
          </a:p>
        </p:txBody>
      </p:sp>
    </p:spTree>
    <p:extLst>
      <p:ext uri="{BB962C8B-B14F-4D97-AF65-F5344CB8AC3E}">
        <p14:creationId xmlns:p14="http://schemas.microsoft.com/office/powerpoint/2010/main" val="166559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way I tackle this problem consists of 2 main steps:</a:t>
            </a:r>
          </a:p>
          <a:p>
            <a:pPr marL="685800" lvl="1" indent="-228600">
              <a:buFontTx/>
              <a:buAutoNum type="arabicPeriod"/>
            </a:pPr>
            <a:r>
              <a:rPr lang="en-US" dirty="0"/>
              <a:t>Data Processing, which includes retrieving the dataset, preprocessing and cleaning the dataset and exploring the dataset.</a:t>
            </a:r>
          </a:p>
          <a:p>
            <a:pPr marL="685800" lvl="1" indent="-228600">
              <a:buFontTx/>
              <a:buAutoNum type="arabicPeriod"/>
            </a:pPr>
            <a:r>
              <a:rPr lang="en-US" dirty="0"/>
              <a:t>Next is the Sentiment Analysis in which I will analyze the dataset using prebuilt models and my own trained model.</a:t>
            </a:r>
          </a:p>
          <a:p>
            <a:pPr marL="685800" lvl="1" indent="-228600">
              <a:buFontTx/>
              <a:buAutoNum type="arabicPeriod"/>
            </a:pPr>
            <a:r>
              <a:rPr lang="en-US" dirty="0"/>
              <a:t>After the analysis, I will make a conclusion</a:t>
            </a:r>
          </a:p>
        </p:txBody>
      </p:sp>
      <p:sp>
        <p:nvSpPr>
          <p:cNvPr id="4" name="Slide Number Placeholder 3"/>
          <p:cNvSpPr>
            <a:spLocks noGrp="1"/>
          </p:cNvSpPr>
          <p:nvPr>
            <p:ph type="sldNum" sz="quarter" idx="5"/>
          </p:nvPr>
        </p:nvSpPr>
        <p:spPr/>
        <p:txBody>
          <a:bodyPr/>
          <a:lstStyle/>
          <a:p>
            <a:fld id="{A4B1BA1F-BD20-4BC8-A956-C074A2EFD2F7}" type="slidenum">
              <a:rPr lang="en-US" smtClean="0"/>
              <a:t>4</a:t>
            </a:fld>
            <a:endParaRPr lang="en-US"/>
          </a:p>
        </p:txBody>
      </p:sp>
    </p:spTree>
    <p:extLst>
      <p:ext uri="{BB962C8B-B14F-4D97-AF65-F5344CB8AC3E}">
        <p14:creationId xmlns:p14="http://schemas.microsoft.com/office/powerpoint/2010/main" val="2194748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very first step is to retrieve the dataset,</a:t>
            </a:r>
          </a:p>
          <a:p>
            <a:pPr marL="171450" indent="-171450">
              <a:buFontTx/>
              <a:buChar char="-"/>
            </a:pPr>
            <a:r>
              <a:rPr lang="en-US" dirty="0"/>
              <a:t> to do this I have use the Reddit API script provided by the MSA team, which uses the </a:t>
            </a:r>
            <a:r>
              <a:rPr lang="en-US" dirty="0" err="1"/>
              <a:t>Praw</a:t>
            </a:r>
            <a:r>
              <a:rPr lang="en-US" dirty="0"/>
              <a:t> package to scrape Reddit comments.</a:t>
            </a:r>
          </a:p>
        </p:txBody>
      </p:sp>
      <p:sp>
        <p:nvSpPr>
          <p:cNvPr id="4" name="Slide Number Placeholder 3"/>
          <p:cNvSpPr>
            <a:spLocks noGrp="1"/>
          </p:cNvSpPr>
          <p:nvPr>
            <p:ph type="sldNum" sz="quarter" idx="5"/>
          </p:nvPr>
        </p:nvSpPr>
        <p:spPr/>
        <p:txBody>
          <a:bodyPr/>
          <a:lstStyle/>
          <a:p>
            <a:fld id="{A4B1BA1F-BD20-4BC8-A956-C074A2EFD2F7}" type="slidenum">
              <a:rPr lang="en-US" smtClean="0"/>
              <a:t>5</a:t>
            </a:fld>
            <a:endParaRPr lang="en-US"/>
          </a:p>
        </p:txBody>
      </p:sp>
    </p:spTree>
    <p:extLst>
      <p:ext uri="{BB962C8B-B14F-4D97-AF65-F5344CB8AC3E}">
        <p14:creationId xmlns:p14="http://schemas.microsoft.com/office/powerpoint/2010/main" val="3192634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After the dataset has been retrieved, I used some simple cleaning methods such as dropping the null comments,</a:t>
            </a:r>
          </a:p>
          <a:p>
            <a:pPr marL="171450" indent="-171450">
              <a:buFontTx/>
              <a:buChar char="-"/>
            </a:pPr>
            <a:r>
              <a:rPr lang="en-US" dirty="0"/>
              <a:t>Removing and punctuations and symbols </a:t>
            </a:r>
          </a:p>
          <a:p>
            <a:pPr marL="171450" indent="-171450">
              <a:buFontTx/>
              <a:buChar char="-"/>
            </a:pPr>
            <a:r>
              <a:rPr lang="en-US" dirty="0"/>
              <a:t>Removing </a:t>
            </a:r>
            <a:r>
              <a:rPr lang="en-US" dirty="0" err="1"/>
              <a:t>stopwords</a:t>
            </a:r>
            <a:r>
              <a:rPr lang="en-US" dirty="0"/>
              <a:t> to make the dataset easier to analyze</a:t>
            </a:r>
          </a:p>
          <a:p>
            <a:pPr marL="171450" indent="-171450">
              <a:buFontTx/>
              <a:buChar char="-"/>
            </a:pPr>
            <a:r>
              <a:rPr lang="en-US" dirty="0"/>
              <a:t>Removing Link addresses as they also don’t provide any sentiment values</a:t>
            </a:r>
          </a:p>
          <a:p>
            <a:pPr marL="171450" indent="-171450">
              <a:buFontTx/>
              <a:buChar char="-"/>
            </a:pPr>
            <a:r>
              <a:rPr lang="en-US" dirty="0"/>
              <a:t>The next step is lemmatization, which is more preferred than stemming as it is better than work reduction</a:t>
            </a:r>
          </a:p>
          <a:p>
            <a:pPr marL="171450" indent="-171450">
              <a:buFontTx/>
              <a:buChar char="-"/>
            </a:pPr>
            <a:r>
              <a:rPr lang="en-US" dirty="0"/>
              <a:t>Finally I remove any null comments again.</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4B1BA1F-BD20-4BC8-A956-C074A2EFD2F7}" type="slidenum">
              <a:rPr lang="en-US" smtClean="0"/>
              <a:t>6</a:t>
            </a:fld>
            <a:endParaRPr lang="en-US"/>
          </a:p>
        </p:txBody>
      </p:sp>
    </p:spTree>
    <p:extLst>
      <p:ext uri="{BB962C8B-B14F-4D97-AF65-F5344CB8AC3E}">
        <p14:creationId xmlns:p14="http://schemas.microsoft.com/office/powerpoint/2010/main" val="550227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kern="1200" dirty="0">
                <a:solidFill>
                  <a:schemeClr val="tx1"/>
                </a:solidFill>
                <a:effectLst/>
                <a:latin typeface="+mn-lt"/>
                <a:ea typeface="+mn-ea"/>
                <a:cs typeface="+mn-cs"/>
              </a:rPr>
              <a:t>For the exploration process I used 2 methods. The first is the word cloud showing 100 most used words, The second is Bigrams of the top 20 bigrams that occurred at least 20 times.</a:t>
            </a:r>
          </a:p>
          <a:p>
            <a:pPr marL="0" indent="0">
              <a:buNone/>
            </a:pPr>
            <a:endParaRPr lang="en-US" sz="1200" b="0" i="0" kern="1200" dirty="0">
              <a:solidFill>
                <a:schemeClr val="tx1"/>
              </a:solidFill>
              <a:effectLst/>
              <a:latin typeface="+mn-lt"/>
              <a:ea typeface="+mn-ea"/>
              <a:cs typeface="+mn-cs"/>
            </a:endParaRPr>
          </a:p>
          <a:p>
            <a:pPr marL="228600" indent="-228600">
              <a:buAutoNum type="arabicPeriod"/>
            </a:pPr>
            <a:r>
              <a:rPr lang="en-US" sz="1200" b="0" i="0" kern="1200" dirty="0">
                <a:solidFill>
                  <a:schemeClr val="tx1"/>
                </a:solidFill>
                <a:effectLst/>
                <a:latin typeface="+mn-lt"/>
                <a:ea typeface="+mn-ea"/>
                <a:cs typeface="+mn-cs"/>
              </a:rPr>
              <a:t>The word cloud shows that the majority of most frequently used words are neutral in nature. However, there seems to be words that have positive sentiment associated to them rather than negative, words such as 'good', 'well', 'value'. This is an important observation as it means that there is a high chance that the overall sentiment regarding </a:t>
            </a:r>
            <a:r>
              <a:rPr lang="en-US" sz="1200" b="0" i="0" kern="1200" dirty="0" err="1">
                <a:solidFill>
                  <a:schemeClr val="tx1"/>
                </a:solidFill>
                <a:effectLst/>
                <a:latin typeface="+mn-lt"/>
                <a:ea typeface="+mn-ea"/>
                <a:cs typeface="+mn-cs"/>
              </a:rPr>
              <a:t>bitCoin</a:t>
            </a:r>
            <a:r>
              <a:rPr lang="en-US" sz="1200" b="0" i="0" kern="1200" dirty="0">
                <a:solidFill>
                  <a:schemeClr val="tx1"/>
                </a:solidFill>
                <a:effectLst/>
                <a:latin typeface="+mn-lt"/>
                <a:ea typeface="+mn-ea"/>
                <a:cs typeface="+mn-cs"/>
              </a:rPr>
              <a:t> is positive.</a:t>
            </a:r>
          </a:p>
          <a:p>
            <a:pPr marL="228600" indent="-228600">
              <a:buAutoNum type="arabicPeriod"/>
            </a:pPr>
            <a:endParaRPr lang="en-US" sz="1200" b="0" i="0" kern="1200" dirty="0">
              <a:solidFill>
                <a:schemeClr val="tx1"/>
              </a:solidFill>
              <a:effectLst/>
              <a:latin typeface="+mn-lt"/>
              <a:ea typeface="+mn-ea"/>
              <a:cs typeface="+mn-cs"/>
            </a:endParaRPr>
          </a:p>
          <a:p>
            <a:pPr marL="228600" indent="-228600">
              <a:buAutoNum type="arabicPeriod"/>
            </a:pPr>
            <a:r>
              <a:rPr lang="en-US" sz="1200" b="0" i="0" kern="1200" dirty="0">
                <a:solidFill>
                  <a:schemeClr val="tx1"/>
                </a:solidFill>
                <a:effectLst/>
                <a:latin typeface="+mn-lt"/>
                <a:ea typeface="+mn-ea"/>
                <a:cs typeface="+mn-cs"/>
              </a:rPr>
              <a:t>The top 20 bigrams did not convey much regarding the sentiment values of Bitcoin. Rather, there are a lot of bigrams that are related to the topic itself which is expected, such as </a:t>
            </a:r>
            <a:r>
              <a:rPr lang="en-US" sz="1200" b="0" i="1" kern="1200" dirty="0">
                <a:solidFill>
                  <a:schemeClr val="tx1"/>
                </a:solidFill>
                <a:effectLst/>
                <a:latin typeface="+mn-lt"/>
                <a:ea typeface="+mn-ea"/>
                <a:cs typeface="+mn-cs"/>
              </a:rPr>
              <a:t>('Wall', 'Street')</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('Pineapple', 'Fund')</a:t>
            </a:r>
            <a:r>
              <a:rPr lang="en-US" sz="1200" b="0" i="0" kern="1200" dirty="0">
                <a:solidFill>
                  <a:schemeClr val="tx1"/>
                </a:solidFill>
                <a:effectLst/>
                <a:latin typeface="+mn-lt"/>
                <a:ea typeface="+mn-ea"/>
                <a:cs typeface="+mn-cs"/>
              </a:rPr>
              <a:t> which is a philanthropic project by an anonymous individual which gave away 5,057 bitcoins to 60 charities.</a:t>
            </a:r>
          </a:p>
        </p:txBody>
      </p:sp>
      <p:sp>
        <p:nvSpPr>
          <p:cNvPr id="4" name="Slide Number Placeholder 3"/>
          <p:cNvSpPr>
            <a:spLocks noGrp="1"/>
          </p:cNvSpPr>
          <p:nvPr>
            <p:ph type="sldNum" sz="quarter" idx="5"/>
          </p:nvPr>
        </p:nvSpPr>
        <p:spPr/>
        <p:txBody>
          <a:bodyPr/>
          <a:lstStyle/>
          <a:p>
            <a:fld id="{A4B1BA1F-BD20-4BC8-A956-C074A2EFD2F7}" type="slidenum">
              <a:rPr lang="en-US" smtClean="0"/>
              <a:t>7</a:t>
            </a:fld>
            <a:endParaRPr lang="en-US"/>
          </a:p>
        </p:txBody>
      </p:sp>
    </p:spTree>
    <p:extLst>
      <p:ext uri="{BB962C8B-B14F-4D97-AF65-F5344CB8AC3E}">
        <p14:creationId xmlns:p14="http://schemas.microsoft.com/office/powerpoint/2010/main" val="3812069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section is to do the sentiment analysis:</a:t>
            </a:r>
          </a:p>
          <a:p>
            <a:endParaRPr lang="en-US" dirty="0"/>
          </a:p>
          <a:p>
            <a:r>
              <a:rPr lang="en-US" dirty="0"/>
              <a:t>To do this I have first used two different prebuilt models, which is the Vader package’s </a:t>
            </a:r>
            <a:r>
              <a:rPr lang="en-US" dirty="0" err="1"/>
              <a:t>SentimentIntensityAnalyzer</a:t>
            </a:r>
            <a:r>
              <a:rPr lang="en-US" dirty="0"/>
              <a:t> model and </a:t>
            </a:r>
            <a:r>
              <a:rPr lang="en-US" dirty="0" err="1"/>
              <a:t>TextBlob</a:t>
            </a:r>
            <a:r>
              <a:rPr lang="en-US" dirty="0"/>
              <a:t> package’s the </a:t>
            </a:r>
            <a:r>
              <a:rPr lang="en-US" dirty="0" err="1"/>
              <a:t>NaiveBayes</a:t>
            </a:r>
            <a:r>
              <a:rPr lang="en-US" dirty="0"/>
              <a:t> Analyzer. </a:t>
            </a:r>
          </a:p>
        </p:txBody>
      </p:sp>
      <p:sp>
        <p:nvSpPr>
          <p:cNvPr id="4" name="Slide Number Placeholder 3"/>
          <p:cNvSpPr>
            <a:spLocks noGrp="1"/>
          </p:cNvSpPr>
          <p:nvPr>
            <p:ph type="sldNum" sz="quarter" idx="5"/>
          </p:nvPr>
        </p:nvSpPr>
        <p:spPr/>
        <p:txBody>
          <a:bodyPr/>
          <a:lstStyle/>
          <a:p>
            <a:fld id="{A4B1BA1F-BD20-4BC8-A956-C074A2EFD2F7}" type="slidenum">
              <a:rPr lang="en-US" smtClean="0"/>
              <a:t>8</a:t>
            </a:fld>
            <a:endParaRPr lang="en-US"/>
          </a:p>
        </p:txBody>
      </p:sp>
    </p:spTree>
    <p:extLst>
      <p:ext uri="{BB962C8B-B14F-4D97-AF65-F5344CB8AC3E}">
        <p14:creationId xmlns:p14="http://schemas.microsoft.com/office/powerpoint/2010/main" val="1822837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One of the obvious observation is the differences between the measurement metrics between the 2 prebuilt models. The </a:t>
            </a:r>
            <a:r>
              <a:rPr lang="en-US" sz="1200" b="0" i="0" kern="1200" dirty="0" err="1">
                <a:solidFill>
                  <a:schemeClr val="tx1"/>
                </a:solidFill>
                <a:effectLst/>
                <a:latin typeface="+mn-lt"/>
                <a:ea typeface="+mn-ea"/>
                <a:cs typeface="+mn-cs"/>
              </a:rPr>
              <a:t>vader</a:t>
            </a:r>
            <a:r>
              <a:rPr lang="en-US" sz="1200" b="0" i="0" kern="1200" dirty="0">
                <a:solidFill>
                  <a:schemeClr val="tx1"/>
                </a:solidFill>
                <a:effectLst/>
                <a:latin typeface="+mn-lt"/>
                <a:ea typeface="+mn-ea"/>
                <a:cs typeface="+mn-cs"/>
              </a:rPr>
              <a:t> model score the sentimental values in 3 measurements, positive, negative and neutral while </a:t>
            </a:r>
            <a:r>
              <a:rPr lang="en-US" sz="1200" b="0" i="0" kern="1200" dirty="0" err="1">
                <a:solidFill>
                  <a:schemeClr val="tx1"/>
                </a:solidFill>
                <a:effectLst/>
                <a:latin typeface="+mn-lt"/>
                <a:ea typeface="+mn-ea"/>
                <a:cs typeface="+mn-cs"/>
              </a:rPr>
              <a:t>TextBlob</a:t>
            </a:r>
            <a:r>
              <a:rPr lang="en-US" sz="1200" b="0" i="0" kern="1200" dirty="0">
                <a:solidFill>
                  <a:schemeClr val="tx1"/>
                </a:solidFill>
                <a:effectLst/>
                <a:latin typeface="+mn-lt"/>
                <a:ea typeface="+mn-ea"/>
                <a:cs typeface="+mn-cs"/>
              </a:rPr>
              <a:t> only score base on positive and negative.</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4B1BA1F-BD20-4BC8-A956-C074A2EFD2F7}" type="slidenum">
              <a:rPr lang="en-US" smtClean="0"/>
              <a:t>9</a:t>
            </a:fld>
            <a:endParaRPr lang="en-US"/>
          </a:p>
        </p:txBody>
      </p:sp>
    </p:spTree>
    <p:extLst>
      <p:ext uri="{BB962C8B-B14F-4D97-AF65-F5344CB8AC3E}">
        <p14:creationId xmlns:p14="http://schemas.microsoft.com/office/powerpoint/2010/main" val="3615736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The Vader model plot of the distributed compound scores represent a bell curve which shows that the there is a large number of neutral comments. This is expected with a quick glance at the data that a lot of the comments - regarding </a:t>
            </a:r>
            <a:r>
              <a:rPr lang="en-US" sz="1200" b="0" i="0" kern="1200" dirty="0" err="1">
                <a:solidFill>
                  <a:schemeClr val="tx1"/>
                </a:solidFill>
                <a:effectLst/>
                <a:latin typeface="+mn-lt"/>
                <a:ea typeface="+mn-ea"/>
                <a:cs typeface="+mn-cs"/>
              </a:rPr>
              <a:t>BitCoin</a:t>
            </a:r>
            <a:r>
              <a:rPr lang="en-US" sz="1200" b="0" i="0" kern="1200" dirty="0">
                <a:solidFill>
                  <a:schemeClr val="tx1"/>
                </a:solidFill>
                <a:effectLst/>
                <a:latin typeface="+mn-lt"/>
                <a:ea typeface="+mn-ea"/>
                <a:cs typeface="+mn-cs"/>
              </a:rPr>
              <a:t> are information based which is </a:t>
            </a:r>
            <a:r>
              <a:rPr lang="en-US" sz="1200" b="0" i="0" kern="1200" dirty="0" err="1">
                <a:solidFill>
                  <a:schemeClr val="tx1"/>
                </a:solidFill>
                <a:effectLst/>
                <a:latin typeface="+mn-lt"/>
                <a:ea typeface="+mn-ea"/>
                <a:cs typeface="+mn-cs"/>
              </a:rPr>
              <a:t>nonsentimental</a:t>
            </a:r>
            <a:r>
              <a:rPr lang="en-US" sz="1200" b="0" i="0" kern="1200" dirty="0">
                <a:solidFill>
                  <a:schemeClr val="tx1"/>
                </a:solidFill>
                <a:effectLst/>
                <a:latin typeface="+mn-lt"/>
                <a:ea typeface="+mn-ea"/>
                <a:cs typeface="+mn-cs"/>
              </a:rPr>
              <a:t>. However, the right side of the graph is bigger than the left, which shows an overall positive sentiment regarding </a:t>
            </a:r>
            <a:r>
              <a:rPr lang="en-US" sz="1200" b="0" i="0" kern="1200" dirty="0" err="1">
                <a:solidFill>
                  <a:schemeClr val="tx1"/>
                </a:solidFill>
                <a:effectLst/>
                <a:latin typeface="+mn-lt"/>
                <a:ea typeface="+mn-ea"/>
                <a:cs typeface="+mn-cs"/>
              </a:rPr>
              <a:t>BitCoin</a:t>
            </a:r>
            <a:r>
              <a:rPr lang="en-US" sz="1200" b="0" i="0" kern="1200" dirty="0">
                <a:solidFill>
                  <a:schemeClr val="tx1"/>
                </a:solidFill>
                <a:effectLst/>
                <a:latin typeface="+mn-lt"/>
                <a:ea typeface="+mn-ea"/>
                <a:cs typeface="+mn-cs"/>
              </a:rPr>
              <a:t>.</a:t>
            </a:r>
          </a:p>
          <a:p>
            <a:pPr marL="171450" indent="-171450">
              <a:buFontTx/>
              <a:buChar char="-"/>
            </a:pPr>
            <a:endParaRPr lang="en-US" sz="1200" b="0" i="0" kern="1200" dirty="0">
              <a:solidFill>
                <a:schemeClr val="tx1"/>
              </a:solidFill>
              <a:effectLst/>
              <a:latin typeface="+mn-lt"/>
              <a:ea typeface="+mn-ea"/>
              <a:cs typeface="+mn-cs"/>
            </a:endParaRPr>
          </a:p>
          <a:p>
            <a:pPr marL="0" indent="0">
              <a:buFontTx/>
              <a:buNone/>
            </a:pP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textBlob</a:t>
            </a:r>
            <a:r>
              <a:rPr lang="en-US" sz="1200" b="0" i="0" kern="1200" dirty="0">
                <a:solidFill>
                  <a:schemeClr val="tx1"/>
                </a:solidFill>
                <a:effectLst/>
                <a:latin typeface="+mn-lt"/>
                <a:ea typeface="+mn-ea"/>
                <a:cs typeface="+mn-cs"/>
              </a:rPr>
              <a:t> distribution of negative and positive scores shows that there is a higher number of comments with a positive sentiment as the positive score distribution is slightly skewed to the right.</a:t>
            </a:r>
          </a:p>
          <a:p>
            <a:endParaRPr lang="en-US" dirty="0"/>
          </a:p>
          <a:p>
            <a:r>
              <a:rPr lang="en-US" dirty="0"/>
              <a:t>-  </a:t>
            </a:r>
            <a:r>
              <a:rPr lang="en-US" sz="1200" b="1" i="0" kern="1200" dirty="0">
                <a:solidFill>
                  <a:schemeClr val="tx1"/>
                </a:solidFill>
                <a:effectLst/>
                <a:latin typeface="+mn-lt"/>
                <a:ea typeface="+mn-ea"/>
                <a:cs typeface="+mn-cs"/>
              </a:rPr>
              <a:t>From these observations, we can conclude that there is a positive sentiment towards Bitcoin.</a:t>
            </a:r>
            <a:endParaRPr lang="en-US" dirty="0"/>
          </a:p>
        </p:txBody>
      </p:sp>
      <p:sp>
        <p:nvSpPr>
          <p:cNvPr id="4" name="Slide Number Placeholder 3"/>
          <p:cNvSpPr>
            <a:spLocks noGrp="1"/>
          </p:cNvSpPr>
          <p:nvPr>
            <p:ph type="sldNum" sz="quarter" idx="5"/>
          </p:nvPr>
        </p:nvSpPr>
        <p:spPr/>
        <p:txBody>
          <a:bodyPr/>
          <a:lstStyle/>
          <a:p>
            <a:fld id="{A4B1BA1F-BD20-4BC8-A956-C074A2EFD2F7}" type="slidenum">
              <a:rPr lang="en-US" smtClean="0"/>
              <a:t>10</a:t>
            </a:fld>
            <a:endParaRPr lang="en-US"/>
          </a:p>
        </p:txBody>
      </p:sp>
    </p:spTree>
    <p:extLst>
      <p:ext uri="{BB962C8B-B14F-4D97-AF65-F5344CB8AC3E}">
        <p14:creationId xmlns:p14="http://schemas.microsoft.com/office/powerpoint/2010/main" val="1463885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9/19/2020</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83170271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9/19/2020</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086254327"/>
      </p:ext>
    </p:extLst>
  </p:cSld>
  <p:clrMap bg1="lt1" tx1="dk1" bg2="lt2" tx2="dk2" accent1="accent1" accent2="accent2" accent3="accent3" accent4="accent4" accent5="accent5" accent6="accent6" hlink="hlink" folHlink="folHlink"/>
  <p:sldLayoutIdLst>
    <p:sldLayoutId id="2147483861" r:id="rId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8">
            <a:extLst>
              <a:ext uri="{FF2B5EF4-FFF2-40B4-BE49-F238E27FC236}">
                <a16:creationId xmlns:a16="http://schemas.microsoft.com/office/drawing/2014/main" id="{BC88933B-CFB2-4662-9CA9-2C1E08385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0">
            <a:extLst>
              <a:ext uri="{FF2B5EF4-FFF2-40B4-BE49-F238E27FC236}">
                <a16:creationId xmlns:a16="http://schemas.microsoft.com/office/drawing/2014/main" id="{F909EEE1-52DB-4A86-AFCE-CCE904184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09FFB-7CEC-4B88-A6B2-3E0973F7FE66}"/>
              </a:ext>
            </a:extLst>
          </p:cNvPr>
          <p:cNvSpPr>
            <a:spLocks noGrp="1"/>
          </p:cNvSpPr>
          <p:nvPr>
            <p:ph type="ctrTitle"/>
          </p:nvPr>
        </p:nvSpPr>
        <p:spPr>
          <a:xfrm>
            <a:off x="3979333" y="1994264"/>
            <a:ext cx="7262408" cy="3922755"/>
          </a:xfrm>
        </p:spPr>
        <p:txBody>
          <a:bodyPr anchor="t">
            <a:normAutofit/>
          </a:bodyPr>
          <a:lstStyle/>
          <a:p>
            <a:pPr algn="r"/>
            <a:r>
              <a:rPr lang="en-US" sz="5000" dirty="0"/>
              <a:t>Bitcoin sentimental analysis</a:t>
            </a:r>
          </a:p>
        </p:txBody>
      </p:sp>
      <p:sp>
        <p:nvSpPr>
          <p:cNvPr id="3" name="Subtitle 2">
            <a:extLst>
              <a:ext uri="{FF2B5EF4-FFF2-40B4-BE49-F238E27FC236}">
                <a16:creationId xmlns:a16="http://schemas.microsoft.com/office/drawing/2014/main" id="{5E003619-8B77-4870-BC1A-6D0C1BECFB71}"/>
              </a:ext>
            </a:extLst>
          </p:cNvPr>
          <p:cNvSpPr>
            <a:spLocks noGrp="1"/>
          </p:cNvSpPr>
          <p:nvPr>
            <p:ph type="subTitle" idx="1"/>
          </p:nvPr>
        </p:nvSpPr>
        <p:spPr>
          <a:xfrm>
            <a:off x="5083790" y="1050878"/>
            <a:ext cx="6157951" cy="943386"/>
          </a:xfrm>
        </p:spPr>
        <p:txBody>
          <a:bodyPr>
            <a:normAutofit/>
          </a:bodyPr>
          <a:lstStyle/>
          <a:p>
            <a:pPr algn="r"/>
            <a:r>
              <a:rPr lang="en-US" dirty="0"/>
              <a:t>MSA 2020 Phase 2 (Data science) business case</a:t>
            </a:r>
          </a:p>
        </p:txBody>
      </p:sp>
      <p:pic>
        <p:nvPicPr>
          <p:cNvPr id="43" name="Picture 3">
            <a:extLst>
              <a:ext uri="{FF2B5EF4-FFF2-40B4-BE49-F238E27FC236}">
                <a16:creationId xmlns:a16="http://schemas.microsoft.com/office/drawing/2014/main" id="{FBC03378-50C0-46E7-9C68-81CD6888994B}"/>
              </a:ext>
            </a:extLst>
          </p:cNvPr>
          <p:cNvPicPr>
            <a:picLocks noChangeAspect="1"/>
          </p:cNvPicPr>
          <p:nvPr/>
        </p:nvPicPr>
        <p:blipFill rotWithShape="1">
          <a:blip r:embed="rId2"/>
          <a:srcRect l="4306" r="48864" b="-1"/>
          <a:stretch/>
        </p:blipFill>
        <p:spPr>
          <a:xfrm>
            <a:off x="-2573" y="10"/>
            <a:ext cx="4811317" cy="6857988"/>
          </a:xfrm>
          <a:custGeom>
            <a:avLst/>
            <a:gdLst/>
            <a:ahLst/>
            <a:cxnLst/>
            <a:rect l="l" t="t" r="r" b="b"/>
            <a:pathLst>
              <a:path w="4811317" h="6857998">
                <a:moveTo>
                  <a:pt x="0" y="0"/>
                </a:moveTo>
                <a:lnTo>
                  <a:pt x="4811317" y="0"/>
                </a:lnTo>
                <a:lnTo>
                  <a:pt x="2712446" y="6857998"/>
                </a:lnTo>
                <a:lnTo>
                  <a:pt x="0" y="6857998"/>
                </a:lnTo>
                <a:close/>
              </a:path>
            </a:pathLst>
          </a:custGeom>
        </p:spPr>
      </p:pic>
      <p:cxnSp>
        <p:nvCxnSpPr>
          <p:cNvPr id="13" name="Straight Connector 12">
            <a:extLst>
              <a:ext uri="{FF2B5EF4-FFF2-40B4-BE49-F238E27FC236}">
                <a16:creationId xmlns:a16="http://schemas.microsoft.com/office/drawing/2014/main" id="{326FE4BA-3BD1-4AB3-A3EB-39FF16D964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BD85EF3-E980-4EF9-BF91-C0540D302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15" idx="2"/>
          </p:cNvCxnSpPr>
          <p:nvPr>
            <p:extLst>
              <p:ext uri="{386F3935-93C4-4BCD-93E2-E3B085C9AB24}">
                <p16:designElem xmlns:p16="http://schemas.microsoft.com/office/powerpoint/2015/main" val="1"/>
              </p:ext>
            </p:extLst>
          </p:nvPr>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9C25958-0723-41FF-9679-8FFAB96C53D9}"/>
              </a:ext>
            </a:extLst>
          </p:cNvPr>
          <p:cNvSpPr txBox="1"/>
          <p:nvPr/>
        </p:nvSpPr>
        <p:spPr>
          <a:xfrm>
            <a:off x="7974442" y="5467293"/>
            <a:ext cx="3267299" cy="646331"/>
          </a:xfrm>
          <a:prstGeom prst="rect">
            <a:avLst/>
          </a:prstGeom>
          <a:noFill/>
        </p:spPr>
        <p:txBody>
          <a:bodyPr wrap="square" rtlCol="0">
            <a:spAutoFit/>
          </a:bodyPr>
          <a:lstStyle/>
          <a:p>
            <a:pPr algn="r"/>
            <a:r>
              <a:rPr lang="en-US" dirty="0"/>
              <a:t>Michael Pham</a:t>
            </a:r>
          </a:p>
          <a:p>
            <a:pPr algn="r"/>
            <a:r>
              <a:rPr lang="en-US" u="sng" dirty="0">
                <a:solidFill>
                  <a:schemeClr val="accent3"/>
                </a:solidFill>
              </a:rPr>
              <a:t>tpha585@aucklanduni.ac.nz</a:t>
            </a:r>
          </a:p>
        </p:txBody>
      </p:sp>
    </p:spTree>
    <p:extLst>
      <p:ext uri="{BB962C8B-B14F-4D97-AF65-F5344CB8AC3E}">
        <p14:creationId xmlns:p14="http://schemas.microsoft.com/office/powerpoint/2010/main" val="3205134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9C4F-3CAA-4ED8-80E7-6BFF16848BAB}"/>
              </a:ext>
            </a:extLst>
          </p:cNvPr>
          <p:cNvSpPr>
            <a:spLocks noGrp="1"/>
          </p:cNvSpPr>
          <p:nvPr>
            <p:ph type="ctrTitle"/>
          </p:nvPr>
        </p:nvSpPr>
        <p:spPr>
          <a:xfrm>
            <a:off x="1524000" y="1122363"/>
            <a:ext cx="9144000" cy="1035951"/>
          </a:xfrm>
        </p:spPr>
        <p:txBody>
          <a:bodyPr anchor="t">
            <a:normAutofit fontScale="90000"/>
          </a:bodyPr>
          <a:lstStyle/>
          <a:p>
            <a:r>
              <a:rPr lang="en-US" sz="4000" cap="none" dirty="0"/>
              <a:t>Sentiment Analysis</a:t>
            </a:r>
            <a:br>
              <a:rPr lang="en-US" sz="4000" cap="none" dirty="0"/>
            </a:br>
            <a:endParaRPr lang="en-US" sz="4000" dirty="0"/>
          </a:p>
        </p:txBody>
      </p:sp>
      <p:sp>
        <p:nvSpPr>
          <p:cNvPr id="4" name="TextBox 3">
            <a:extLst>
              <a:ext uri="{FF2B5EF4-FFF2-40B4-BE49-F238E27FC236}">
                <a16:creationId xmlns:a16="http://schemas.microsoft.com/office/drawing/2014/main" id="{79571D73-78D7-4116-BED1-538A6D6E9A0A}"/>
              </a:ext>
            </a:extLst>
          </p:cNvPr>
          <p:cNvSpPr txBox="1"/>
          <p:nvPr/>
        </p:nvSpPr>
        <p:spPr>
          <a:xfrm>
            <a:off x="1524000" y="2228121"/>
            <a:ext cx="7817708" cy="646331"/>
          </a:xfrm>
          <a:prstGeom prst="rect">
            <a:avLst/>
          </a:prstGeom>
          <a:noFill/>
        </p:spPr>
        <p:txBody>
          <a:bodyPr wrap="square" rtlCol="0">
            <a:spAutoFit/>
          </a:bodyPr>
          <a:lstStyle/>
          <a:p>
            <a:r>
              <a:rPr lang="en-US" dirty="0"/>
              <a:t>Observations:  </a:t>
            </a:r>
          </a:p>
          <a:p>
            <a:endParaRPr lang="en-US" dirty="0"/>
          </a:p>
        </p:txBody>
      </p:sp>
      <p:sp>
        <p:nvSpPr>
          <p:cNvPr id="6" name="TextBox 5">
            <a:extLst>
              <a:ext uri="{FF2B5EF4-FFF2-40B4-BE49-F238E27FC236}">
                <a16:creationId xmlns:a16="http://schemas.microsoft.com/office/drawing/2014/main" id="{78FD41C8-784A-4976-B5E8-6754C54318BD}"/>
              </a:ext>
            </a:extLst>
          </p:cNvPr>
          <p:cNvSpPr txBox="1"/>
          <p:nvPr/>
        </p:nvSpPr>
        <p:spPr>
          <a:xfrm>
            <a:off x="2400147" y="3039921"/>
            <a:ext cx="1624519" cy="369332"/>
          </a:xfrm>
          <a:prstGeom prst="rect">
            <a:avLst/>
          </a:prstGeom>
          <a:noFill/>
        </p:spPr>
        <p:txBody>
          <a:bodyPr wrap="square" rtlCol="0">
            <a:spAutoFit/>
          </a:bodyPr>
          <a:lstStyle/>
          <a:p>
            <a:r>
              <a:rPr lang="en-US" dirty="0"/>
              <a:t>1. Vader</a:t>
            </a:r>
          </a:p>
        </p:txBody>
      </p:sp>
      <p:sp>
        <p:nvSpPr>
          <p:cNvPr id="7" name="TextBox 6">
            <a:extLst>
              <a:ext uri="{FF2B5EF4-FFF2-40B4-BE49-F238E27FC236}">
                <a16:creationId xmlns:a16="http://schemas.microsoft.com/office/drawing/2014/main" id="{D7910B1C-54C3-4B37-89B9-187C1277F3E1}"/>
              </a:ext>
            </a:extLst>
          </p:cNvPr>
          <p:cNvSpPr txBox="1"/>
          <p:nvPr/>
        </p:nvSpPr>
        <p:spPr>
          <a:xfrm>
            <a:off x="7647591" y="3039921"/>
            <a:ext cx="1624519" cy="369332"/>
          </a:xfrm>
          <a:prstGeom prst="rect">
            <a:avLst/>
          </a:prstGeom>
          <a:noFill/>
        </p:spPr>
        <p:txBody>
          <a:bodyPr wrap="square" rtlCol="0">
            <a:spAutoFit/>
          </a:bodyPr>
          <a:lstStyle/>
          <a:p>
            <a:r>
              <a:rPr lang="en-US" dirty="0"/>
              <a:t>2. Vader</a:t>
            </a:r>
          </a:p>
        </p:txBody>
      </p:sp>
      <p:pic>
        <p:nvPicPr>
          <p:cNvPr id="4098" name="Picture 2">
            <a:extLst>
              <a:ext uri="{FF2B5EF4-FFF2-40B4-BE49-F238E27FC236}">
                <a16:creationId xmlns:a16="http://schemas.microsoft.com/office/drawing/2014/main" id="{3C074FF9-7FD7-43C1-AF9E-A2E0259FBA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574722"/>
            <a:ext cx="3260328" cy="2476424"/>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a:extLst>
              <a:ext uri="{FF2B5EF4-FFF2-40B4-BE49-F238E27FC236}">
                <a16:creationId xmlns:a16="http://schemas.microsoft.com/office/drawing/2014/main" id="{B87618AF-5796-4187-8BD2-21B149A28E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4701" y="3818239"/>
            <a:ext cx="2785368" cy="2064886"/>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a:extLst>
              <a:ext uri="{FF2B5EF4-FFF2-40B4-BE49-F238E27FC236}">
                <a16:creationId xmlns:a16="http://schemas.microsoft.com/office/drawing/2014/main" id="{9A69AA65-F386-406D-A9FB-B4997456A8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26421" y="3818239"/>
            <a:ext cx="2914903" cy="2160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273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9C4F-3CAA-4ED8-80E7-6BFF16848BAB}"/>
              </a:ext>
            </a:extLst>
          </p:cNvPr>
          <p:cNvSpPr>
            <a:spLocks noGrp="1"/>
          </p:cNvSpPr>
          <p:nvPr>
            <p:ph type="ctrTitle"/>
          </p:nvPr>
        </p:nvSpPr>
        <p:spPr>
          <a:xfrm>
            <a:off x="1524000" y="1122363"/>
            <a:ext cx="9144000" cy="1035951"/>
          </a:xfrm>
        </p:spPr>
        <p:txBody>
          <a:bodyPr anchor="t">
            <a:normAutofit fontScale="90000"/>
          </a:bodyPr>
          <a:lstStyle/>
          <a:p>
            <a:r>
              <a:rPr lang="en-US" sz="4000" cap="none" dirty="0"/>
              <a:t>Sentiment Analysis</a:t>
            </a:r>
            <a:br>
              <a:rPr lang="en-US" sz="4000" cap="none" dirty="0"/>
            </a:br>
            <a:endParaRPr lang="en-US" sz="4000" dirty="0"/>
          </a:p>
        </p:txBody>
      </p:sp>
      <p:sp>
        <p:nvSpPr>
          <p:cNvPr id="4" name="TextBox 3">
            <a:extLst>
              <a:ext uri="{FF2B5EF4-FFF2-40B4-BE49-F238E27FC236}">
                <a16:creationId xmlns:a16="http://schemas.microsoft.com/office/drawing/2014/main" id="{79571D73-78D7-4116-BED1-538A6D6E9A0A}"/>
              </a:ext>
            </a:extLst>
          </p:cNvPr>
          <p:cNvSpPr txBox="1"/>
          <p:nvPr/>
        </p:nvSpPr>
        <p:spPr>
          <a:xfrm>
            <a:off x="1631092" y="2158314"/>
            <a:ext cx="7817708" cy="646331"/>
          </a:xfrm>
          <a:prstGeom prst="rect">
            <a:avLst/>
          </a:prstGeom>
          <a:noFill/>
        </p:spPr>
        <p:txBody>
          <a:bodyPr wrap="square" rtlCol="0">
            <a:spAutoFit/>
          </a:bodyPr>
          <a:lstStyle/>
          <a:p>
            <a:r>
              <a:rPr lang="en-US" dirty="0"/>
              <a:t>  </a:t>
            </a:r>
          </a:p>
          <a:p>
            <a:endParaRPr lang="en-US" dirty="0"/>
          </a:p>
        </p:txBody>
      </p:sp>
      <p:sp>
        <p:nvSpPr>
          <p:cNvPr id="6" name="TextBox 5">
            <a:extLst>
              <a:ext uri="{FF2B5EF4-FFF2-40B4-BE49-F238E27FC236}">
                <a16:creationId xmlns:a16="http://schemas.microsoft.com/office/drawing/2014/main" id="{78FD41C8-784A-4976-B5E8-6754C54318BD}"/>
              </a:ext>
            </a:extLst>
          </p:cNvPr>
          <p:cNvSpPr txBox="1"/>
          <p:nvPr/>
        </p:nvSpPr>
        <p:spPr>
          <a:xfrm>
            <a:off x="2160229" y="2158314"/>
            <a:ext cx="2384181" cy="369332"/>
          </a:xfrm>
          <a:prstGeom prst="rect">
            <a:avLst/>
          </a:prstGeom>
          <a:noFill/>
        </p:spPr>
        <p:txBody>
          <a:bodyPr wrap="square" rtlCol="0">
            <a:spAutoFit/>
          </a:bodyPr>
          <a:lstStyle/>
          <a:p>
            <a:r>
              <a:rPr lang="en-US" dirty="0"/>
              <a:t>1. Prebuilt model (Vader)</a:t>
            </a:r>
          </a:p>
        </p:txBody>
      </p:sp>
      <p:sp>
        <p:nvSpPr>
          <p:cNvPr id="7" name="TextBox 6">
            <a:extLst>
              <a:ext uri="{FF2B5EF4-FFF2-40B4-BE49-F238E27FC236}">
                <a16:creationId xmlns:a16="http://schemas.microsoft.com/office/drawing/2014/main" id="{D7910B1C-54C3-4B37-89B9-187C1277F3E1}"/>
              </a:ext>
            </a:extLst>
          </p:cNvPr>
          <p:cNvSpPr txBox="1"/>
          <p:nvPr/>
        </p:nvSpPr>
        <p:spPr>
          <a:xfrm>
            <a:off x="7408694" y="2158314"/>
            <a:ext cx="1624519" cy="369332"/>
          </a:xfrm>
          <a:prstGeom prst="rect">
            <a:avLst/>
          </a:prstGeom>
          <a:noFill/>
        </p:spPr>
        <p:txBody>
          <a:bodyPr wrap="square" rtlCol="0">
            <a:spAutoFit/>
          </a:bodyPr>
          <a:lstStyle/>
          <a:p>
            <a:r>
              <a:rPr lang="en-US" dirty="0"/>
              <a:t>2. Trained model</a:t>
            </a:r>
          </a:p>
        </p:txBody>
      </p:sp>
      <p:pic>
        <p:nvPicPr>
          <p:cNvPr id="5122" name="Picture 2">
            <a:extLst>
              <a:ext uri="{FF2B5EF4-FFF2-40B4-BE49-F238E27FC236}">
                <a16:creationId xmlns:a16="http://schemas.microsoft.com/office/drawing/2014/main" id="{C2AD067F-A4E1-4B61-97A6-83A303C6BA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610" y="2937047"/>
            <a:ext cx="38576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3EB0373-F138-4281-9216-A927D980F1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2140" y="2937047"/>
            <a:ext cx="3857625"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547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9C4F-3CAA-4ED8-80E7-6BFF16848BAB}"/>
              </a:ext>
            </a:extLst>
          </p:cNvPr>
          <p:cNvSpPr>
            <a:spLocks noGrp="1"/>
          </p:cNvSpPr>
          <p:nvPr>
            <p:ph type="ctrTitle"/>
          </p:nvPr>
        </p:nvSpPr>
        <p:spPr>
          <a:xfrm>
            <a:off x="1524000" y="1122363"/>
            <a:ext cx="9144000" cy="1035951"/>
          </a:xfrm>
        </p:spPr>
        <p:txBody>
          <a:bodyPr anchor="t">
            <a:normAutofit/>
          </a:bodyPr>
          <a:lstStyle/>
          <a:p>
            <a:r>
              <a:rPr lang="en-US" sz="4000" cap="none" dirty="0"/>
              <a:t>Conclusion</a:t>
            </a:r>
            <a:endParaRPr lang="en-US" sz="4000" dirty="0"/>
          </a:p>
        </p:txBody>
      </p:sp>
      <p:sp>
        <p:nvSpPr>
          <p:cNvPr id="4" name="TextBox 3">
            <a:extLst>
              <a:ext uri="{FF2B5EF4-FFF2-40B4-BE49-F238E27FC236}">
                <a16:creationId xmlns:a16="http://schemas.microsoft.com/office/drawing/2014/main" id="{79571D73-78D7-4116-BED1-538A6D6E9A0A}"/>
              </a:ext>
            </a:extLst>
          </p:cNvPr>
          <p:cNvSpPr txBox="1"/>
          <p:nvPr/>
        </p:nvSpPr>
        <p:spPr>
          <a:xfrm>
            <a:off x="1631092" y="2158314"/>
            <a:ext cx="7817708" cy="646331"/>
          </a:xfrm>
          <a:prstGeom prst="rect">
            <a:avLst/>
          </a:prstGeom>
          <a:noFill/>
        </p:spPr>
        <p:txBody>
          <a:bodyPr wrap="square" rtlCol="0">
            <a:spAutoFit/>
          </a:bodyPr>
          <a:lstStyle/>
          <a:p>
            <a:r>
              <a:rPr lang="en-US" dirty="0"/>
              <a:t>  </a:t>
            </a:r>
          </a:p>
          <a:p>
            <a:endParaRPr lang="en-US" dirty="0"/>
          </a:p>
        </p:txBody>
      </p:sp>
      <p:sp>
        <p:nvSpPr>
          <p:cNvPr id="6" name="TextBox 5">
            <a:extLst>
              <a:ext uri="{FF2B5EF4-FFF2-40B4-BE49-F238E27FC236}">
                <a16:creationId xmlns:a16="http://schemas.microsoft.com/office/drawing/2014/main" id="{78FD41C8-784A-4976-B5E8-6754C54318BD}"/>
              </a:ext>
            </a:extLst>
          </p:cNvPr>
          <p:cNvSpPr txBox="1"/>
          <p:nvPr/>
        </p:nvSpPr>
        <p:spPr>
          <a:xfrm>
            <a:off x="2160229" y="2158314"/>
            <a:ext cx="2384181" cy="369332"/>
          </a:xfrm>
          <a:prstGeom prst="rect">
            <a:avLst/>
          </a:prstGeom>
          <a:noFill/>
        </p:spPr>
        <p:txBody>
          <a:bodyPr wrap="square" rtlCol="0">
            <a:spAutoFit/>
          </a:bodyPr>
          <a:lstStyle/>
          <a:p>
            <a:r>
              <a:rPr lang="en-US" dirty="0"/>
              <a:t>1. Prebuilt model (Vader)</a:t>
            </a:r>
          </a:p>
        </p:txBody>
      </p:sp>
      <p:sp>
        <p:nvSpPr>
          <p:cNvPr id="7" name="TextBox 6">
            <a:extLst>
              <a:ext uri="{FF2B5EF4-FFF2-40B4-BE49-F238E27FC236}">
                <a16:creationId xmlns:a16="http://schemas.microsoft.com/office/drawing/2014/main" id="{D7910B1C-54C3-4B37-89B9-187C1277F3E1}"/>
              </a:ext>
            </a:extLst>
          </p:cNvPr>
          <p:cNvSpPr txBox="1"/>
          <p:nvPr/>
        </p:nvSpPr>
        <p:spPr>
          <a:xfrm>
            <a:off x="7408694" y="2158314"/>
            <a:ext cx="1624519" cy="369332"/>
          </a:xfrm>
          <a:prstGeom prst="rect">
            <a:avLst/>
          </a:prstGeom>
          <a:noFill/>
        </p:spPr>
        <p:txBody>
          <a:bodyPr wrap="square" rtlCol="0">
            <a:spAutoFit/>
          </a:bodyPr>
          <a:lstStyle/>
          <a:p>
            <a:r>
              <a:rPr lang="en-US" dirty="0"/>
              <a:t>2. Trained model</a:t>
            </a:r>
          </a:p>
        </p:txBody>
      </p:sp>
      <p:sp>
        <p:nvSpPr>
          <p:cNvPr id="3" name="TextBox 2">
            <a:extLst>
              <a:ext uri="{FF2B5EF4-FFF2-40B4-BE49-F238E27FC236}">
                <a16:creationId xmlns:a16="http://schemas.microsoft.com/office/drawing/2014/main" id="{FB8BC6EB-3545-40F1-A354-29D732FDDBD9}"/>
              </a:ext>
            </a:extLst>
          </p:cNvPr>
          <p:cNvSpPr txBox="1"/>
          <p:nvPr/>
        </p:nvSpPr>
        <p:spPr>
          <a:xfrm>
            <a:off x="2329841" y="2799751"/>
            <a:ext cx="2334018" cy="646331"/>
          </a:xfrm>
          <a:prstGeom prst="rect">
            <a:avLst/>
          </a:prstGeom>
          <a:noFill/>
        </p:spPr>
        <p:txBody>
          <a:bodyPr wrap="square" rtlCol="0">
            <a:spAutoFit/>
          </a:bodyPr>
          <a:lstStyle/>
          <a:p>
            <a:pPr marL="285750" indent="-285750">
              <a:buFontTx/>
              <a:buChar char="-"/>
            </a:pPr>
            <a:r>
              <a:rPr lang="en-US" dirty="0"/>
              <a:t>More robust </a:t>
            </a:r>
          </a:p>
          <a:p>
            <a:pPr marL="285750" indent="-285750">
              <a:buFontTx/>
              <a:buChar char="-"/>
            </a:pPr>
            <a:endParaRPr lang="en-US" dirty="0"/>
          </a:p>
        </p:txBody>
      </p:sp>
      <p:sp>
        <p:nvSpPr>
          <p:cNvPr id="9" name="TextBox 8">
            <a:extLst>
              <a:ext uri="{FF2B5EF4-FFF2-40B4-BE49-F238E27FC236}">
                <a16:creationId xmlns:a16="http://schemas.microsoft.com/office/drawing/2014/main" id="{923ABBE8-3130-4CE2-8228-DEFBBC7184E9}"/>
              </a:ext>
            </a:extLst>
          </p:cNvPr>
          <p:cNvSpPr txBox="1"/>
          <p:nvPr/>
        </p:nvSpPr>
        <p:spPr>
          <a:xfrm>
            <a:off x="7528142" y="2993721"/>
            <a:ext cx="2705622" cy="1477328"/>
          </a:xfrm>
          <a:prstGeom prst="rect">
            <a:avLst/>
          </a:prstGeom>
          <a:noFill/>
        </p:spPr>
        <p:txBody>
          <a:bodyPr wrap="square" rtlCol="0">
            <a:spAutoFit/>
          </a:bodyPr>
          <a:lstStyle/>
          <a:p>
            <a:pPr marL="285750" indent="-285750">
              <a:buFontTx/>
              <a:buChar char="-"/>
            </a:pPr>
            <a:r>
              <a:rPr lang="en-US" dirty="0"/>
              <a:t>Pickup less sentimental values from comments</a:t>
            </a:r>
          </a:p>
          <a:p>
            <a:pPr marL="285750" indent="-285750">
              <a:buFontTx/>
              <a:buChar char="-"/>
            </a:pPr>
            <a:r>
              <a:rPr lang="en-US" dirty="0"/>
              <a:t>Pickups more negative sentiment</a:t>
            </a:r>
          </a:p>
          <a:p>
            <a:endParaRPr lang="en-US" dirty="0"/>
          </a:p>
        </p:txBody>
      </p:sp>
    </p:spTree>
    <p:extLst>
      <p:ext uri="{BB962C8B-B14F-4D97-AF65-F5344CB8AC3E}">
        <p14:creationId xmlns:p14="http://schemas.microsoft.com/office/powerpoint/2010/main" val="2618972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DEA3-94B2-4CFE-9A31-BE3BE5F26550}"/>
              </a:ext>
            </a:extLst>
          </p:cNvPr>
          <p:cNvSpPr>
            <a:spLocks noGrp="1"/>
          </p:cNvSpPr>
          <p:nvPr>
            <p:ph type="ctrTitle"/>
          </p:nvPr>
        </p:nvSpPr>
        <p:spPr/>
        <p:txBody>
          <a:bodyPr/>
          <a:lstStyle/>
          <a:p>
            <a:r>
              <a:rPr lang="en-US" dirty="0"/>
              <a:t>Thank you for the program</a:t>
            </a:r>
          </a:p>
        </p:txBody>
      </p:sp>
      <p:sp>
        <p:nvSpPr>
          <p:cNvPr id="3" name="Subtitle 2">
            <a:extLst>
              <a:ext uri="{FF2B5EF4-FFF2-40B4-BE49-F238E27FC236}">
                <a16:creationId xmlns:a16="http://schemas.microsoft.com/office/drawing/2014/main" id="{4DA16C5B-FEE0-49CC-9FC2-098AE02BD8BA}"/>
              </a:ext>
            </a:extLst>
          </p:cNvPr>
          <p:cNvSpPr>
            <a:spLocks noGrp="1"/>
          </p:cNvSpPr>
          <p:nvPr>
            <p:ph type="subTitle" idx="1"/>
          </p:nvPr>
        </p:nvSpPr>
        <p:spPr/>
        <p:txBody>
          <a:bodyPr/>
          <a:lstStyle/>
          <a:p>
            <a:r>
              <a:rPr lang="en-US" dirty="0"/>
              <a:t>End </a:t>
            </a:r>
          </a:p>
        </p:txBody>
      </p:sp>
    </p:spTree>
    <p:extLst>
      <p:ext uri="{BB962C8B-B14F-4D97-AF65-F5344CB8AC3E}">
        <p14:creationId xmlns:p14="http://schemas.microsoft.com/office/powerpoint/2010/main" val="141977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0C39-79EC-4F5C-B20D-07602C462FF9}"/>
              </a:ext>
            </a:extLst>
          </p:cNvPr>
          <p:cNvSpPr>
            <a:spLocks noGrp="1"/>
          </p:cNvSpPr>
          <p:nvPr>
            <p:ph type="ctrTitle"/>
          </p:nvPr>
        </p:nvSpPr>
        <p:spPr/>
        <p:txBody>
          <a:bodyPr anchor="t">
            <a:normAutofit/>
          </a:bodyPr>
          <a:lstStyle/>
          <a:p>
            <a:r>
              <a:rPr lang="en-US" sz="4000" dirty="0"/>
              <a:t>A quick self introduction</a:t>
            </a:r>
          </a:p>
        </p:txBody>
      </p:sp>
      <p:pic>
        <p:nvPicPr>
          <p:cNvPr id="1026" name="Picture 2" descr="Computer Systems Engineering - The University of Auckland">
            <a:extLst>
              <a:ext uri="{FF2B5EF4-FFF2-40B4-BE49-F238E27FC236}">
                <a16:creationId xmlns:a16="http://schemas.microsoft.com/office/drawing/2014/main" id="{24E11A8A-0C77-408C-841E-2EE7965ED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1074" y="3926405"/>
            <a:ext cx="2007190" cy="11290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765DDAB-0BD7-4F4C-9304-4708271CF0FB}"/>
              </a:ext>
            </a:extLst>
          </p:cNvPr>
          <p:cNvPicPr>
            <a:picLocks noChangeAspect="1"/>
          </p:cNvPicPr>
          <p:nvPr/>
        </p:nvPicPr>
        <p:blipFill>
          <a:blip r:embed="rId4"/>
          <a:stretch>
            <a:fillRect/>
          </a:stretch>
        </p:blipFill>
        <p:spPr>
          <a:xfrm>
            <a:off x="1781869" y="2183827"/>
            <a:ext cx="1625600" cy="1625600"/>
          </a:xfrm>
          <a:prstGeom prst="rect">
            <a:avLst/>
          </a:prstGeom>
        </p:spPr>
      </p:pic>
      <p:pic>
        <p:nvPicPr>
          <p:cNvPr id="1028" name="Picture 4" descr="Kyrie Irving's injury history should be cause for concern for Nets">
            <a:extLst>
              <a:ext uri="{FF2B5EF4-FFF2-40B4-BE49-F238E27FC236}">
                <a16:creationId xmlns:a16="http://schemas.microsoft.com/office/drawing/2014/main" id="{A9043935-61C0-4116-A791-1204104825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25658" y="2141753"/>
            <a:ext cx="2162480" cy="16640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7E0FC03-9F8A-4067-B000-86A6494B36E1}"/>
              </a:ext>
            </a:extLst>
          </p:cNvPr>
          <p:cNvPicPr>
            <a:picLocks noChangeAspect="1"/>
          </p:cNvPicPr>
          <p:nvPr/>
        </p:nvPicPr>
        <p:blipFill>
          <a:blip r:embed="rId6"/>
          <a:stretch>
            <a:fillRect/>
          </a:stretch>
        </p:blipFill>
        <p:spPr>
          <a:xfrm>
            <a:off x="9608914" y="4177154"/>
            <a:ext cx="1595967" cy="2068457"/>
          </a:xfrm>
          <a:prstGeom prst="rect">
            <a:avLst/>
          </a:prstGeom>
        </p:spPr>
      </p:pic>
      <p:pic>
        <p:nvPicPr>
          <p:cNvPr id="1032" name="Picture 8" descr="Edit photo">
            <a:extLst>
              <a:ext uri="{FF2B5EF4-FFF2-40B4-BE49-F238E27FC236}">
                <a16:creationId xmlns:a16="http://schemas.microsoft.com/office/drawing/2014/main" id="{1504F618-D753-4977-AB5C-43B6758F7E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8132" y="2476500"/>
            <a:ext cx="1905000" cy="1905000"/>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F07E172-D04D-4FBE-A0F7-DF430386FCE2}"/>
              </a:ext>
            </a:extLst>
          </p:cNvPr>
          <p:cNvPicPr>
            <a:picLocks noChangeAspect="1"/>
          </p:cNvPicPr>
          <p:nvPr/>
        </p:nvPicPr>
        <p:blipFill>
          <a:blip r:embed="rId8"/>
          <a:stretch>
            <a:fillRect/>
          </a:stretch>
        </p:blipFill>
        <p:spPr>
          <a:xfrm>
            <a:off x="3215968" y="5211383"/>
            <a:ext cx="2717904" cy="1358952"/>
          </a:xfrm>
          <a:prstGeom prst="rect">
            <a:avLst/>
          </a:prstGeom>
        </p:spPr>
      </p:pic>
      <p:pic>
        <p:nvPicPr>
          <p:cNvPr id="7" name="Picture 6">
            <a:extLst>
              <a:ext uri="{FF2B5EF4-FFF2-40B4-BE49-F238E27FC236}">
                <a16:creationId xmlns:a16="http://schemas.microsoft.com/office/drawing/2014/main" id="{3B0913C7-4952-4A9B-AEA2-FC17A636C3DA}"/>
              </a:ext>
            </a:extLst>
          </p:cNvPr>
          <p:cNvPicPr>
            <a:picLocks noChangeAspect="1"/>
          </p:cNvPicPr>
          <p:nvPr/>
        </p:nvPicPr>
        <p:blipFill>
          <a:blip r:embed="rId9"/>
          <a:stretch>
            <a:fillRect/>
          </a:stretch>
        </p:blipFill>
        <p:spPr>
          <a:xfrm>
            <a:off x="6493602" y="5211383"/>
            <a:ext cx="2415915" cy="1358952"/>
          </a:xfrm>
          <a:prstGeom prst="rect">
            <a:avLst/>
          </a:prstGeom>
        </p:spPr>
      </p:pic>
    </p:spTree>
    <p:extLst>
      <p:ext uri="{BB962C8B-B14F-4D97-AF65-F5344CB8AC3E}">
        <p14:creationId xmlns:p14="http://schemas.microsoft.com/office/powerpoint/2010/main" val="4065033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A3D0-B5E1-4B66-999C-C18501BB5AB7}"/>
              </a:ext>
            </a:extLst>
          </p:cNvPr>
          <p:cNvSpPr>
            <a:spLocks noGrp="1"/>
          </p:cNvSpPr>
          <p:nvPr>
            <p:ph type="ctrTitle"/>
          </p:nvPr>
        </p:nvSpPr>
        <p:spPr>
          <a:xfrm>
            <a:off x="1524000" y="1122363"/>
            <a:ext cx="9144000" cy="1222003"/>
          </a:xfrm>
        </p:spPr>
        <p:txBody>
          <a:bodyPr anchor="t">
            <a:normAutofit/>
          </a:bodyPr>
          <a:lstStyle/>
          <a:p>
            <a:r>
              <a:rPr lang="en-US" sz="5000" dirty="0"/>
              <a:t>Business Problem</a:t>
            </a:r>
          </a:p>
        </p:txBody>
      </p:sp>
      <p:pic>
        <p:nvPicPr>
          <p:cNvPr id="5" name="Picture 4">
            <a:extLst>
              <a:ext uri="{FF2B5EF4-FFF2-40B4-BE49-F238E27FC236}">
                <a16:creationId xmlns:a16="http://schemas.microsoft.com/office/drawing/2014/main" id="{5F56E9DE-0822-43A7-B43F-6B804026B8BE}"/>
              </a:ext>
            </a:extLst>
          </p:cNvPr>
          <p:cNvPicPr>
            <a:picLocks noChangeAspect="1"/>
          </p:cNvPicPr>
          <p:nvPr/>
        </p:nvPicPr>
        <p:blipFill>
          <a:blip r:embed="rId3"/>
          <a:stretch>
            <a:fillRect/>
          </a:stretch>
        </p:blipFill>
        <p:spPr>
          <a:xfrm>
            <a:off x="2389762" y="2597731"/>
            <a:ext cx="4316198" cy="2269485"/>
          </a:xfrm>
          <a:prstGeom prst="rect">
            <a:avLst/>
          </a:prstGeom>
        </p:spPr>
      </p:pic>
      <p:pic>
        <p:nvPicPr>
          <p:cNvPr id="2050" name="Picture 2" descr="Happy man showing thumbs up | Free Photo">
            <a:extLst>
              <a:ext uri="{FF2B5EF4-FFF2-40B4-BE49-F238E27FC236}">
                <a16:creationId xmlns:a16="http://schemas.microsoft.com/office/drawing/2014/main" id="{07E7F717-41CA-45EF-981F-1CDFFD1CFC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8550" y="2007343"/>
            <a:ext cx="2843314" cy="2843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33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4E33D-1372-481F-B72A-598649EFF9E8}"/>
              </a:ext>
            </a:extLst>
          </p:cNvPr>
          <p:cNvSpPr>
            <a:spLocks noGrp="1"/>
          </p:cNvSpPr>
          <p:nvPr>
            <p:ph type="ctrTitle"/>
          </p:nvPr>
        </p:nvSpPr>
        <p:spPr>
          <a:xfrm>
            <a:off x="1524000" y="1122363"/>
            <a:ext cx="9144000" cy="928859"/>
          </a:xfrm>
        </p:spPr>
        <p:txBody>
          <a:bodyPr anchor="t">
            <a:normAutofit/>
          </a:bodyPr>
          <a:lstStyle/>
          <a:p>
            <a:r>
              <a:rPr lang="en-US" sz="4000" dirty="0"/>
              <a:t>How I tackle the problem</a:t>
            </a:r>
          </a:p>
        </p:txBody>
      </p:sp>
      <p:sp>
        <p:nvSpPr>
          <p:cNvPr id="3" name="Subtitle 2">
            <a:extLst>
              <a:ext uri="{FF2B5EF4-FFF2-40B4-BE49-F238E27FC236}">
                <a16:creationId xmlns:a16="http://schemas.microsoft.com/office/drawing/2014/main" id="{58DA888F-8C05-409F-B1E2-533501ED96A5}"/>
              </a:ext>
            </a:extLst>
          </p:cNvPr>
          <p:cNvSpPr>
            <a:spLocks noGrp="1"/>
          </p:cNvSpPr>
          <p:nvPr>
            <p:ph type="subTitle" idx="1"/>
          </p:nvPr>
        </p:nvSpPr>
        <p:spPr>
          <a:xfrm>
            <a:off x="1524000" y="2384934"/>
            <a:ext cx="9144000" cy="3350703"/>
          </a:xfrm>
        </p:spPr>
        <p:txBody>
          <a:bodyPr/>
          <a:lstStyle/>
          <a:p>
            <a:pPr marL="342900" indent="-342900" algn="l">
              <a:buAutoNum type="arabicPeriod"/>
            </a:pPr>
            <a:r>
              <a:rPr lang="en-US" b="0" cap="none" dirty="0"/>
              <a:t>Retrieve, Preprocess and Explore the dataset</a:t>
            </a:r>
          </a:p>
          <a:p>
            <a:pPr marL="342900" indent="-342900" algn="l">
              <a:buAutoNum type="arabicPeriod"/>
            </a:pPr>
            <a:r>
              <a:rPr lang="en-US" b="0" cap="none" dirty="0"/>
              <a:t>Sentiment Analysis </a:t>
            </a:r>
          </a:p>
          <a:p>
            <a:pPr marL="800100" lvl="1" indent="-342900" algn="l">
              <a:buAutoNum type="arabicPeriod"/>
            </a:pPr>
            <a:r>
              <a:rPr lang="en-US" b="0" cap="none" dirty="0"/>
              <a:t>Using prebuilt packages(Vader, </a:t>
            </a:r>
            <a:r>
              <a:rPr lang="en-US" b="0" cap="none" dirty="0" err="1"/>
              <a:t>TextBlob</a:t>
            </a:r>
            <a:r>
              <a:rPr lang="en-US" b="0" cap="none" dirty="0"/>
              <a:t>)</a:t>
            </a:r>
          </a:p>
          <a:p>
            <a:pPr marL="800100" lvl="1" indent="-342900" algn="l">
              <a:buAutoNum type="arabicPeriod"/>
            </a:pPr>
            <a:r>
              <a:rPr lang="en-US" dirty="0"/>
              <a:t>Using my trained model</a:t>
            </a:r>
          </a:p>
          <a:p>
            <a:pPr marL="342900" indent="-342900" algn="l">
              <a:buAutoNum type="arabicPeriod"/>
            </a:pPr>
            <a:r>
              <a:rPr lang="en-US" b="0" cap="none" dirty="0"/>
              <a:t>Conclusion</a:t>
            </a:r>
          </a:p>
          <a:p>
            <a:pPr marL="342900" indent="-342900" algn="l">
              <a:buAutoNum type="arabicPeriod"/>
            </a:pPr>
            <a:endParaRPr lang="en-US" b="0" cap="none" dirty="0"/>
          </a:p>
          <a:p>
            <a:pPr marL="4000500" lvl="8" indent="-342900">
              <a:buAutoNum type="arabicPeriod"/>
            </a:pPr>
            <a:endParaRPr lang="en-US" b="0" cap="none" dirty="0"/>
          </a:p>
        </p:txBody>
      </p:sp>
    </p:spTree>
    <p:extLst>
      <p:ext uri="{BB962C8B-B14F-4D97-AF65-F5344CB8AC3E}">
        <p14:creationId xmlns:p14="http://schemas.microsoft.com/office/powerpoint/2010/main" val="2295864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9C4F-3CAA-4ED8-80E7-6BFF16848BAB}"/>
              </a:ext>
            </a:extLst>
          </p:cNvPr>
          <p:cNvSpPr>
            <a:spLocks noGrp="1"/>
          </p:cNvSpPr>
          <p:nvPr>
            <p:ph type="ctrTitle"/>
          </p:nvPr>
        </p:nvSpPr>
        <p:spPr>
          <a:xfrm>
            <a:off x="1524000" y="1122363"/>
            <a:ext cx="9144000" cy="1035951"/>
          </a:xfrm>
        </p:spPr>
        <p:txBody>
          <a:bodyPr anchor="t">
            <a:normAutofit fontScale="90000"/>
          </a:bodyPr>
          <a:lstStyle/>
          <a:p>
            <a:r>
              <a:rPr lang="en-US" sz="4400" cap="none" dirty="0"/>
              <a:t>Retrieve, Preprocess and Explore</a:t>
            </a:r>
            <a:br>
              <a:rPr lang="en-US" sz="4000" cap="none" dirty="0"/>
            </a:br>
            <a:endParaRPr lang="en-US" sz="4000" dirty="0"/>
          </a:p>
        </p:txBody>
      </p:sp>
      <p:sp>
        <p:nvSpPr>
          <p:cNvPr id="4" name="TextBox 3">
            <a:extLst>
              <a:ext uri="{FF2B5EF4-FFF2-40B4-BE49-F238E27FC236}">
                <a16:creationId xmlns:a16="http://schemas.microsoft.com/office/drawing/2014/main" id="{79571D73-78D7-4116-BED1-538A6D6E9A0A}"/>
              </a:ext>
            </a:extLst>
          </p:cNvPr>
          <p:cNvSpPr txBox="1"/>
          <p:nvPr/>
        </p:nvSpPr>
        <p:spPr>
          <a:xfrm>
            <a:off x="1664042" y="2940907"/>
            <a:ext cx="7817708" cy="646331"/>
          </a:xfrm>
          <a:prstGeom prst="rect">
            <a:avLst/>
          </a:prstGeom>
          <a:noFill/>
        </p:spPr>
        <p:txBody>
          <a:bodyPr wrap="square" rtlCol="0">
            <a:spAutoFit/>
          </a:bodyPr>
          <a:lstStyle/>
          <a:p>
            <a:pPr marL="285750" indent="-285750">
              <a:buFontTx/>
              <a:buChar char="-"/>
            </a:pPr>
            <a:r>
              <a:rPr lang="en-US" dirty="0"/>
              <a:t>Retrieve data using the provided Reddit API </a:t>
            </a:r>
          </a:p>
          <a:p>
            <a:r>
              <a:rPr lang="en-US" dirty="0"/>
              <a:t>call functions </a:t>
            </a:r>
          </a:p>
        </p:txBody>
      </p:sp>
      <p:pic>
        <p:nvPicPr>
          <p:cNvPr id="5" name="Picture 4">
            <a:extLst>
              <a:ext uri="{FF2B5EF4-FFF2-40B4-BE49-F238E27FC236}">
                <a16:creationId xmlns:a16="http://schemas.microsoft.com/office/drawing/2014/main" id="{B860E3A6-04B7-4EC6-946E-8CA7901FAA6F}"/>
              </a:ext>
            </a:extLst>
          </p:cNvPr>
          <p:cNvPicPr>
            <a:picLocks noChangeAspect="1"/>
          </p:cNvPicPr>
          <p:nvPr/>
        </p:nvPicPr>
        <p:blipFill>
          <a:blip r:embed="rId3"/>
          <a:stretch>
            <a:fillRect/>
          </a:stretch>
        </p:blipFill>
        <p:spPr>
          <a:xfrm>
            <a:off x="5968716" y="1889896"/>
            <a:ext cx="4237965" cy="4576592"/>
          </a:xfrm>
          <a:prstGeom prst="rect">
            <a:avLst/>
          </a:prstGeom>
        </p:spPr>
      </p:pic>
      <p:pic>
        <p:nvPicPr>
          <p:cNvPr id="6" name="Picture 5">
            <a:extLst>
              <a:ext uri="{FF2B5EF4-FFF2-40B4-BE49-F238E27FC236}">
                <a16:creationId xmlns:a16="http://schemas.microsoft.com/office/drawing/2014/main" id="{407B89BC-2997-4DCB-B571-2108D28DA387}"/>
              </a:ext>
            </a:extLst>
          </p:cNvPr>
          <p:cNvPicPr>
            <a:picLocks noChangeAspect="1"/>
          </p:cNvPicPr>
          <p:nvPr/>
        </p:nvPicPr>
        <p:blipFill>
          <a:blip r:embed="rId4"/>
          <a:stretch>
            <a:fillRect/>
          </a:stretch>
        </p:blipFill>
        <p:spPr>
          <a:xfrm>
            <a:off x="1790502" y="4277257"/>
            <a:ext cx="3908854" cy="1068761"/>
          </a:xfrm>
          <a:prstGeom prst="rect">
            <a:avLst/>
          </a:prstGeom>
        </p:spPr>
      </p:pic>
    </p:spTree>
    <p:extLst>
      <p:ext uri="{BB962C8B-B14F-4D97-AF65-F5344CB8AC3E}">
        <p14:creationId xmlns:p14="http://schemas.microsoft.com/office/powerpoint/2010/main" val="159468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9C4F-3CAA-4ED8-80E7-6BFF16848BAB}"/>
              </a:ext>
            </a:extLst>
          </p:cNvPr>
          <p:cNvSpPr>
            <a:spLocks noGrp="1"/>
          </p:cNvSpPr>
          <p:nvPr>
            <p:ph type="ctrTitle"/>
          </p:nvPr>
        </p:nvSpPr>
        <p:spPr>
          <a:xfrm>
            <a:off x="1524000" y="1122363"/>
            <a:ext cx="9144000" cy="1035951"/>
          </a:xfrm>
        </p:spPr>
        <p:txBody>
          <a:bodyPr anchor="t">
            <a:normAutofit fontScale="90000"/>
          </a:bodyPr>
          <a:lstStyle/>
          <a:p>
            <a:r>
              <a:rPr lang="en-US" sz="4400" cap="none" dirty="0"/>
              <a:t>Retrieve, Preprocess and Explore</a:t>
            </a:r>
            <a:br>
              <a:rPr lang="en-US" sz="4000" cap="none" dirty="0"/>
            </a:br>
            <a:endParaRPr lang="en-US" sz="4000" dirty="0"/>
          </a:p>
        </p:txBody>
      </p:sp>
      <p:sp>
        <p:nvSpPr>
          <p:cNvPr id="4" name="TextBox 3">
            <a:extLst>
              <a:ext uri="{FF2B5EF4-FFF2-40B4-BE49-F238E27FC236}">
                <a16:creationId xmlns:a16="http://schemas.microsoft.com/office/drawing/2014/main" id="{79571D73-78D7-4116-BED1-538A6D6E9A0A}"/>
              </a:ext>
            </a:extLst>
          </p:cNvPr>
          <p:cNvSpPr txBox="1"/>
          <p:nvPr/>
        </p:nvSpPr>
        <p:spPr>
          <a:xfrm>
            <a:off x="1664042" y="2940907"/>
            <a:ext cx="7817708" cy="646331"/>
          </a:xfrm>
          <a:prstGeom prst="rect">
            <a:avLst/>
          </a:prstGeom>
          <a:noFill/>
        </p:spPr>
        <p:txBody>
          <a:bodyPr wrap="square" rtlCol="0">
            <a:spAutoFit/>
          </a:bodyPr>
          <a:lstStyle/>
          <a:p>
            <a:endParaRPr lang="en-US" dirty="0"/>
          </a:p>
          <a:p>
            <a:pPr marL="742950" lvl="1" indent="-285750">
              <a:buFontTx/>
              <a:buChar char="-"/>
            </a:pPr>
            <a:endParaRPr lang="en-US" dirty="0"/>
          </a:p>
        </p:txBody>
      </p:sp>
      <p:pic>
        <p:nvPicPr>
          <p:cNvPr id="6" name="Picture 5">
            <a:extLst>
              <a:ext uri="{FF2B5EF4-FFF2-40B4-BE49-F238E27FC236}">
                <a16:creationId xmlns:a16="http://schemas.microsoft.com/office/drawing/2014/main" id="{AD1DAD7D-D0AD-482D-8007-3EF78CAC47A5}"/>
              </a:ext>
            </a:extLst>
          </p:cNvPr>
          <p:cNvPicPr>
            <a:picLocks noChangeAspect="1"/>
          </p:cNvPicPr>
          <p:nvPr/>
        </p:nvPicPr>
        <p:blipFill>
          <a:blip r:embed="rId3"/>
          <a:stretch>
            <a:fillRect/>
          </a:stretch>
        </p:blipFill>
        <p:spPr>
          <a:xfrm>
            <a:off x="3537428" y="1993707"/>
            <a:ext cx="4954820" cy="4315863"/>
          </a:xfrm>
          <a:prstGeom prst="rect">
            <a:avLst/>
          </a:prstGeom>
        </p:spPr>
      </p:pic>
    </p:spTree>
    <p:extLst>
      <p:ext uri="{BB962C8B-B14F-4D97-AF65-F5344CB8AC3E}">
        <p14:creationId xmlns:p14="http://schemas.microsoft.com/office/powerpoint/2010/main" val="3553905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9C4F-3CAA-4ED8-80E7-6BFF16848BAB}"/>
              </a:ext>
            </a:extLst>
          </p:cNvPr>
          <p:cNvSpPr>
            <a:spLocks noGrp="1"/>
          </p:cNvSpPr>
          <p:nvPr>
            <p:ph type="ctrTitle"/>
          </p:nvPr>
        </p:nvSpPr>
        <p:spPr>
          <a:xfrm>
            <a:off x="1524000" y="1122363"/>
            <a:ext cx="9144000" cy="1035951"/>
          </a:xfrm>
        </p:spPr>
        <p:txBody>
          <a:bodyPr anchor="t">
            <a:normAutofit fontScale="90000"/>
          </a:bodyPr>
          <a:lstStyle/>
          <a:p>
            <a:r>
              <a:rPr lang="en-US" sz="4400" cap="none" dirty="0"/>
              <a:t>Retrieve, Preprocess and Explore</a:t>
            </a:r>
            <a:br>
              <a:rPr lang="en-US" sz="4000" cap="none" dirty="0"/>
            </a:br>
            <a:endParaRPr lang="en-US" sz="4000" dirty="0"/>
          </a:p>
        </p:txBody>
      </p:sp>
      <p:sp>
        <p:nvSpPr>
          <p:cNvPr id="4" name="TextBox 3">
            <a:extLst>
              <a:ext uri="{FF2B5EF4-FFF2-40B4-BE49-F238E27FC236}">
                <a16:creationId xmlns:a16="http://schemas.microsoft.com/office/drawing/2014/main" id="{79571D73-78D7-4116-BED1-538A6D6E9A0A}"/>
              </a:ext>
            </a:extLst>
          </p:cNvPr>
          <p:cNvSpPr txBox="1"/>
          <p:nvPr/>
        </p:nvSpPr>
        <p:spPr>
          <a:xfrm>
            <a:off x="1524000" y="2967335"/>
            <a:ext cx="7817708" cy="2585323"/>
          </a:xfrm>
          <a:prstGeom prst="rect">
            <a:avLst/>
          </a:prstGeom>
          <a:noFill/>
        </p:spPr>
        <p:txBody>
          <a:bodyPr wrap="square" rtlCol="0">
            <a:spAutoFit/>
          </a:bodyPr>
          <a:lstStyle/>
          <a:p>
            <a:pPr marL="342900" indent="-342900">
              <a:buAutoNum type="arabicPeriod"/>
            </a:pPr>
            <a:r>
              <a:rPr lang="en-US" dirty="0" err="1"/>
              <a:t>Wordcloud</a:t>
            </a:r>
            <a:r>
              <a:rPr lang="en-US" dirty="0"/>
              <a:t> </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Bigrams</a:t>
            </a:r>
          </a:p>
          <a:p>
            <a:endParaRPr lang="en-US" dirty="0"/>
          </a:p>
          <a:p>
            <a:pPr marL="742950" lvl="1" indent="-285750">
              <a:buFontTx/>
              <a:buChar char="-"/>
            </a:pPr>
            <a:endParaRPr lang="en-US" dirty="0"/>
          </a:p>
        </p:txBody>
      </p:sp>
      <p:pic>
        <p:nvPicPr>
          <p:cNvPr id="3074" name="Picture 2">
            <a:extLst>
              <a:ext uri="{FF2B5EF4-FFF2-40B4-BE49-F238E27FC236}">
                <a16:creationId xmlns:a16="http://schemas.microsoft.com/office/drawing/2014/main" id="{A3CCB8AE-4F80-497D-8A2E-6602A11CB3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7711" y="2089316"/>
            <a:ext cx="4303997" cy="223779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CF91B64-9BF3-4B9E-8A20-682A69B19079}"/>
              </a:ext>
            </a:extLst>
          </p:cNvPr>
          <p:cNvPicPr>
            <a:picLocks noChangeAspect="1"/>
          </p:cNvPicPr>
          <p:nvPr/>
        </p:nvPicPr>
        <p:blipFill>
          <a:blip r:embed="rId4"/>
          <a:stretch>
            <a:fillRect/>
          </a:stretch>
        </p:blipFill>
        <p:spPr>
          <a:xfrm>
            <a:off x="3916396" y="4666833"/>
            <a:ext cx="6829425" cy="885825"/>
          </a:xfrm>
          <a:prstGeom prst="rect">
            <a:avLst/>
          </a:prstGeom>
        </p:spPr>
      </p:pic>
    </p:spTree>
    <p:extLst>
      <p:ext uri="{BB962C8B-B14F-4D97-AF65-F5344CB8AC3E}">
        <p14:creationId xmlns:p14="http://schemas.microsoft.com/office/powerpoint/2010/main" val="3904088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9C4F-3CAA-4ED8-80E7-6BFF16848BAB}"/>
              </a:ext>
            </a:extLst>
          </p:cNvPr>
          <p:cNvSpPr>
            <a:spLocks noGrp="1"/>
          </p:cNvSpPr>
          <p:nvPr>
            <p:ph type="ctrTitle"/>
          </p:nvPr>
        </p:nvSpPr>
        <p:spPr>
          <a:xfrm>
            <a:off x="1524000" y="1122363"/>
            <a:ext cx="9144000" cy="1035951"/>
          </a:xfrm>
        </p:spPr>
        <p:txBody>
          <a:bodyPr anchor="t">
            <a:normAutofit fontScale="90000"/>
          </a:bodyPr>
          <a:lstStyle/>
          <a:p>
            <a:r>
              <a:rPr lang="en-US" sz="4000" cap="none" dirty="0"/>
              <a:t>Sentiment Analysis</a:t>
            </a:r>
            <a:br>
              <a:rPr lang="en-US" sz="4000" cap="none" dirty="0"/>
            </a:br>
            <a:endParaRPr lang="en-US" sz="4000" dirty="0"/>
          </a:p>
        </p:txBody>
      </p:sp>
      <p:sp>
        <p:nvSpPr>
          <p:cNvPr id="4" name="TextBox 3">
            <a:extLst>
              <a:ext uri="{FF2B5EF4-FFF2-40B4-BE49-F238E27FC236}">
                <a16:creationId xmlns:a16="http://schemas.microsoft.com/office/drawing/2014/main" id="{79571D73-78D7-4116-BED1-538A6D6E9A0A}"/>
              </a:ext>
            </a:extLst>
          </p:cNvPr>
          <p:cNvSpPr txBox="1"/>
          <p:nvPr/>
        </p:nvSpPr>
        <p:spPr>
          <a:xfrm>
            <a:off x="1524000" y="2228121"/>
            <a:ext cx="7817708" cy="1477328"/>
          </a:xfrm>
          <a:prstGeom prst="rect">
            <a:avLst/>
          </a:prstGeom>
          <a:noFill/>
        </p:spPr>
        <p:txBody>
          <a:bodyPr wrap="square" rtlCol="0">
            <a:spAutoFit/>
          </a:bodyPr>
          <a:lstStyle/>
          <a:p>
            <a:r>
              <a:rPr lang="en-US" dirty="0"/>
              <a:t>Prebuilt models: </a:t>
            </a:r>
          </a:p>
          <a:p>
            <a:pPr marL="342900" indent="-342900">
              <a:buAutoNum type="arabicPeriod"/>
            </a:pPr>
            <a:r>
              <a:rPr lang="en-US" dirty="0"/>
              <a:t>Vader package’s </a:t>
            </a:r>
            <a:r>
              <a:rPr lang="en-US" dirty="0" err="1"/>
              <a:t>SentimentIntensityAnalyzer</a:t>
            </a: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err="1"/>
              <a:t>TextBlob</a:t>
            </a:r>
            <a:r>
              <a:rPr lang="en-US" dirty="0"/>
              <a:t> package’s </a:t>
            </a:r>
            <a:r>
              <a:rPr lang="en-US" dirty="0" err="1"/>
              <a:t>NaiveBayesAnalyzer</a:t>
            </a:r>
            <a:endParaRPr lang="en-US" dirty="0"/>
          </a:p>
        </p:txBody>
      </p:sp>
    </p:spTree>
    <p:extLst>
      <p:ext uri="{BB962C8B-B14F-4D97-AF65-F5344CB8AC3E}">
        <p14:creationId xmlns:p14="http://schemas.microsoft.com/office/powerpoint/2010/main" val="661026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9C4F-3CAA-4ED8-80E7-6BFF16848BAB}"/>
              </a:ext>
            </a:extLst>
          </p:cNvPr>
          <p:cNvSpPr>
            <a:spLocks noGrp="1"/>
          </p:cNvSpPr>
          <p:nvPr>
            <p:ph type="ctrTitle"/>
          </p:nvPr>
        </p:nvSpPr>
        <p:spPr>
          <a:xfrm>
            <a:off x="1524000" y="1122363"/>
            <a:ext cx="9144000" cy="1035951"/>
          </a:xfrm>
        </p:spPr>
        <p:txBody>
          <a:bodyPr anchor="t">
            <a:normAutofit fontScale="90000"/>
          </a:bodyPr>
          <a:lstStyle/>
          <a:p>
            <a:r>
              <a:rPr lang="en-US" sz="4000" cap="none" dirty="0"/>
              <a:t>Sentiment Analysis</a:t>
            </a:r>
            <a:br>
              <a:rPr lang="en-US" sz="4000" cap="none" dirty="0"/>
            </a:br>
            <a:endParaRPr lang="en-US" sz="4000" dirty="0"/>
          </a:p>
        </p:txBody>
      </p:sp>
      <p:sp>
        <p:nvSpPr>
          <p:cNvPr id="4" name="TextBox 3">
            <a:extLst>
              <a:ext uri="{FF2B5EF4-FFF2-40B4-BE49-F238E27FC236}">
                <a16:creationId xmlns:a16="http://schemas.microsoft.com/office/drawing/2014/main" id="{79571D73-78D7-4116-BED1-538A6D6E9A0A}"/>
              </a:ext>
            </a:extLst>
          </p:cNvPr>
          <p:cNvSpPr txBox="1"/>
          <p:nvPr/>
        </p:nvSpPr>
        <p:spPr>
          <a:xfrm>
            <a:off x="1524000" y="2228121"/>
            <a:ext cx="7817708" cy="646331"/>
          </a:xfrm>
          <a:prstGeom prst="rect">
            <a:avLst/>
          </a:prstGeom>
          <a:noFill/>
        </p:spPr>
        <p:txBody>
          <a:bodyPr wrap="square" rtlCol="0">
            <a:spAutoFit/>
          </a:bodyPr>
          <a:lstStyle/>
          <a:p>
            <a:r>
              <a:rPr lang="en-US" dirty="0"/>
              <a:t>Observations:  </a:t>
            </a:r>
          </a:p>
          <a:p>
            <a:endParaRPr lang="en-US" dirty="0"/>
          </a:p>
        </p:txBody>
      </p:sp>
      <p:pic>
        <p:nvPicPr>
          <p:cNvPr id="3" name="Picture 2">
            <a:extLst>
              <a:ext uri="{FF2B5EF4-FFF2-40B4-BE49-F238E27FC236}">
                <a16:creationId xmlns:a16="http://schemas.microsoft.com/office/drawing/2014/main" id="{FA02FB32-BDC3-4E5A-A1F7-AB9FEAE29151}"/>
              </a:ext>
            </a:extLst>
          </p:cNvPr>
          <p:cNvPicPr>
            <a:picLocks noChangeAspect="1"/>
          </p:cNvPicPr>
          <p:nvPr/>
        </p:nvPicPr>
        <p:blipFill>
          <a:blip r:embed="rId3"/>
          <a:stretch>
            <a:fillRect/>
          </a:stretch>
        </p:blipFill>
        <p:spPr>
          <a:xfrm>
            <a:off x="991961" y="3453392"/>
            <a:ext cx="4440893" cy="2331310"/>
          </a:xfrm>
          <a:prstGeom prst="rect">
            <a:avLst/>
          </a:prstGeom>
        </p:spPr>
      </p:pic>
      <p:pic>
        <p:nvPicPr>
          <p:cNvPr id="5" name="Picture 4">
            <a:extLst>
              <a:ext uri="{FF2B5EF4-FFF2-40B4-BE49-F238E27FC236}">
                <a16:creationId xmlns:a16="http://schemas.microsoft.com/office/drawing/2014/main" id="{8386275C-B67E-4551-A2A4-1EAB66676D30}"/>
              </a:ext>
            </a:extLst>
          </p:cNvPr>
          <p:cNvPicPr>
            <a:picLocks noChangeAspect="1"/>
          </p:cNvPicPr>
          <p:nvPr/>
        </p:nvPicPr>
        <p:blipFill>
          <a:blip r:embed="rId4"/>
          <a:stretch>
            <a:fillRect/>
          </a:stretch>
        </p:blipFill>
        <p:spPr>
          <a:xfrm>
            <a:off x="5917718" y="3505990"/>
            <a:ext cx="5084266" cy="2387394"/>
          </a:xfrm>
          <a:prstGeom prst="rect">
            <a:avLst/>
          </a:prstGeom>
        </p:spPr>
      </p:pic>
      <p:sp>
        <p:nvSpPr>
          <p:cNvPr id="6" name="TextBox 5">
            <a:extLst>
              <a:ext uri="{FF2B5EF4-FFF2-40B4-BE49-F238E27FC236}">
                <a16:creationId xmlns:a16="http://schemas.microsoft.com/office/drawing/2014/main" id="{78FD41C8-784A-4976-B5E8-6754C54318BD}"/>
              </a:ext>
            </a:extLst>
          </p:cNvPr>
          <p:cNvSpPr txBox="1"/>
          <p:nvPr/>
        </p:nvSpPr>
        <p:spPr>
          <a:xfrm>
            <a:off x="2400147" y="3039921"/>
            <a:ext cx="1624519" cy="369332"/>
          </a:xfrm>
          <a:prstGeom prst="rect">
            <a:avLst/>
          </a:prstGeom>
          <a:noFill/>
        </p:spPr>
        <p:txBody>
          <a:bodyPr wrap="square" rtlCol="0">
            <a:spAutoFit/>
          </a:bodyPr>
          <a:lstStyle/>
          <a:p>
            <a:r>
              <a:rPr lang="en-US" dirty="0"/>
              <a:t>1. Vader</a:t>
            </a:r>
          </a:p>
        </p:txBody>
      </p:sp>
      <p:sp>
        <p:nvSpPr>
          <p:cNvPr id="7" name="TextBox 6">
            <a:extLst>
              <a:ext uri="{FF2B5EF4-FFF2-40B4-BE49-F238E27FC236}">
                <a16:creationId xmlns:a16="http://schemas.microsoft.com/office/drawing/2014/main" id="{D7910B1C-54C3-4B37-89B9-187C1277F3E1}"/>
              </a:ext>
            </a:extLst>
          </p:cNvPr>
          <p:cNvSpPr txBox="1"/>
          <p:nvPr/>
        </p:nvSpPr>
        <p:spPr>
          <a:xfrm>
            <a:off x="7647591" y="3039921"/>
            <a:ext cx="1624519" cy="369332"/>
          </a:xfrm>
          <a:prstGeom prst="rect">
            <a:avLst/>
          </a:prstGeom>
          <a:noFill/>
        </p:spPr>
        <p:txBody>
          <a:bodyPr wrap="square" rtlCol="0">
            <a:spAutoFit/>
          </a:bodyPr>
          <a:lstStyle/>
          <a:p>
            <a:r>
              <a:rPr lang="en-US" dirty="0"/>
              <a:t>2. Vader</a:t>
            </a:r>
          </a:p>
        </p:txBody>
      </p:sp>
    </p:spTree>
    <p:extLst>
      <p:ext uri="{BB962C8B-B14F-4D97-AF65-F5344CB8AC3E}">
        <p14:creationId xmlns:p14="http://schemas.microsoft.com/office/powerpoint/2010/main" val="2906833426"/>
      </p:ext>
    </p:extLst>
  </p:cSld>
  <p:clrMapOvr>
    <a:masterClrMapping/>
  </p:clrMapOvr>
</p:sld>
</file>

<file path=ppt/theme/theme1.xml><?xml version="1.0" encoding="utf-8"?>
<a:theme xmlns:a="http://schemas.openxmlformats.org/drawingml/2006/main" name="AngleLinesVTI">
  <a:themeElements>
    <a:clrScheme name="AnalogousFromRegularSeed_2SEEDS">
      <a:dk1>
        <a:srgbClr val="000000"/>
      </a:dk1>
      <a:lt1>
        <a:srgbClr val="FFFFFF"/>
      </a:lt1>
      <a:dk2>
        <a:srgbClr val="243541"/>
      </a:dk2>
      <a:lt2>
        <a:srgbClr val="E8E4E2"/>
      </a:lt2>
      <a:accent1>
        <a:srgbClr val="2EB2B1"/>
      </a:accent1>
      <a:accent2>
        <a:srgbClr val="2685C6"/>
      </a:accent2>
      <a:accent3>
        <a:srgbClr val="3855D8"/>
      </a:accent3>
      <a:accent4>
        <a:srgbClr val="C65826"/>
      </a:accent4>
      <a:accent5>
        <a:srgbClr val="C49D33"/>
      </a:accent5>
      <a:accent6>
        <a:srgbClr val="97AC21"/>
      </a:accent6>
      <a:hlink>
        <a:srgbClr val="BA703E"/>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150</TotalTime>
  <Words>987</Words>
  <Application>Microsoft Office PowerPoint</Application>
  <PresentationFormat>Widescreen</PresentationFormat>
  <Paragraphs>107</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Univers Condensed Light</vt:lpstr>
      <vt:lpstr>Walbaum Display Light</vt:lpstr>
      <vt:lpstr>AngleLinesVTI</vt:lpstr>
      <vt:lpstr>Bitcoin sentimental analysis</vt:lpstr>
      <vt:lpstr>A quick self introduction</vt:lpstr>
      <vt:lpstr>Business Problem</vt:lpstr>
      <vt:lpstr>How I tackle the problem</vt:lpstr>
      <vt:lpstr>Retrieve, Preprocess and Explore </vt:lpstr>
      <vt:lpstr>Retrieve, Preprocess and Explore </vt:lpstr>
      <vt:lpstr>Retrieve, Preprocess and Explore </vt:lpstr>
      <vt:lpstr>Sentiment Analysis </vt:lpstr>
      <vt:lpstr>Sentiment Analysis </vt:lpstr>
      <vt:lpstr>Sentiment Analysis </vt:lpstr>
      <vt:lpstr>Sentiment Analysis </vt:lpstr>
      <vt:lpstr>Conclusion</vt:lpstr>
      <vt:lpstr>Thank you for the 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sentimental analysis</dc:title>
  <dc:creator>michael Pham</dc:creator>
  <cp:lastModifiedBy>michael Pham</cp:lastModifiedBy>
  <cp:revision>15</cp:revision>
  <dcterms:created xsi:type="dcterms:W3CDTF">2020-09-19T01:21:32Z</dcterms:created>
  <dcterms:modified xsi:type="dcterms:W3CDTF">2020-09-19T03:52:37Z</dcterms:modified>
</cp:coreProperties>
</file>