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7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0BB54C-4AE5-4EBE-A2FB-639F957761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B94DF3-158E-4894-B77B-A8E3252A6423}">
      <dgm:prSet/>
      <dgm:spPr/>
      <dgm:t>
        <a:bodyPr/>
        <a:lstStyle/>
        <a:p>
          <a:r>
            <a:rPr lang="en-GB" b="1" dirty="0">
              <a:solidFill>
                <a:srgbClr val="00B0F0"/>
              </a:solidFill>
            </a:rPr>
            <a:t>Lightweight &amp; efficient </a:t>
          </a:r>
          <a:r>
            <a:rPr lang="en-GB" dirty="0"/>
            <a:t>for modelling temporal dynamics in videos. </a:t>
          </a:r>
          <a:endParaRPr lang="en-US" dirty="0"/>
        </a:p>
      </dgm:t>
    </dgm:pt>
    <dgm:pt modelId="{5199ADE8-2D80-4E4A-BF46-24D7185DBC78}" type="parTrans" cxnId="{B6A01591-BA47-4CC5-BFA4-0B6DFF532BEB}">
      <dgm:prSet/>
      <dgm:spPr/>
      <dgm:t>
        <a:bodyPr/>
        <a:lstStyle/>
        <a:p>
          <a:endParaRPr lang="en-US"/>
        </a:p>
      </dgm:t>
    </dgm:pt>
    <dgm:pt modelId="{3E998DF5-0893-4283-AB4B-AC1F005652FE}" type="sibTrans" cxnId="{B6A01591-BA47-4CC5-BFA4-0B6DFF532BEB}">
      <dgm:prSet/>
      <dgm:spPr/>
      <dgm:t>
        <a:bodyPr/>
        <a:lstStyle/>
        <a:p>
          <a:endParaRPr lang="en-US"/>
        </a:p>
      </dgm:t>
    </dgm:pt>
    <dgm:pt modelId="{A079B018-D50D-466A-8AAB-09646AF60792}">
      <dgm:prSet/>
      <dgm:spPr/>
      <dgm:t>
        <a:bodyPr/>
        <a:lstStyle/>
        <a:p>
          <a:r>
            <a:rPr lang="en-GB" b="1" dirty="0">
              <a:solidFill>
                <a:srgbClr val="00B0F0"/>
              </a:solidFill>
            </a:rPr>
            <a:t>Shifts a portion of the feature channels along the temporal dimension</a:t>
          </a:r>
          <a:r>
            <a:rPr lang="en-GB" dirty="0"/>
            <a:t>, allowing exchange of information between adjacent video frames without computational overhead. </a:t>
          </a:r>
          <a:endParaRPr lang="en-US" dirty="0"/>
        </a:p>
      </dgm:t>
    </dgm:pt>
    <dgm:pt modelId="{C7F1D77E-5C1D-410E-81F1-945BA008D486}" type="parTrans" cxnId="{D45CD183-C95F-4B2A-87F1-02CE354293FB}">
      <dgm:prSet/>
      <dgm:spPr/>
      <dgm:t>
        <a:bodyPr/>
        <a:lstStyle/>
        <a:p>
          <a:endParaRPr lang="en-US"/>
        </a:p>
      </dgm:t>
    </dgm:pt>
    <dgm:pt modelId="{8AE2664E-CD42-4D12-8AA0-7D1DB2799B47}" type="sibTrans" cxnId="{D45CD183-C95F-4B2A-87F1-02CE354293FB}">
      <dgm:prSet/>
      <dgm:spPr/>
      <dgm:t>
        <a:bodyPr/>
        <a:lstStyle/>
        <a:p>
          <a:endParaRPr lang="en-US"/>
        </a:p>
      </dgm:t>
    </dgm:pt>
    <dgm:pt modelId="{53B5810F-3019-4DE0-8E23-87683C0DD0AD}">
      <dgm:prSet/>
      <dgm:spPr/>
      <dgm:t>
        <a:bodyPr/>
        <a:lstStyle/>
        <a:p>
          <a:r>
            <a:rPr lang="en-GB" b="1" dirty="0">
              <a:solidFill>
                <a:srgbClr val="00B0F0"/>
              </a:solidFill>
            </a:rPr>
            <a:t>Shifts a fraction of channels forward and backward in time </a:t>
          </a:r>
          <a:r>
            <a:rPr lang="en-GB" dirty="0"/>
            <a:t>while keeping the rest unaltered. </a:t>
          </a:r>
          <a:endParaRPr lang="en-US" dirty="0"/>
        </a:p>
      </dgm:t>
    </dgm:pt>
    <dgm:pt modelId="{E8EA4B47-C0E9-435C-91C7-57BF0CF109BD}" type="parTrans" cxnId="{6D948808-C066-4979-BD54-D0609DCEA70B}">
      <dgm:prSet/>
      <dgm:spPr/>
      <dgm:t>
        <a:bodyPr/>
        <a:lstStyle/>
        <a:p>
          <a:endParaRPr lang="en-US"/>
        </a:p>
      </dgm:t>
    </dgm:pt>
    <dgm:pt modelId="{FEBE06B2-248F-4562-A1A1-CD0B7990B479}" type="sibTrans" cxnId="{6D948808-C066-4979-BD54-D0609DCEA70B}">
      <dgm:prSet/>
      <dgm:spPr/>
      <dgm:t>
        <a:bodyPr/>
        <a:lstStyle/>
        <a:p>
          <a:endParaRPr lang="en-US"/>
        </a:p>
      </dgm:t>
    </dgm:pt>
    <dgm:pt modelId="{332E59E9-31F7-4160-8D3A-02DC74702A82}">
      <dgm:prSet/>
      <dgm:spPr/>
      <dgm:t>
        <a:bodyPr/>
        <a:lstStyle/>
        <a:p>
          <a:r>
            <a:rPr lang="en-GB" b="1" dirty="0">
              <a:solidFill>
                <a:srgbClr val="00B0F0"/>
              </a:solidFill>
            </a:rPr>
            <a:t>Allows temporal interaction across frames </a:t>
          </a:r>
          <a:r>
            <a:rPr lang="en-GB" dirty="0"/>
            <a:t>while maintaining spatial feature integrity. </a:t>
          </a:r>
          <a:endParaRPr lang="en-US" dirty="0"/>
        </a:p>
      </dgm:t>
    </dgm:pt>
    <dgm:pt modelId="{75D037B1-5237-450E-B011-52C40C207B41}" type="parTrans" cxnId="{EDAEF6D7-7B03-4A15-B819-CEEF5EACCA10}">
      <dgm:prSet/>
      <dgm:spPr/>
      <dgm:t>
        <a:bodyPr/>
        <a:lstStyle/>
        <a:p>
          <a:endParaRPr lang="en-US"/>
        </a:p>
      </dgm:t>
    </dgm:pt>
    <dgm:pt modelId="{1E1C0A55-8961-4D39-B287-E2C7FB88C30E}" type="sibTrans" cxnId="{EDAEF6D7-7B03-4A15-B819-CEEF5EACCA10}">
      <dgm:prSet/>
      <dgm:spPr/>
      <dgm:t>
        <a:bodyPr/>
        <a:lstStyle/>
        <a:p>
          <a:endParaRPr lang="en-US"/>
        </a:p>
      </dgm:t>
    </dgm:pt>
    <dgm:pt modelId="{FCF74338-DF04-427F-9803-CA0769312E63}">
      <dgm:prSet/>
      <dgm:spPr/>
      <dgm:t>
        <a:bodyPr/>
        <a:lstStyle/>
        <a:p>
          <a:r>
            <a:rPr lang="en-GB" b="1" dirty="0">
              <a:solidFill>
                <a:srgbClr val="00B0F0"/>
              </a:solidFill>
            </a:rPr>
            <a:t>Effective for action recognition, while being computationally efficient </a:t>
          </a:r>
          <a:r>
            <a:rPr lang="en-GB" dirty="0"/>
            <a:t>compared to many 3D convolution-based approaches.</a:t>
          </a:r>
          <a:endParaRPr lang="en-US" dirty="0"/>
        </a:p>
      </dgm:t>
    </dgm:pt>
    <dgm:pt modelId="{24517C02-62F2-4BE7-A691-5653D8DDE226}" type="parTrans" cxnId="{909D36AC-4EC9-4EF2-BEF8-B83B5FCB3175}">
      <dgm:prSet/>
      <dgm:spPr/>
      <dgm:t>
        <a:bodyPr/>
        <a:lstStyle/>
        <a:p>
          <a:endParaRPr lang="en-US"/>
        </a:p>
      </dgm:t>
    </dgm:pt>
    <dgm:pt modelId="{1A8818F0-57AD-472D-86C5-6763DFF04488}" type="sibTrans" cxnId="{909D36AC-4EC9-4EF2-BEF8-B83B5FCB3175}">
      <dgm:prSet/>
      <dgm:spPr/>
      <dgm:t>
        <a:bodyPr/>
        <a:lstStyle/>
        <a:p>
          <a:endParaRPr lang="en-US"/>
        </a:p>
      </dgm:t>
    </dgm:pt>
    <dgm:pt modelId="{E5049D95-5200-4C26-8B81-92D7AF4305BC}" type="pres">
      <dgm:prSet presAssocID="{6A0BB54C-4AE5-4EBE-A2FB-639F95776183}" presName="vert0" presStyleCnt="0">
        <dgm:presLayoutVars>
          <dgm:dir/>
          <dgm:animOne val="branch"/>
          <dgm:animLvl val="lvl"/>
        </dgm:presLayoutVars>
      </dgm:prSet>
      <dgm:spPr/>
    </dgm:pt>
    <dgm:pt modelId="{D6CD0F6D-BA2C-4AFA-AEC6-FD2BE67ABA46}" type="pres">
      <dgm:prSet presAssocID="{80B94DF3-158E-4894-B77B-A8E3252A6423}" presName="thickLine" presStyleLbl="alignNode1" presStyleIdx="0" presStyleCnt="5"/>
      <dgm:spPr/>
    </dgm:pt>
    <dgm:pt modelId="{BCEA37B3-00A6-45BD-A3F2-B932C48BC5EB}" type="pres">
      <dgm:prSet presAssocID="{80B94DF3-158E-4894-B77B-A8E3252A6423}" presName="horz1" presStyleCnt="0"/>
      <dgm:spPr/>
    </dgm:pt>
    <dgm:pt modelId="{31421D8B-F337-4FBE-A0FF-465505F7EFD1}" type="pres">
      <dgm:prSet presAssocID="{80B94DF3-158E-4894-B77B-A8E3252A6423}" presName="tx1" presStyleLbl="revTx" presStyleIdx="0" presStyleCnt="5"/>
      <dgm:spPr/>
    </dgm:pt>
    <dgm:pt modelId="{9C219489-62A5-4F77-98AB-5E1EB7F985B7}" type="pres">
      <dgm:prSet presAssocID="{80B94DF3-158E-4894-B77B-A8E3252A6423}" presName="vert1" presStyleCnt="0"/>
      <dgm:spPr/>
    </dgm:pt>
    <dgm:pt modelId="{508CC187-5670-4FC5-83A1-0F10DD5D439B}" type="pres">
      <dgm:prSet presAssocID="{A079B018-D50D-466A-8AAB-09646AF60792}" presName="thickLine" presStyleLbl="alignNode1" presStyleIdx="1" presStyleCnt="5"/>
      <dgm:spPr/>
    </dgm:pt>
    <dgm:pt modelId="{9FE019B4-018C-427C-B2F5-0CAC21C41289}" type="pres">
      <dgm:prSet presAssocID="{A079B018-D50D-466A-8AAB-09646AF60792}" presName="horz1" presStyleCnt="0"/>
      <dgm:spPr/>
    </dgm:pt>
    <dgm:pt modelId="{2411CE7C-9BA0-4465-83DC-13299ED4735E}" type="pres">
      <dgm:prSet presAssocID="{A079B018-D50D-466A-8AAB-09646AF60792}" presName="tx1" presStyleLbl="revTx" presStyleIdx="1" presStyleCnt="5"/>
      <dgm:spPr/>
    </dgm:pt>
    <dgm:pt modelId="{81C3F774-F8AA-45BB-A36A-C51CAC0037A8}" type="pres">
      <dgm:prSet presAssocID="{A079B018-D50D-466A-8AAB-09646AF60792}" presName="vert1" presStyleCnt="0"/>
      <dgm:spPr/>
    </dgm:pt>
    <dgm:pt modelId="{33C93159-EFC4-4778-98E3-5E651D81791E}" type="pres">
      <dgm:prSet presAssocID="{53B5810F-3019-4DE0-8E23-87683C0DD0AD}" presName="thickLine" presStyleLbl="alignNode1" presStyleIdx="2" presStyleCnt="5"/>
      <dgm:spPr/>
    </dgm:pt>
    <dgm:pt modelId="{D1D689EF-80C3-4291-92B1-C99A27AC4AAF}" type="pres">
      <dgm:prSet presAssocID="{53B5810F-3019-4DE0-8E23-87683C0DD0AD}" presName="horz1" presStyleCnt="0"/>
      <dgm:spPr/>
    </dgm:pt>
    <dgm:pt modelId="{16994123-6D4E-4DD4-A86D-30B6F3B72C56}" type="pres">
      <dgm:prSet presAssocID="{53B5810F-3019-4DE0-8E23-87683C0DD0AD}" presName="tx1" presStyleLbl="revTx" presStyleIdx="2" presStyleCnt="5"/>
      <dgm:spPr/>
    </dgm:pt>
    <dgm:pt modelId="{4873527D-CFE6-4FA4-9E2C-DF117151DA8C}" type="pres">
      <dgm:prSet presAssocID="{53B5810F-3019-4DE0-8E23-87683C0DD0AD}" presName="vert1" presStyleCnt="0"/>
      <dgm:spPr/>
    </dgm:pt>
    <dgm:pt modelId="{84423943-9EE6-46B1-AE41-B4AF6F6AFADE}" type="pres">
      <dgm:prSet presAssocID="{332E59E9-31F7-4160-8D3A-02DC74702A82}" presName="thickLine" presStyleLbl="alignNode1" presStyleIdx="3" presStyleCnt="5"/>
      <dgm:spPr/>
    </dgm:pt>
    <dgm:pt modelId="{CB2BFC35-FA05-4795-9CA8-B4C1BB324684}" type="pres">
      <dgm:prSet presAssocID="{332E59E9-31F7-4160-8D3A-02DC74702A82}" presName="horz1" presStyleCnt="0"/>
      <dgm:spPr/>
    </dgm:pt>
    <dgm:pt modelId="{7F0F498F-D651-44BB-8A93-64E2590DABFA}" type="pres">
      <dgm:prSet presAssocID="{332E59E9-31F7-4160-8D3A-02DC74702A82}" presName="tx1" presStyleLbl="revTx" presStyleIdx="3" presStyleCnt="5"/>
      <dgm:spPr/>
    </dgm:pt>
    <dgm:pt modelId="{8DA5D898-688B-4F39-AE44-528726276F69}" type="pres">
      <dgm:prSet presAssocID="{332E59E9-31F7-4160-8D3A-02DC74702A82}" presName="vert1" presStyleCnt="0"/>
      <dgm:spPr/>
    </dgm:pt>
    <dgm:pt modelId="{5B2ADC88-8B2F-4356-AC75-1F1527DFFAEF}" type="pres">
      <dgm:prSet presAssocID="{FCF74338-DF04-427F-9803-CA0769312E63}" presName="thickLine" presStyleLbl="alignNode1" presStyleIdx="4" presStyleCnt="5"/>
      <dgm:spPr/>
    </dgm:pt>
    <dgm:pt modelId="{A45579EC-788C-438F-9651-8332DBA8242B}" type="pres">
      <dgm:prSet presAssocID="{FCF74338-DF04-427F-9803-CA0769312E63}" presName="horz1" presStyleCnt="0"/>
      <dgm:spPr/>
    </dgm:pt>
    <dgm:pt modelId="{BFF6C7D7-B839-4BF7-90A9-DCD43A244A55}" type="pres">
      <dgm:prSet presAssocID="{FCF74338-DF04-427F-9803-CA0769312E63}" presName="tx1" presStyleLbl="revTx" presStyleIdx="4" presStyleCnt="5"/>
      <dgm:spPr/>
    </dgm:pt>
    <dgm:pt modelId="{0A180A59-C9B4-492B-A54F-1B6213150F99}" type="pres">
      <dgm:prSet presAssocID="{FCF74338-DF04-427F-9803-CA0769312E63}" presName="vert1" presStyleCnt="0"/>
      <dgm:spPr/>
    </dgm:pt>
  </dgm:ptLst>
  <dgm:cxnLst>
    <dgm:cxn modelId="{6D948808-C066-4979-BD54-D0609DCEA70B}" srcId="{6A0BB54C-4AE5-4EBE-A2FB-639F95776183}" destId="{53B5810F-3019-4DE0-8E23-87683C0DD0AD}" srcOrd="2" destOrd="0" parTransId="{E8EA4B47-C0E9-435C-91C7-57BF0CF109BD}" sibTransId="{FEBE06B2-248F-4562-A1A1-CD0B7990B479}"/>
    <dgm:cxn modelId="{9B86C31E-BB1A-4EB7-94E8-29B36EE7C578}" type="presOf" srcId="{332E59E9-31F7-4160-8D3A-02DC74702A82}" destId="{7F0F498F-D651-44BB-8A93-64E2590DABFA}" srcOrd="0" destOrd="0" presId="urn:microsoft.com/office/officeart/2008/layout/LinedList"/>
    <dgm:cxn modelId="{9AC3AB40-03AF-4095-A891-F05B2212E759}" type="presOf" srcId="{A079B018-D50D-466A-8AAB-09646AF60792}" destId="{2411CE7C-9BA0-4465-83DC-13299ED4735E}" srcOrd="0" destOrd="0" presId="urn:microsoft.com/office/officeart/2008/layout/LinedList"/>
    <dgm:cxn modelId="{D09BA55D-5E59-4D24-9853-4FBDE4CB4783}" type="presOf" srcId="{FCF74338-DF04-427F-9803-CA0769312E63}" destId="{BFF6C7D7-B839-4BF7-90A9-DCD43A244A55}" srcOrd="0" destOrd="0" presId="urn:microsoft.com/office/officeart/2008/layout/LinedList"/>
    <dgm:cxn modelId="{96110A69-101D-4279-9CF2-7153AD8356F5}" type="presOf" srcId="{53B5810F-3019-4DE0-8E23-87683C0DD0AD}" destId="{16994123-6D4E-4DD4-A86D-30B6F3B72C56}" srcOrd="0" destOrd="0" presId="urn:microsoft.com/office/officeart/2008/layout/LinedList"/>
    <dgm:cxn modelId="{7D7D8081-CD64-4FFD-9406-661A648B3389}" type="presOf" srcId="{6A0BB54C-4AE5-4EBE-A2FB-639F95776183}" destId="{E5049D95-5200-4C26-8B81-92D7AF4305BC}" srcOrd="0" destOrd="0" presId="urn:microsoft.com/office/officeart/2008/layout/LinedList"/>
    <dgm:cxn modelId="{D45CD183-C95F-4B2A-87F1-02CE354293FB}" srcId="{6A0BB54C-4AE5-4EBE-A2FB-639F95776183}" destId="{A079B018-D50D-466A-8AAB-09646AF60792}" srcOrd="1" destOrd="0" parTransId="{C7F1D77E-5C1D-410E-81F1-945BA008D486}" sibTransId="{8AE2664E-CD42-4D12-8AA0-7D1DB2799B47}"/>
    <dgm:cxn modelId="{B6A01591-BA47-4CC5-BFA4-0B6DFF532BEB}" srcId="{6A0BB54C-4AE5-4EBE-A2FB-639F95776183}" destId="{80B94DF3-158E-4894-B77B-A8E3252A6423}" srcOrd="0" destOrd="0" parTransId="{5199ADE8-2D80-4E4A-BF46-24D7185DBC78}" sibTransId="{3E998DF5-0893-4283-AB4B-AC1F005652FE}"/>
    <dgm:cxn modelId="{909D36AC-4EC9-4EF2-BEF8-B83B5FCB3175}" srcId="{6A0BB54C-4AE5-4EBE-A2FB-639F95776183}" destId="{FCF74338-DF04-427F-9803-CA0769312E63}" srcOrd="4" destOrd="0" parTransId="{24517C02-62F2-4BE7-A691-5653D8DDE226}" sibTransId="{1A8818F0-57AD-472D-86C5-6763DFF04488}"/>
    <dgm:cxn modelId="{EDAEF6D7-7B03-4A15-B819-CEEF5EACCA10}" srcId="{6A0BB54C-4AE5-4EBE-A2FB-639F95776183}" destId="{332E59E9-31F7-4160-8D3A-02DC74702A82}" srcOrd="3" destOrd="0" parTransId="{75D037B1-5237-450E-B011-52C40C207B41}" sibTransId="{1E1C0A55-8961-4D39-B287-E2C7FB88C30E}"/>
    <dgm:cxn modelId="{A113E8EE-DDA6-435D-8AC2-62AFBBFC8C0C}" type="presOf" srcId="{80B94DF3-158E-4894-B77B-A8E3252A6423}" destId="{31421D8B-F337-4FBE-A0FF-465505F7EFD1}" srcOrd="0" destOrd="0" presId="urn:microsoft.com/office/officeart/2008/layout/LinedList"/>
    <dgm:cxn modelId="{C250F967-B69A-49CB-BA10-AF1B861AE6A3}" type="presParOf" srcId="{E5049D95-5200-4C26-8B81-92D7AF4305BC}" destId="{D6CD0F6D-BA2C-4AFA-AEC6-FD2BE67ABA46}" srcOrd="0" destOrd="0" presId="urn:microsoft.com/office/officeart/2008/layout/LinedList"/>
    <dgm:cxn modelId="{477382D3-0C9E-4641-BC58-B988DC6410B7}" type="presParOf" srcId="{E5049D95-5200-4C26-8B81-92D7AF4305BC}" destId="{BCEA37B3-00A6-45BD-A3F2-B932C48BC5EB}" srcOrd="1" destOrd="0" presId="urn:microsoft.com/office/officeart/2008/layout/LinedList"/>
    <dgm:cxn modelId="{8503E77E-492A-408B-AF31-8CAF8435BC9E}" type="presParOf" srcId="{BCEA37B3-00A6-45BD-A3F2-B932C48BC5EB}" destId="{31421D8B-F337-4FBE-A0FF-465505F7EFD1}" srcOrd="0" destOrd="0" presId="urn:microsoft.com/office/officeart/2008/layout/LinedList"/>
    <dgm:cxn modelId="{2A5BED19-2F08-4B6B-BB9C-C95667A44D8E}" type="presParOf" srcId="{BCEA37B3-00A6-45BD-A3F2-B932C48BC5EB}" destId="{9C219489-62A5-4F77-98AB-5E1EB7F985B7}" srcOrd="1" destOrd="0" presId="urn:microsoft.com/office/officeart/2008/layout/LinedList"/>
    <dgm:cxn modelId="{54F99259-3A7A-499D-B399-9CB785FFD7C7}" type="presParOf" srcId="{E5049D95-5200-4C26-8B81-92D7AF4305BC}" destId="{508CC187-5670-4FC5-83A1-0F10DD5D439B}" srcOrd="2" destOrd="0" presId="urn:microsoft.com/office/officeart/2008/layout/LinedList"/>
    <dgm:cxn modelId="{A61BEF81-05B6-4436-941C-16586507381A}" type="presParOf" srcId="{E5049D95-5200-4C26-8B81-92D7AF4305BC}" destId="{9FE019B4-018C-427C-B2F5-0CAC21C41289}" srcOrd="3" destOrd="0" presId="urn:microsoft.com/office/officeart/2008/layout/LinedList"/>
    <dgm:cxn modelId="{952BE02E-54F5-4D3E-8876-8AC3239D1267}" type="presParOf" srcId="{9FE019B4-018C-427C-B2F5-0CAC21C41289}" destId="{2411CE7C-9BA0-4465-83DC-13299ED4735E}" srcOrd="0" destOrd="0" presId="urn:microsoft.com/office/officeart/2008/layout/LinedList"/>
    <dgm:cxn modelId="{2947B666-7545-465E-A585-FA18C61C092D}" type="presParOf" srcId="{9FE019B4-018C-427C-B2F5-0CAC21C41289}" destId="{81C3F774-F8AA-45BB-A36A-C51CAC0037A8}" srcOrd="1" destOrd="0" presId="urn:microsoft.com/office/officeart/2008/layout/LinedList"/>
    <dgm:cxn modelId="{7D82A8BF-BFCC-4A0B-99E2-274212BF505E}" type="presParOf" srcId="{E5049D95-5200-4C26-8B81-92D7AF4305BC}" destId="{33C93159-EFC4-4778-98E3-5E651D81791E}" srcOrd="4" destOrd="0" presId="urn:microsoft.com/office/officeart/2008/layout/LinedList"/>
    <dgm:cxn modelId="{DD89E8DA-0EFD-4D4E-9A9D-FB27012485EB}" type="presParOf" srcId="{E5049D95-5200-4C26-8B81-92D7AF4305BC}" destId="{D1D689EF-80C3-4291-92B1-C99A27AC4AAF}" srcOrd="5" destOrd="0" presId="urn:microsoft.com/office/officeart/2008/layout/LinedList"/>
    <dgm:cxn modelId="{451B4B2D-0BA2-4965-B873-42C1A2C7DFDC}" type="presParOf" srcId="{D1D689EF-80C3-4291-92B1-C99A27AC4AAF}" destId="{16994123-6D4E-4DD4-A86D-30B6F3B72C56}" srcOrd="0" destOrd="0" presId="urn:microsoft.com/office/officeart/2008/layout/LinedList"/>
    <dgm:cxn modelId="{E3FC664A-8F36-49C3-A9E4-77E2220457BE}" type="presParOf" srcId="{D1D689EF-80C3-4291-92B1-C99A27AC4AAF}" destId="{4873527D-CFE6-4FA4-9E2C-DF117151DA8C}" srcOrd="1" destOrd="0" presId="urn:microsoft.com/office/officeart/2008/layout/LinedList"/>
    <dgm:cxn modelId="{95D4622D-88AB-4D6C-84A5-E2DAA7FE3373}" type="presParOf" srcId="{E5049D95-5200-4C26-8B81-92D7AF4305BC}" destId="{84423943-9EE6-46B1-AE41-B4AF6F6AFADE}" srcOrd="6" destOrd="0" presId="urn:microsoft.com/office/officeart/2008/layout/LinedList"/>
    <dgm:cxn modelId="{C402FD45-25BA-439C-9ACE-2B1EEA18553A}" type="presParOf" srcId="{E5049D95-5200-4C26-8B81-92D7AF4305BC}" destId="{CB2BFC35-FA05-4795-9CA8-B4C1BB324684}" srcOrd="7" destOrd="0" presId="urn:microsoft.com/office/officeart/2008/layout/LinedList"/>
    <dgm:cxn modelId="{A4499FDE-8D01-4729-8C8E-9E47F27B45CF}" type="presParOf" srcId="{CB2BFC35-FA05-4795-9CA8-B4C1BB324684}" destId="{7F0F498F-D651-44BB-8A93-64E2590DABFA}" srcOrd="0" destOrd="0" presId="urn:microsoft.com/office/officeart/2008/layout/LinedList"/>
    <dgm:cxn modelId="{ABD70C78-D712-41B8-8494-6CFF2C315CED}" type="presParOf" srcId="{CB2BFC35-FA05-4795-9CA8-B4C1BB324684}" destId="{8DA5D898-688B-4F39-AE44-528726276F69}" srcOrd="1" destOrd="0" presId="urn:microsoft.com/office/officeart/2008/layout/LinedList"/>
    <dgm:cxn modelId="{572BEE97-82A8-4CD6-ADDE-09C1FA7BE571}" type="presParOf" srcId="{E5049D95-5200-4C26-8B81-92D7AF4305BC}" destId="{5B2ADC88-8B2F-4356-AC75-1F1527DFFAEF}" srcOrd="8" destOrd="0" presId="urn:microsoft.com/office/officeart/2008/layout/LinedList"/>
    <dgm:cxn modelId="{10F9B4EB-FAD7-46B1-8F1F-EF6035FC6F69}" type="presParOf" srcId="{E5049D95-5200-4C26-8B81-92D7AF4305BC}" destId="{A45579EC-788C-438F-9651-8332DBA8242B}" srcOrd="9" destOrd="0" presId="urn:microsoft.com/office/officeart/2008/layout/LinedList"/>
    <dgm:cxn modelId="{9F44F0BD-D8A4-467D-B93A-26EB5860B9AD}" type="presParOf" srcId="{A45579EC-788C-438F-9651-8332DBA8242B}" destId="{BFF6C7D7-B839-4BF7-90A9-DCD43A244A55}" srcOrd="0" destOrd="0" presId="urn:microsoft.com/office/officeart/2008/layout/LinedList"/>
    <dgm:cxn modelId="{211E298E-80AB-42B6-B903-994BB7B15622}" type="presParOf" srcId="{A45579EC-788C-438F-9651-8332DBA8242B}" destId="{0A180A59-C9B4-492B-A54F-1B6213150F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D0F6D-BA2C-4AFA-AEC6-FD2BE67ABA46}">
      <dsp:nvSpPr>
        <dsp:cNvPr id="0" name=""/>
        <dsp:cNvSpPr/>
      </dsp:nvSpPr>
      <dsp:spPr>
        <a:xfrm>
          <a:off x="0" y="484"/>
          <a:ext cx="79687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21D8B-F337-4FBE-A0FF-465505F7EFD1}">
      <dsp:nvSpPr>
        <dsp:cNvPr id="0" name=""/>
        <dsp:cNvSpPr/>
      </dsp:nvSpPr>
      <dsp:spPr>
        <a:xfrm>
          <a:off x="0" y="484"/>
          <a:ext cx="7968777" cy="79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rgbClr val="00B0F0"/>
              </a:solidFill>
            </a:rPr>
            <a:t>Lightweight &amp; efficient </a:t>
          </a:r>
          <a:r>
            <a:rPr lang="en-GB" sz="1500" kern="1200" dirty="0"/>
            <a:t>for modelling temporal dynamics in videos. </a:t>
          </a:r>
          <a:endParaRPr lang="en-US" sz="1500" kern="1200" dirty="0"/>
        </a:p>
      </dsp:txBody>
      <dsp:txXfrm>
        <a:off x="0" y="484"/>
        <a:ext cx="7968777" cy="793869"/>
      </dsp:txXfrm>
    </dsp:sp>
    <dsp:sp modelId="{508CC187-5670-4FC5-83A1-0F10DD5D439B}">
      <dsp:nvSpPr>
        <dsp:cNvPr id="0" name=""/>
        <dsp:cNvSpPr/>
      </dsp:nvSpPr>
      <dsp:spPr>
        <a:xfrm>
          <a:off x="0" y="794354"/>
          <a:ext cx="79687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1CE7C-9BA0-4465-83DC-13299ED4735E}">
      <dsp:nvSpPr>
        <dsp:cNvPr id="0" name=""/>
        <dsp:cNvSpPr/>
      </dsp:nvSpPr>
      <dsp:spPr>
        <a:xfrm>
          <a:off x="0" y="794354"/>
          <a:ext cx="7968777" cy="79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rgbClr val="00B0F0"/>
              </a:solidFill>
            </a:rPr>
            <a:t>Shifts a portion of the feature channels along the temporal dimension</a:t>
          </a:r>
          <a:r>
            <a:rPr lang="en-GB" sz="1500" kern="1200" dirty="0"/>
            <a:t>, allowing exchange of information between adjacent video frames without computational overhead. </a:t>
          </a:r>
          <a:endParaRPr lang="en-US" sz="1500" kern="1200" dirty="0"/>
        </a:p>
      </dsp:txBody>
      <dsp:txXfrm>
        <a:off x="0" y="794354"/>
        <a:ext cx="7968777" cy="793869"/>
      </dsp:txXfrm>
    </dsp:sp>
    <dsp:sp modelId="{33C93159-EFC4-4778-98E3-5E651D81791E}">
      <dsp:nvSpPr>
        <dsp:cNvPr id="0" name=""/>
        <dsp:cNvSpPr/>
      </dsp:nvSpPr>
      <dsp:spPr>
        <a:xfrm>
          <a:off x="0" y="1588224"/>
          <a:ext cx="79687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94123-6D4E-4DD4-A86D-30B6F3B72C56}">
      <dsp:nvSpPr>
        <dsp:cNvPr id="0" name=""/>
        <dsp:cNvSpPr/>
      </dsp:nvSpPr>
      <dsp:spPr>
        <a:xfrm>
          <a:off x="0" y="1588224"/>
          <a:ext cx="7968777" cy="79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rgbClr val="00B0F0"/>
              </a:solidFill>
            </a:rPr>
            <a:t>Shifts a fraction of channels forward and backward in time </a:t>
          </a:r>
          <a:r>
            <a:rPr lang="en-GB" sz="1500" kern="1200" dirty="0"/>
            <a:t>while keeping the rest unaltered. </a:t>
          </a:r>
          <a:endParaRPr lang="en-US" sz="1500" kern="1200" dirty="0"/>
        </a:p>
      </dsp:txBody>
      <dsp:txXfrm>
        <a:off x="0" y="1588224"/>
        <a:ext cx="7968777" cy="793869"/>
      </dsp:txXfrm>
    </dsp:sp>
    <dsp:sp modelId="{84423943-9EE6-46B1-AE41-B4AF6F6AFADE}">
      <dsp:nvSpPr>
        <dsp:cNvPr id="0" name=""/>
        <dsp:cNvSpPr/>
      </dsp:nvSpPr>
      <dsp:spPr>
        <a:xfrm>
          <a:off x="0" y="2382093"/>
          <a:ext cx="79687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0F498F-D651-44BB-8A93-64E2590DABFA}">
      <dsp:nvSpPr>
        <dsp:cNvPr id="0" name=""/>
        <dsp:cNvSpPr/>
      </dsp:nvSpPr>
      <dsp:spPr>
        <a:xfrm>
          <a:off x="0" y="2382093"/>
          <a:ext cx="7968777" cy="79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rgbClr val="00B0F0"/>
              </a:solidFill>
            </a:rPr>
            <a:t>Allows temporal interaction across frames </a:t>
          </a:r>
          <a:r>
            <a:rPr lang="en-GB" sz="1500" kern="1200" dirty="0"/>
            <a:t>while maintaining spatial feature integrity. </a:t>
          </a:r>
          <a:endParaRPr lang="en-US" sz="1500" kern="1200" dirty="0"/>
        </a:p>
      </dsp:txBody>
      <dsp:txXfrm>
        <a:off x="0" y="2382093"/>
        <a:ext cx="7968777" cy="793869"/>
      </dsp:txXfrm>
    </dsp:sp>
    <dsp:sp modelId="{5B2ADC88-8B2F-4356-AC75-1F1527DFFAEF}">
      <dsp:nvSpPr>
        <dsp:cNvPr id="0" name=""/>
        <dsp:cNvSpPr/>
      </dsp:nvSpPr>
      <dsp:spPr>
        <a:xfrm>
          <a:off x="0" y="3175963"/>
          <a:ext cx="796877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F6C7D7-B839-4BF7-90A9-DCD43A244A55}">
      <dsp:nvSpPr>
        <dsp:cNvPr id="0" name=""/>
        <dsp:cNvSpPr/>
      </dsp:nvSpPr>
      <dsp:spPr>
        <a:xfrm>
          <a:off x="0" y="3175963"/>
          <a:ext cx="7968777" cy="793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>
              <a:solidFill>
                <a:srgbClr val="00B0F0"/>
              </a:solidFill>
            </a:rPr>
            <a:t>Effective for action recognition, while being computationally efficient </a:t>
          </a:r>
          <a:r>
            <a:rPr lang="en-GB" sz="1500" kern="1200" dirty="0"/>
            <a:t>compared to many 3D convolution-based approaches.</a:t>
          </a:r>
          <a:endParaRPr lang="en-US" sz="1500" kern="1200" dirty="0"/>
        </a:p>
      </dsp:txBody>
      <dsp:txXfrm>
        <a:off x="0" y="3175963"/>
        <a:ext cx="7968777" cy="7938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9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7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3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6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0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52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40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84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34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67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CC95119-6D9D-3542-9E0E-4171B33DC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C92F19-7317-314C-81B7-43B8B687F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06FF7-5044-E1F3-DA99-7BA2B256A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27362" y="455362"/>
            <a:ext cx="6881728" cy="1550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Task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F118E6-1380-BE22-4146-17FDDC60EE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71" r="11071" b="-1"/>
          <a:stretch/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433050-DC77-71E9-F068-FDF97012E4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79236" y="1669128"/>
            <a:ext cx="6881728" cy="39261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l-GR" sz="2200" b="0" i="0" u="none" strike="noStrike" cap="none" normalizeH="0" baseline="0" dirty="0">
                <a:ln>
                  <a:noFill/>
                </a:ln>
                <a:effectLst/>
              </a:rPr>
              <a:t>Develop a system to classify the operational state of an industrial </a:t>
            </a:r>
            <a:r>
              <a:rPr kumimoji="0" lang="en-US" altLang="el-GR" sz="2200" b="0" i="0" u="none" strike="noStrike" cap="none" normalizeH="0" baseline="0" dirty="0" err="1">
                <a:ln>
                  <a:noFill/>
                </a:ln>
                <a:effectLst/>
              </a:rPr>
              <a:t>cobot</a:t>
            </a:r>
            <a:r>
              <a:rPr kumimoji="0" lang="en-US" altLang="el-GR" sz="2200" b="0" i="0" u="none" strike="noStrike" cap="none" normalizeH="0" baseline="0" dirty="0">
                <a:ln>
                  <a:noFill/>
                </a:ln>
                <a:effectLst/>
              </a:rPr>
              <a:t> from video data.</a:t>
            </a:r>
          </a:p>
          <a:p>
            <a:pPr marL="0" marR="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l-GR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l-GR" sz="2200" b="1" i="0" u="none" strike="noStrike" cap="none" normalizeH="0" baseline="0" dirty="0">
                <a:ln>
                  <a:noFill/>
                </a:ln>
                <a:effectLst/>
              </a:rPr>
              <a:t>Goal:</a:t>
            </a:r>
            <a:r>
              <a:rPr kumimoji="0" lang="en-US" altLang="el-GR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l-GR" sz="2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Distinguish</a:t>
            </a:r>
            <a:r>
              <a:rPr kumimoji="0" lang="en-US" altLang="el-GR" sz="2200" b="0" i="0" u="none" strike="noStrike" cap="none" normalizeH="0" baseline="0" dirty="0">
                <a:ln>
                  <a:noFill/>
                </a:ln>
                <a:effectLst/>
              </a:rPr>
              <a:t> between </a:t>
            </a:r>
            <a:r>
              <a:rPr kumimoji="0" lang="en-US" altLang="el-GR" sz="22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</a:rPr>
              <a:t>"start" </a:t>
            </a:r>
            <a:r>
              <a:rPr kumimoji="0" lang="en-US" altLang="el-GR" sz="2200" b="0" i="0" u="none" strike="noStrike" cap="none" normalizeH="0" baseline="0" dirty="0">
                <a:ln>
                  <a:noFill/>
                </a:ln>
                <a:effectLst/>
              </a:rPr>
              <a:t>(operational) and </a:t>
            </a:r>
            <a:r>
              <a:rPr kumimoji="0" lang="en-US" altLang="el-GR" sz="22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"stop" </a:t>
            </a:r>
            <a:r>
              <a:rPr kumimoji="0" lang="en-US" altLang="el-GR" sz="2200" b="0" i="0" u="none" strike="noStrike" cap="none" normalizeH="0" baseline="0" dirty="0">
                <a:ln>
                  <a:noFill/>
                </a:ln>
                <a:effectLst/>
              </a:rPr>
              <a:t>(non-operational) states.</a:t>
            </a:r>
          </a:p>
          <a:p>
            <a:pPr marL="0" marR="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endParaRPr kumimoji="0" lang="en-US" altLang="el-GR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l-GR" sz="2200" b="1" i="0" u="none" strike="noStrike" cap="none" normalizeH="0" baseline="0" dirty="0">
                <a:ln>
                  <a:noFill/>
                </a:ln>
                <a:effectLst/>
              </a:rPr>
              <a:t>Application:</a:t>
            </a:r>
            <a:r>
              <a:rPr kumimoji="0" lang="en-US" altLang="el-GR" sz="2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en-US" altLang="el-GR" sz="2200" dirty="0"/>
              <a:t>R</a:t>
            </a:r>
            <a:r>
              <a:rPr kumimoji="0" lang="en-US" altLang="el-GR" sz="2200" b="0" i="0" u="none" strike="noStrike" cap="none" normalizeH="0" baseline="0" dirty="0">
                <a:ln>
                  <a:noFill/>
                </a:ln>
                <a:effectLst/>
              </a:rPr>
              <a:t>obust monitoring of </a:t>
            </a:r>
            <a:r>
              <a:rPr kumimoji="0" lang="en-US" altLang="el-GR" sz="2200" b="0" i="0" u="none" strike="noStrike" cap="none" normalizeH="0" baseline="0" dirty="0" err="1">
                <a:ln>
                  <a:noFill/>
                </a:ln>
                <a:effectLst/>
              </a:rPr>
              <a:t>cobot</a:t>
            </a:r>
            <a:r>
              <a:rPr kumimoji="0" lang="en-US" altLang="el-GR" sz="2200" b="0" i="0" u="none" strike="noStrike" cap="none" normalizeH="0" baseline="0" dirty="0">
                <a:ln>
                  <a:noFill/>
                </a:ln>
                <a:effectLst/>
              </a:rPr>
              <a:t> activity to enhance productivity and identify anomalies</a:t>
            </a:r>
            <a:r>
              <a:rPr lang="en-US" altLang="el-GR" sz="2200" dirty="0"/>
              <a:t> under various scenarios and environmental conditions.</a:t>
            </a:r>
            <a:endParaRPr kumimoji="0" lang="en-US" altLang="el-GR" sz="22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81946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33EB-2C1E-CA8E-CFCF-430EFA0D6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368" y="3041638"/>
            <a:ext cx="3397947" cy="774724"/>
          </a:xfrm>
        </p:spPr>
        <p:txBody>
          <a:bodyPr/>
          <a:lstStyle/>
          <a:p>
            <a:r>
              <a:rPr lang="en-GB" dirty="0">
                <a:solidFill>
                  <a:srgbClr val="00B0F0"/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02081-067E-9372-6E92-F5D8BAD26339}"/>
              </a:ext>
            </a:extLst>
          </p:cNvPr>
          <p:cNvSpPr txBox="1"/>
          <p:nvPr/>
        </p:nvSpPr>
        <p:spPr>
          <a:xfrm>
            <a:off x="2614036" y="6488668"/>
            <a:ext cx="826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Presented by Michail Panagopoulos for </a:t>
            </a:r>
            <a:r>
              <a:rPr lang="en-GB" dirty="0" err="1"/>
              <a:t>Robominder</a:t>
            </a:r>
            <a:r>
              <a:rPr lang="en-GB" dirty="0"/>
              <a:t> LTD – December 2024</a:t>
            </a:r>
          </a:p>
        </p:txBody>
      </p:sp>
    </p:spTree>
    <p:extLst>
      <p:ext uri="{BB962C8B-B14F-4D97-AF65-F5344CB8AC3E}">
        <p14:creationId xmlns:p14="http://schemas.microsoft.com/office/powerpoint/2010/main" val="22657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4F811C-3946-5236-0EF4-F9736922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394" y="150561"/>
            <a:ext cx="4966791" cy="611739"/>
          </a:xfrm>
        </p:spPr>
        <p:txBody>
          <a:bodyPr>
            <a:normAutofit/>
          </a:bodyPr>
          <a:lstStyle/>
          <a:p>
            <a:r>
              <a:rPr lang="en-GB" sz="3200" dirty="0"/>
              <a:t>Problem Formulation</a:t>
            </a:r>
            <a:endParaRPr lang="el-GR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9EB0F2-D4C8-7BEB-B883-3441EB2269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53394" y="925771"/>
            <a:ext cx="5173621" cy="4958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GB" altLang="el-G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Data Provided</a:t>
            </a:r>
            <a:r>
              <a:rPr kumimoji="0" lang="el-GR" altLang="el-G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GB" altLang="el-G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6x 1hour 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Video recordings of cobot operations.</a:t>
            </a:r>
            <a:endParaRPr kumimoji="0" lang="en-GB" altLang="el-G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l-GR" altLang="el-G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GB" altLang="el-G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l-GR" altLang="el-G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Data Extraction: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Videos segmented into </a:t>
            </a:r>
            <a:r>
              <a:rPr kumimoji="0" lang="el-GR" altLang="el-G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5-second non-overlapping sequences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at </a:t>
            </a:r>
            <a:r>
              <a:rPr kumimoji="0" lang="el-GR" altLang="el-G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 fps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resulting in 15-frame sequences.</a:t>
            </a:r>
            <a:endParaRPr kumimoji="0" lang="en-GB" altLang="el-G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l-GR" altLang="el-G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GB" altLang="el-G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l-GR" altLang="el-G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Labeling:</a:t>
            </a:r>
            <a:endParaRPr kumimoji="0" lang="el-GR" altLang="el-GR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l-GR" altLang="el-G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Start</a:t>
            </a:r>
            <a:r>
              <a:rPr kumimoji="0" lang="en-GB" altLang="el-G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(0)</a:t>
            </a:r>
            <a:r>
              <a:rPr kumimoji="0" lang="el-GR" altLang="el-G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Cobot operational.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Courier New" panose="02070309020205020404" pitchFamily="49" charset="0"/>
              <a:buChar char="o"/>
            </a:pPr>
            <a:r>
              <a:rPr kumimoji="0" lang="el-GR" altLang="el-G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Stop</a:t>
            </a:r>
            <a:r>
              <a:rPr kumimoji="0" lang="en-GB" altLang="el-G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(1)</a:t>
            </a:r>
            <a:r>
              <a:rPr kumimoji="0" lang="el-GR" altLang="el-GR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Cobot non-operational</a:t>
            </a:r>
            <a:r>
              <a:rPr kumimoji="0" lang="en-GB" altLang="el-G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(5 second rule).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l-GR" altLang="el-G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GB" altLang="el-G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l-GR" altLang="el-G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Dataset Size: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Approximately 700 "Start" and 800 "Stop" sequences</a:t>
            </a:r>
            <a:r>
              <a:rPr kumimoji="0" lang="en-GB" altLang="el-G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22,500 individual frames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l-GR" altLang="el-GR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GB" altLang="el-G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l-GR" altLang="el-G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Preprocessing: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l-GR" altLang="el-GR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Frames resized to 224×224 for model compatibility.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2B65A1-836F-71C1-284D-18F0B771E9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43" r="37609"/>
          <a:stretch/>
        </p:blipFill>
        <p:spPr>
          <a:xfrm>
            <a:off x="6594745" y="762300"/>
            <a:ext cx="5067435" cy="519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6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nveyor belt with boxes of food&#10;&#10;Description automatically generated">
            <a:extLst>
              <a:ext uri="{FF2B5EF4-FFF2-40B4-BE49-F238E27FC236}">
                <a16:creationId xmlns:a16="http://schemas.microsoft.com/office/drawing/2014/main" id="{40AF1CB3-CDB8-DAFC-60B6-260767BDF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13289"/>
            <a:ext cx="3278292" cy="1885017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4" descr="A person working in a factory&#10;&#10;Description automatically generated">
            <a:extLst>
              <a:ext uri="{FF2B5EF4-FFF2-40B4-BE49-F238E27FC236}">
                <a16:creationId xmlns:a16="http://schemas.microsoft.com/office/drawing/2014/main" id="{383726CE-E784-8555-A73D-257BE292E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2" y="1024363"/>
            <a:ext cx="3239769" cy="1862867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Picture 7" descr="A warehouse with crates of meat&#10;&#10;Description automatically generated">
            <a:extLst>
              <a:ext uri="{FF2B5EF4-FFF2-40B4-BE49-F238E27FC236}">
                <a16:creationId xmlns:a16="http://schemas.microsoft.com/office/drawing/2014/main" id="{DF9F1AA5-82B3-77E4-69E3-666F7EE1F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3959687"/>
            <a:ext cx="3278292" cy="1885017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 descr="A machine in a factory&#10;&#10;Description automatically generated">
            <a:extLst>
              <a:ext uri="{FF2B5EF4-FFF2-40B4-BE49-F238E27FC236}">
                <a16:creationId xmlns:a16="http://schemas.microsoft.com/office/drawing/2014/main" id="{DC835968-DD8E-8BDD-5595-BEBB9CD2F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1" y="3980425"/>
            <a:ext cx="3239769" cy="1862867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Picture 3" descr="A machine with rollers in a factory&#10;&#10;Description automatically generated">
            <a:extLst>
              <a:ext uri="{FF2B5EF4-FFF2-40B4-BE49-F238E27FC236}">
                <a16:creationId xmlns:a16="http://schemas.microsoft.com/office/drawing/2014/main" id="{74B67286-6F0E-86FC-05ED-31F1C35B45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023" y="1002212"/>
            <a:ext cx="3278292" cy="1885018"/>
          </a:xfrm>
          <a:prstGeom prst="rect">
            <a:avLst/>
          </a:prstGeom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70F47A54-A46B-9558-6B91-2828DD308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99" y="0"/>
            <a:ext cx="6892261" cy="601934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Sequence Cases &amp; Variability</a:t>
            </a:r>
            <a:endParaRPr lang="el-GR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378E26-E373-81D4-86E4-BA232176F9F0}"/>
              </a:ext>
            </a:extLst>
          </p:cNvPr>
          <p:cNvSpPr txBox="1"/>
          <p:nvPr/>
        </p:nvSpPr>
        <p:spPr>
          <a:xfrm>
            <a:off x="2175933" y="6156176"/>
            <a:ext cx="1245854" cy="3385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B0F0"/>
                </a:solidFill>
              </a:rPr>
              <a:t>Occlusions</a:t>
            </a:r>
            <a:endParaRPr lang="el-GR" sz="1600" dirty="0">
              <a:solidFill>
                <a:srgbClr val="00B0F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AC6492-2CF9-D90C-49EC-8A2DF0A8D8E7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>
            <a:off x="2282613" y="5844704"/>
            <a:ext cx="516247" cy="311472"/>
          </a:xfrm>
          <a:prstGeom prst="line">
            <a:avLst/>
          </a:prstGeom>
          <a:ln>
            <a:solidFill>
              <a:srgbClr val="00B0F0"/>
            </a:solidFill>
            <a:headEnd type="oval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2C458EC-6F1C-D793-78F2-3FEF9139EE40}"/>
              </a:ext>
            </a:extLst>
          </p:cNvPr>
          <p:cNvSpPr txBox="1"/>
          <p:nvPr/>
        </p:nvSpPr>
        <p:spPr>
          <a:xfrm>
            <a:off x="1925700" y="3140384"/>
            <a:ext cx="1996059" cy="3385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B0F0"/>
                </a:solidFill>
              </a:rPr>
              <a:t>Normal Operations</a:t>
            </a:r>
            <a:endParaRPr lang="el-GR" sz="1600" dirty="0">
              <a:solidFill>
                <a:srgbClr val="00B0F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1DC217-DAF5-45D4-18F4-9E5F650E3D51}"/>
              </a:ext>
            </a:extLst>
          </p:cNvPr>
          <p:cNvSpPr txBox="1"/>
          <p:nvPr/>
        </p:nvSpPr>
        <p:spPr>
          <a:xfrm>
            <a:off x="5487201" y="3163421"/>
            <a:ext cx="2047355" cy="3385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B0F0"/>
                </a:solidFill>
              </a:rPr>
              <a:t>Human Interactions</a:t>
            </a:r>
            <a:endParaRPr lang="el-GR" sz="1600" dirty="0">
              <a:solidFill>
                <a:srgbClr val="00B0F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76AF08-FB46-7D3A-33AC-79892F198037}"/>
              </a:ext>
            </a:extLst>
          </p:cNvPr>
          <p:cNvSpPr txBox="1"/>
          <p:nvPr/>
        </p:nvSpPr>
        <p:spPr>
          <a:xfrm>
            <a:off x="8235844" y="3177264"/>
            <a:ext cx="2749471" cy="3385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rgbClr val="00B0F0"/>
                </a:solidFill>
              </a:rPr>
              <a:t>Empty Queue &amp; Idle States</a:t>
            </a:r>
            <a:endParaRPr lang="el-GR" sz="1600" dirty="0">
              <a:solidFill>
                <a:srgbClr val="00B0F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5E0F50-4200-AAB7-0355-59DE5F6FD89A}"/>
              </a:ext>
            </a:extLst>
          </p:cNvPr>
          <p:cNvSpPr txBox="1"/>
          <p:nvPr/>
        </p:nvSpPr>
        <p:spPr>
          <a:xfrm>
            <a:off x="5979322" y="6152465"/>
            <a:ext cx="1063112" cy="3385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GB" sz="1600" dirty="0" err="1">
                <a:solidFill>
                  <a:srgbClr val="00B0F0"/>
                </a:solidFill>
              </a:rPr>
              <a:t>Misgrabs</a:t>
            </a:r>
            <a:endParaRPr lang="el-GR" sz="1600" dirty="0">
              <a:solidFill>
                <a:srgbClr val="00B0F0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FB43A-E53F-731E-F592-3B15E2B7AC51}"/>
              </a:ext>
            </a:extLst>
          </p:cNvPr>
          <p:cNvCxnSpPr>
            <a:cxnSpLocks/>
            <a:stCxn id="7" idx="2"/>
            <a:endCxn id="33" idx="0"/>
          </p:cNvCxnSpPr>
          <p:nvPr/>
        </p:nvCxnSpPr>
        <p:spPr>
          <a:xfrm>
            <a:off x="2282613" y="2898306"/>
            <a:ext cx="641117" cy="242078"/>
          </a:xfrm>
          <a:prstGeom prst="line">
            <a:avLst/>
          </a:prstGeom>
          <a:ln>
            <a:solidFill>
              <a:srgbClr val="00B0F0"/>
            </a:solidFill>
            <a:headEnd type="oval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1AEB563-1962-E0BA-1197-9F7049101D07}"/>
              </a:ext>
            </a:extLst>
          </p:cNvPr>
          <p:cNvCxnSpPr>
            <a:cxnSpLocks/>
            <a:stCxn id="5" idx="2"/>
            <a:endCxn id="35" idx="0"/>
          </p:cNvCxnSpPr>
          <p:nvPr/>
        </p:nvCxnSpPr>
        <p:spPr>
          <a:xfrm>
            <a:off x="5863377" y="2887230"/>
            <a:ext cx="647502" cy="276191"/>
          </a:xfrm>
          <a:prstGeom prst="line">
            <a:avLst/>
          </a:prstGeom>
          <a:ln>
            <a:solidFill>
              <a:srgbClr val="00B0F0"/>
            </a:solidFill>
            <a:headEnd type="oval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FE80414-D54B-0830-C7DE-78B1B5B9C923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>
            <a:off x="9346169" y="2887230"/>
            <a:ext cx="264411" cy="290034"/>
          </a:xfrm>
          <a:prstGeom prst="line">
            <a:avLst/>
          </a:prstGeom>
          <a:ln>
            <a:solidFill>
              <a:srgbClr val="00B0F0"/>
            </a:solidFill>
            <a:headEnd type="oval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E2D9596-CCF0-3F52-C4BB-AFCB1546BAE1}"/>
              </a:ext>
            </a:extLst>
          </p:cNvPr>
          <p:cNvCxnSpPr>
            <a:cxnSpLocks/>
            <a:stCxn id="6" idx="2"/>
            <a:endCxn id="38" idx="0"/>
          </p:cNvCxnSpPr>
          <p:nvPr/>
        </p:nvCxnSpPr>
        <p:spPr>
          <a:xfrm>
            <a:off x="5863376" y="5843292"/>
            <a:ext cx="647502" cy="309173"/>
          </a:xfrm>
          <a:prstGeom prst="line">
            <a:avLst/>
          </a:prstGeom>
          <a:ln>
            <a:solidFill>
              <a:srgbClr val="00B0F0"/>
            </a:solidFill>
            <a:headEnd type="oval" w="lg" len="lg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4A5B921-0F18-9747-206F-95E26A718274}"/>
              </a:ext>
            </a:extLst>
          </p:cNvPr>
          <p:cNvSpPr txBox="1"/>
          <p:nvPr/>
        </p:nvSpPr>
        <p:spPr>
          <a:xfrm>
            <a:off x="8849634" y="4717529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00B0F0"/>
                </a:solidFill>
              </a:rPr>
              <a:t>and more…</a:t>
            </a:r>
            <a:endParaRPr lang="el-GR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5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9F97-8919-4BAA-8118-AEF83F44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757421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Data</a:t>
            </a:r>
            <a:r>
              <a:rPr lang="en-GB" dirty="0"/>
              <a:t> </a:t>
            </a:r>
            <a:r>
              <a:rPr lang="en-GB" sz="3600" dirty="0"/>
              <a:t>Augmentations</a:t>
            </a:r>
            <a:endParaRPr lang="el-G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5D5344-6738-AC6E-B4F6-0D99CA36D6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7710" y="1212783"/>
            <a:ext cx="824893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GB" altLang="el-GR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generali</a:t>
            </a:r>
            <a:r>
              <a:rPr kumimoji="0" lang="en-GB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ation, regulari</a:t>
            </a:r>
            <a:r>
              <a:rPr kumimoji="0" lang="en-GB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the model, and address the limited dataset size.</a:t>
            </a:r>
            <a:endParaRPr kumimoji="0" lang="en-GB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GB" altLang="el-G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Augmentations Used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Horizontal Flip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Random flips </a:t>
            </a:r>
            <a:r>
              <a:rPr kumimoji="0" lang="en-GB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50% probability.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Affine Transformations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GB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rotations (±5°), translations (±2%), and scaling (95%-105%).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Perspective Transform</a:t>
            </a:r>
            <a:r>
              <a:rPr lang="en-GB" altLang="el-GR" sz="1800" b="1" dirty="0" err="1">
                <a:latin typeface="Arial" panose="020B0604020202020204" pitchFamily="34" charset="0"/>
              </a:rPr>
              <a:t>ations</a:t>
            </a:r>
            <a:r>
              <a:rPr lang="en-GB" altLang="el-GR" sz="1800" b="1" dirty="0">
                <a:latin typeface="Arial" panose="020B0604020202020204" pitchFamily="34" charset="0"/>
              </a:rPr>
              <a:t>.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Jittering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GB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rightness and contrast ±30%.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Gaussian Blur</a:t>
            </a:r>
            <a:r>
              <a:rPr kumimoji="0" lang="en-GB" altLang="el-G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Kernel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5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E12D-EBAA-C0B4-9938-0646D746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3369301" cy="593792"/>
          </a:xfrm>
        </p:spPr>
        <p:txBody>
          <a:bodyPr>
            <a:normAutofit/>
          </a:bodyPr>
          <a:lstStyle/>
          <a:p>
            <a:r>
              <a:rPr lang="en-GB" sz="3200" dirty="0"/>
              <a:t>Model Selection</a:t>
            </a:r>
            <a:endParaRPr lang="el-GR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1610EF-508F-6834-9E6E-9AA6F9BBE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11" y="2387064"/>
            <a:ext cx="3834944" cy="222851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0E4677-6CFA-73BA-3EE3-FAEB24F31342}"/>
              </a:ext>
            </a:extLst>
          </p:cNvPr>
          <p:cNvSpPr txBox="1"/>
          <p:nvPr/>
        </p:nvSpPr>
        <p:spPr>
          <a:xfrm>
            <a:off x="1587710" y="1049155"/>
            <a:ext cx="760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TSM: Temporal Shift Module for Efficient Video Understanding </a:t>
            </a:r>
            <a:br>
              <a:rPr lang="en-GB" sz="2000" dirty="0"/>
            </a:br>
            <a:r>
              <a:rPr lang="sv-SE" sz="1200" dirty="0"/>
              <a:t>Lin, J., Gan, C., &amp; Han, S. (2019) </a:t>
            </a:r>
            <a:r>
              <a:rPr lang="sv-SE" sz="1200" dirty="0">
                <a:solidFill>
                  <a:srgbClr val="00B0F0"/>
                </a:solidFill>
              </a:rPr>
              <a:t>https://arxiv.org/abs/1811.08383</a:t>
            </a:r>
            <a:endParaRPr lang="el-GR" dirty="0">
              <a:solidFill>
                <a:srgbClr val="00B0F0"/>
              </a:solidFill>
            </a:endParaRPr>
          </a:p>
        </p:txBody>
      </p:sp>
      <p:graphicFrame>
        <p:nvGraphicFramePr>
          <p:cNvPr id="9" name="TextBox 6">
            <a:extLst>
              <a:ext uri="{FF2B5EF4-FFF2-40B4-BE49-F238E27FC236}">
                <a16:creationId xmlns:a16="http://schemas.microsoft.com/office/drawing/2014/main" id="{6F730811-59B9-46A9-EE5E-5D88E20109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5406802"/>
              </p:ext>
            </p:extLst>
          </p:nvPr>
        </p:nvGraphicFramePr>
        <p:xfrm>
          <a:off x="4042610" y="2387064"/>
          <a:ext cx="7968777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661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3D31C-7370-37A9-BB42-5E855823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1790" y="374467"/>
            <a:ext cx="6427037" cy="718064"/>
          </a:xfrm>
        </p:spPr>
        <p:txBody>
          <a:bodyPr>
            <a:normAutofit/>
          </a:bodyPr>
          <a:lstStyle/>
          <a:p>
            <a:r>
              <a:rPr lang="en-GB" sz="3600" dirty="0"/>
              <a:t>Training Configuration</a:t>
            </a:r>
            <a:endParaRPr lang="el-GR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65153"/>
            <a:ext cx="4067325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349861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D613282C-CF6C-9AD1-FEDB-B2F690B56F5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4647362" y="1466997"/>
                <a:ext cx="6427037" cy="5097432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lIns="91440" tIns="45720" rIns="91440" bIns="45720" numCol="1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l-GR" altLang="el-GR" sz="1400" b="1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Backbone Model</a:t>
                </a:r>
                <a:endParaRPr kumimoji="0" lang="el-GR" altLang="el-GR" sz="1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marL="457200" lvl="2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None/>
                </a:pPr>
                <a:r>
                  <a:rPr kumimoji="0" lang="en-GB" altLang="el-GR" sz="9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el-GR" altLang="el-GR" sz="14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ResNet50</a:t>
                </a:r>
                <a:r>
                  <a:rPr kumimoji="0" lang="en-GB" altLang="el-GR" sz="14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as feature extractor</a:t>
                </a:r>
                <a:endParaRPr kumimoji="0" lang="el-GR" altLang="el-GR" sz="1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l-GR" altLang="el-GR" sz="1400" b="1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Loss Function</a:t>
                </a:r>
                <a:endParaRPr lang="en-GB" altLang="el-GR" sz="1400" b="1" dirty="0">
                  <a:latin typeface="Arial" panose="020B0604020202020204" pitchFamily="34" charset="0"/>
                </a:endParaRP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altLang="el-GR" sz="14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𝐶𝑟𝑜𝑠𝑠𝐸𝑛𝑡𝑟𝑜𝑝𝑦𝐿𝑜𝑠𝑠</m:t>
                      </m:r>
                      <m:r>
                        <a:rPr kumimoji="0" lang="en-GB" altLang="el-GR" sz="1400" b="0" i="1" u="none" strike="noStrike" cap="none" normalizeH="0" baseline="0" smtClean="0">
                          <a:ln>
                            <a:noFill/>
                          </a:ln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kumimoji="0" lang="en-GB" altLang="el-GR" sz="1400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GB" altLang="el-GR" sz="1400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0" lang="en-GB" altLang="el-GR" sz="1400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0" lang="en-GB" altLang="el-GR" sz="1400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GB" altLang="el-GR" sz="1400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0" lang="en-GB" altLang="el-GR" sz="1400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0" lang="en-GB" altLang="el-GR" sz="1400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kumimoji="0" lang="en-GB" altLang="el-GR" sz="14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GB" altLang="el-GR" sz="14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GB" altLang="el-GR" sz="14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kumimoji="0" lang="en-GB" altLang="el-GR" sz="1400" b="0" i="0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kumimoji="0" lang="en-GB" altLang="el-GR" sz="1400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⁡(</m:t>
                          </m:r>
                          <m:acc>
                            <m:accPr>
                              <m:chr m:val="̂"/>
                              <m:ctrlPr>
                                <a:rPr kumimoji="0" lang="en-GB" altLang="el-GR" sz="1400" b="0" i="1" u="none" strike="noStrike" cap="none" normalizeH="0" baseline="0" smtClean="0">
                                  <a:ln>
                                    <a:noFill/>
                                  </a:ln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kumimoji="0" lang="en-GB" altLang="el-GR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altLang="el-GR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GB" altLang="el-GR" sz="1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kumimoji="0" lang="en-GB" altLang="el-GR" sz="1400" b="0" i="1" u="none" strike="noStrike" cap="none" normalizeH="0" baseline="0" smtClean="0">
                              <a:ln>
                                <a:noFill/>
                              </a:ln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l-GR" altLang="el-GR" sz="1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l-GR" altLang="el-GR" sz="1400" b="1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Adam Optimi</a:t>
                </a:r>
                <a:r>
                  <a:rPr kumimoji="0" lang="en-GB" altLang="el-GR" sz="1400" b="1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s</a:t>
                </a:r>
                <a:r>
                  <a:rPr kumimoji="0" lang="el-GR" altLang="el-GR" sz="1400" b="1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er</a:t>
                </a:r>
              </a:p>
              <a:p>
                <a:pPr marL="457200" marR="0" lvl="1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l-GR" altLang="el-GR" sz="14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Learning rate: </a:t>
                </a:r>
                <a:r>
                  <a:rPr kumimoji="0" lang="en-GB" altLang="el-GR" sz="14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1e-4</a:t>
                </a:r>
              </a:p>
              <a:p>
                <a:pPr marL="457200" marR="0" lvl="1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None/>
                  <a:tabLst/>
                </a:pPr>
                <a:endParaRPr kumimoji="0" lang="el-GR" altLang="el-GR" sz="1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l-GR" altLang="el-GR" sz="1400" b="1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Learning Rate Scheduler</a:t>
                </a:r>
                <a:endParaRPr kumimoji="0" lang="el-GR" altLang="el-GR" sz="1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marL="457200" marR="0" lvl="1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l-GR" altLang="el-GR" sz="14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Step size: 8</a:t>
                </a:r>
              </a:p>
              <a:p>
                <a:pPr marL="457200" marR="0" lvl="1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l-GR" altLang="el-GR" sz="14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Gamma decay: 0.2</a:t>
                </a:r>
                <a:endParaRPr kumimoji="0" lang="en-GB" altLang="el-GR" sz="1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marL="457200" marR="0" lvl="1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None/>
                  <a:tabLst/>
                </a:pPr>
                <a:endParaRPr kumimoji="0" lang="el-GR" altLang="el-GR" sz="1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l-GR" altLang="el-GR" sz="1400" b="1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Training Configuration</a:t>
                </a:r>
                <a:endParaRPr kumimoji="0" lang="el-GR" altLang="el-GR" sz="1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marL="457200" lvl="2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FontTx/>
                  <a:buChar char="•"/>
                </a:pPr>
                <a:r>
                  <a:rPr kumimoji="0" lang="el-GR" altLang="el-GR" sz="14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Number of epochs: </a:t>
                </a:r>
                <a:r>
                  <a:rPr kumimoji="0" lang="en-GB" altLang="el-GR" sz="14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30 - 40</a:t>
                </a:r>
                <a:endParaRPr kumimoji="0" lang="el-GR" altLang="el-GR" sz="1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marL="457200" lvl="2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FontTx/>
                  <a:buChar char="•"/>
                </a:pPr>
                <a:r>
                  <a:rPr kumimoji="0" lang="el-GR" altLang="el-GR" sz="14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Batch size: 6</a:t>
                </a:r>
                <a:endParaRPr kumimoji="0" lang="en-GB" altLang="el-GR" sz="1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marL="457200" lvl="2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FontTx/>
                  <a:buChar char="•"/>
                </a:pPr>
                <a:r>
                  <a:rPr lang="en-GB" altLang="el-GR" sz="1400" dirty="0">
                    <a:latin typeface="Arial" panose="020B0604020202020204" pitchFamily="34" charset="0"/>
                  </a:rPr>
                  <a:t>Dropout: 0.5</a:t>
                </a:r>
                <a:endParaRPr kumimoji="0" lang="el-GR" altLang="el-GR" sz="1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endParaRPr kumimoji="0" lang="el-GR" altLang="el-GR" sz="14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D613282C-CF6C-9AD1-FEDB-B2F690B56F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647362" y="1466997"/>
                <a:ext cx="6427037" cy="5097432"/>
              </a:xfrm>
              <a:prstGeom prst="rect">
                <a:avLst/>
              </a:prstGeom>
              <a:blipFill>
                <a:blip r:embed="rId2"/>
                <a:stretch>
                  <a:fillRect l="-95" t="-239"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460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967B1-0CF1-F537-7DFC-071F3B55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Variations</a:t>
            </a:r>
            <a:endParaRPr lang="el-G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80F4B-5B4A-3AA2-2D78-D8C3BB91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1534373"/>
            <a:ext cx="9486690" cy="4308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B0F0"/>
                </a:solidFill>
              </a:rPr>
              <a:t>1. Random-Split Model:</a:t>
            </a:r>
            <a:endParaRPr lang="en-GB" dirty="0">
              <a:solidFill>
                <a:srgbClr val="00B0F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Training and validation data were </a:t>
            </a:r>
            <a:r>
              <a:rPr lang="en-GB" dirty="0">
                <a:solidFill>
                  <a:srgbClr val="00B0F0"/>
                </a:solidFill>
              </a:rPr>
              <a:t>randomly sampled </a:t>
            </a:r>
            <a:r>
              <a:rPr lang="en-GB" dirty="0"/>
              <a:t>from the entire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Split ratio: 70% training, 10% validation, 20% testing.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F0"/>
                </a:solidFill>
              </a:rPr>
              <a:t>2. Sequential-Split Model:</a:t>
            </a:r>
            <a:endParaRPr lang="en-GB" dirty="0">
              <a:solidFill>
                <a:srgbClr val="00B0F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120 </a:t>
            </a:r>
            <a:r>
              <a:rPr lang="en-GB" dirty="0">
                <a:solidFill>
                  <a:srgbClr val="00B0F0"/>
                </a:solidFill>
              </a:rPr>
              <a:t>consecutive "start" and "stop" sequences</a:t>
            </a:r>
            <a:r>
              <a:rPr lang="en-GB" dirty="0"/>
              <a:t> were reserved for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Goal: Evaluate generalisation on completely unseen temporal distributions.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7579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EDDD-C78E-B5D6-5505-9DAC13CA7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3"/>
            <a:ext cx="9486690" cy="776672"/>
          </a:xfrm>
        </p:spPr>
        <p:txBody>
          <a:bodyPr/>
          <a:lstStyle/>
          <a:p>
            <a:r>
              <a:rPr lang="en-GB" dirty="0"/>
              <a:t>Results</a:t>
            </a:r>
            <a:endParaRPr lang="el-G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C7C6ED-6037-6DF0-1D5D-BFA3BE2B4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579" y="1396665"/>
            <a:ext cx="5814435" cy="414416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714DF9-D4A4-011D-CCAA-4C0A01A45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981" y="1396665"/>
            <a:ext cx="4617544" cy="414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02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9D8AEB3-8AC7-2372-8D9D-78B28F904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414" y="1466056"/>
            <a:ext cx="5136556" cy="39258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tabLst/>
            </a:pPr>
            <a:r>
              <a:rPr kumimoji="0" lang="en-GB" altLang="el-GR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Next Steps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l-GR" sz="13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l-GR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Further </a:t>
            </a:r>
            <a:r>
              <a:rPr kumimoji="0" lang="en-US" altLang="el-GR" sz="1400" b="1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Optimisation</a:t>
            </a:r>
            <a:r>
              <a:rPr kumimoji="0" lang="en-US" altLang="el-GR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 and Hyperparameter Tuning</a:t>
            </a:r>
            <a:r>
              <a:rPr lang="en-US" altLang="el-GR" sz="1400" dirty="0">
                <a:solidFill>
                  <a:schemeClr val="accent5">
                    <a:lumMod val="75000"/>
                  </a:schemeClr>
                </a:solidFill>
              </a:rPr>
              <a:t>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l-GR" sz="13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l-GR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Training on Additional Data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: </a:t>
            </a:r>
            <a:r>
              <a:rPr kumimoji="0" lang="en-US" altLang="el-GR" sz="1300" b="0" i="0" u="none" strike="noStrike" cap="none" normalizeH="0" baseline="0" dirty="0">
                <a:ln>
                  <a:noFill/>
                </a:ln>
                <a:effectLst/>
              </a:rPr>
              <a:t>Incorporate more diverse and extensive datasets for broader scenarios.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l-GR" sz="13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l-GR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Introduce Additional State Classes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: </a:t>
            </a:r>
            <a:r>
              <a:rPr kumimoji="0" lang="en-US" altLang="el-GR" sz="1300" b="0" i="0" u="none" strike="noStrike" cap="none" normalizeH="0" baseline="0" dirty="0">
                <a:ln>
                  <a:noFill/>
                </a:ln>
                <a:effectLst/>
              </a:rPr>
              <a:t>Expand classification with more states like operational standby, malfunctions, and other conditions.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l-GR" sz="13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l-GR" sz="1400" b="1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Develop an End-to-End Pipeline</a:t>
            </a:r>
            <a:r>
              <a:rPr kumimoji="0" lang="en-US" altLang="el-GR" sz="1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</a:rPr>
              <a:t>: </a:t>
            </a:r>
            <a:r>
              <a:rPr kumimoji="0" lang="en-US" altLang="el-GR" sz="1300" b="0" i="0" u="none" strike="noStrike" cap="none" normalizeH="0" baseline="0" dirty="0">
                <a:ln>
                  <a:noFill/>
                </a:ln>
                <a:effectLst/>
              </a:rPr>
              <a:t>Build a complete </a:t>
            </a:r>
            <a:r>
              <a:rPr lang="en-US" altLang="el-GR" sz="1300" dirty="0"/>
              <a:t>pipeline</a:t>
            </a:r>
            <a:r>
              <a:rPr kumimoji="0" lang="en-US" altLang="el-GR" sz="1300" b="0" i="0" u="none" strike="noStrike" cap="none" normalizeH="0" baseline="0" dirty="0">
                <a:ln>
                  <a:noFill/>
                </a:ln>
                <a:effectLst/>
              </a:rPr>
              <a:t> for generating detailed operational reports and activity timings. </a:t>
            </a:r>
          </a:p>
        </p:txBody>
      </p:sp>
      <p:pic>
        <p:nvPicPr>
          <p:cNvPr id="4" name="cobot_demo_video">
            <a:hlinkClick r:id="" action="ppaction://media"/>
            <a:extLst>
              <a:ext uri="{FF2B5EF4-FFF2-40B4-BE49-F238E27FC236}">
                <a16:creationId xmlns:a16="http://schemas.microsoft.com/office/drawing/2014/main" id="{46EF0867-CE49-7168-B7EC-49F686155EAE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17171" y="629747"/>
            <a:ext cx="4463143" cy="44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81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55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412824"/>
      </a:dk2>
      <a:lt2>
        <a:srgbClr val="E2E7E8"/>
      </a:lt2>
      <a:accent1>
        <a:srgbClr val="C35A4D"/>
      </a:accent1>
      <a:accent2>
        <a:srgbClr val="B1793B"/>
      </a:accent2>
      <a:accent3>
        <a:srgbClr val="ACA643"/>
      </a:accent3>
      <a:accent4>
        <a:srgbClr val="87B13B"/>
      </a:accent4>
      <a:accent5>
        <a:srgbClr val="60B547"/>
      </a:accent5>
      <a:accent6>
        <a:srgbClr val="3BB152"/>
      </a:accent6>
      <a:hlink>
        <a:srgbClr val="338F9B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536</Words>
  <Application>Microsoft Office PowerPoint</Application>
  <PresentationFormat>Widescreen</PresentationFormat>
  <Paragraphs>77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Courier New</vt:lpstr>
      <vt:lpstr>Neue Haas Grotesk Text Pro</vt:lpstr>
      <vt:lpstr>InterweaveVTI</vt:lpstr>
      <vt:lpstr>The Task</vt:lpstr>
      <vt:lpstr>Problem Formulation</vt:lpstr>
      <vt:lpstr>Sequence Cases &amp; Variability</vt:lpstr>
      <vt:lpstr>Data Augmentations</vt:lpstr>
      <vt:lpstr>Model Selection</vt:lpstr>
      <vt:lpstr>Training Configuration</vt:lpstr>
      <vt:lpstr>Model Variations</vt:lpstr>
      <vt:lpstr>Results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Panagopoulos</dc:creator>
  <cp:lastModifiedBy>Michael Panagopoulos</cp:lastModifiedBy>
  <cp:revision>11</cp:revision>
  <dcterms:created xsi:type="dcterms:W3CDTF">2024-12-27T12:05:27Z</dcterms:created>
  <dcterms:modified xsi:type="dcterms:W3CDTF">2024-12-27T18:45:44Z</dcterms:modified>
</cp:coreProperties>
</file>