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38"/>
  </p:notesMasterIdLst>
  <p:sldIdLst>
    <p:sldId id="256" r:id="rId5"/>
    <p:sldId id="257" r:id="rId6"/>
    <p:sldId id="258" r:id="rId7"/>
    <p:sldId id="260" r:id="rId8"/>
    <p:sldId id="261" r:id="rId9"/>
    <p:sldId id="262" r:id="rId10"/>
    <p:sldId id="285" r:id="rId11"/>
    <p:sldId id="286" r:id="rId12"/>
    <p:sldId id="263" r:id="rId13"/>
    <p:sldId id="259" r:id="rId14"/>
    <p:sldId id="292" r:id="rId15"/>
    <p:sldId id="264" r:id="rId16"/>
    <p:sldId id="278" r:id="rId17"/>
    <p:sldId id="279" r:id="rId18"/>
    <p:sldId id="289" r:id="rId19"/>
    <p:sldId id="290" r:id="rId20"/>
    <p:sldId id="291" r:id="rId21"/>
    <p:sldId id="293" r:id="rId22"/>
    <p:sldId id="265" r:id="rId23"/>
    <p:sldId id="288" r:id="rId24"/>
    <p:sldId id="266" r:id="rId25"/>
    <p:sldId id="267" r:id="rId26"/>
    <p:sldId id="294" r:id="rId27"/>
    <p:sldId id="268" r:id="rId28"/>
    <p:sldId id="269" r:id="rId29"/>
    <p:sldId id="275" r:id="rId30"/>
    <p:sldId id="271" r:id="rId31"/>
    <p:sldId id="272" r:id="rId32"/>
    <p:sldId id="273" r:id="rId33"/>
    <p:sldId id="274" r:id="rId34"/>
    <p:sldId id="284" r:id="rId35"/>
    <p:sldId id="276" r:id="rId36"/>
    <p:sldId id="27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Raff" initials="PR" lastIdx="1" clrIdx="0">
    <p:extLst>
      <p:ext uri="{19B8F6BF-5375-455C-9EA6-DF929625EA0E}">
        <p15:presenceInfo xmlns:p15="http://schemas.microsoft.com/office/powerpoint/2012/main" userId="fbe9841d17d6be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2B2"/>
    <a:srgbClr val="DDE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1" autoAdjust="0"/>
    <p:restoredTop sz="91899" autoAdjust="0"/>
  </p:normalViewPr>
  <p:slideViewPr>
    <p:cSldViewPr snapToGrid="0">
      <p:cViewPr varScale="1">
        <p:scale>
          <a:sx n="120" d="100"/>
          <a:sy n="120" d="100"/>
        </p:scale>
        <p:origin x="25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Raff" userId="fbe9841d17d6bee7" providerId="LiveId" clId="{28C60984-39E9-4647-BE61-CE6EBB98AEAF}"/>
  </pc:docChgLst>
  <pc:docChgLst>
    <pc:chgData name="Paul Raff" userId="fbe9841d17d6bee7" providerId="LiveId" clId="{0E7A257E-9C7B-4355-BDED-EC74ABF2ACC5}"/>
    <pc:docChg chg="undo custSel addSld modSld">
      <pc:chgData name="Paul Raff" userId="fbe9841d17d6bee7" providerId="LiveId" clId="{0E7A257E-9C7B-4355-BDED-EC74ABF2ACC5}" dt="2018-03-06T22:00:10.608" v="244" actId="20577"/>
      <pc:docMkLst>
        <pc:docMk/>
      </pc:docMkLst>
      <pc:sldChg chg="modSp">
        <pc:chgData name="Paul Raff" userId="fbe9841d17d6bee7" providerId="LiveId" clId="{0E7A257E-9C7B-4355-BDED-EC74ABF2ACC5}" dt="2018-03-06T05:33:38.078" v="13" actId="20577"/>
        <pc:sldMkLst>
          <pc:docMk/>
          <pc:sldMk cId="3911324592" sldId="256"/>
        </pc:sldMkLst>
        <pc:spChg chg="mod">
          <ac:chgData name="Paul Raff" userId="fbe9841d17d6bee7" providerId="LiveId" clId="{0E7A257E-9C7B-4355-BDED-EC74ABF2ACC5}" dt="2018-03-06T05:33:38.078" v="13" actId="20577"/>
          <ac:spMkLst>
            <pc:docMk/>
            <pc:sldMk cId="3911324592" sldId="256"/>
            <ac:spMk id="3" creationId="{0DF7307D-A20B-4E15-BE81-90540B7FB775}"/>
          </ac:spMkLst>
        </pc:spChg>
      </pc:sldChg>
      <pc:sldChg chg="modSp">
        <pc:chgData name="Paul Raff" userId="fbe9841d17d6bee7" providerId="LiveId" clId="{0E7A257E-9C7B-4355-BDED-EC74ABF2ACC5}" dt="2018-03-06T05:33:53.259" v="14" actId="114"/>
        <pc:sldMkLst>
          <pc:docMk/>
          <pc:sldMk cId="1515628036" sldId="257"/>
        </pc:sldMkLst>
        <pc:spChg chg="mod">
          <ac:chgData name="Paul Raff" userId="fbe9841d17d6bee7" providerId="LiveId" clId="{0E7A257E-9C7B-4355-BDED-EC74ABF2ACC5}" dt="2018-03-06T05:33:53.259" v="14" actId="114"/>
          <ac:spMkLst>
            <pc:docMk/>
            <pc:sldMk cId="1515628036" sldId="257"/>
            <ac:spMk id="3" creationId="{06413685-CBDE-4136-9C5F-85F2DC415E6C}"/>
          </ac:spMkLst>
        </pc:spChg>
      </pc:sldChg>
      <pc:sldChg chg="addSp modSp">
        <pc:chgData name="Paul Raff" userId="fbe9841d17d6bee7" providerId="LiveId" clId="{0E7A257E-9C7B-4355-BDED-EC74ABF2ACC5}" dt="2018-03-06T05:34:44.385" v="36" actId="1076"/>
        <pc:sldMkLst>
          <pc:docMk/>
          <pc:sldMk cId="1363423413" sldId="260"/>
        </pc:sldMkLst>
        <pc:spChg chg="add mod">
          <ac:chgData name="Paul Raff" userId="fbe9841d17d6bee7" providerId="LiveId" clId="{0E7A257E-9C7B-4355-BDED-EC74ABF2ACC5}" dt="2018-03-06T05:34:44.385" v="36" actId="1076"/>
          <ac:spMkLst>
            <pc:docMk/>
            <pc:sldMk cId="1363423413" sldId="260"/>
            <ac:spMk id="24" creationId="{4880F216-ED82-4324-A0E0-A20A76A81094}"/>
          </ac:spMkLst>
        </pc:spChg>
      </pc:sldChg>
      <pc:sldChg chg="modSp">
        <pc:chgData name="Paul Raff" userId="fbe9841d17d6bee7" providerId="LiveId" clId="{0E7A257E-9C7B-4355-BDED-EC74ABF2ACC5}" dt="2018-03-06T05:35:36.366" v="37" actId="114"/>
        <pc:sldMkLst>
          <pc:docMk/>
          <pc:sldMk cId="3290911111" sldId="262"/>
        </pc:sldMkLst>
        <pc:spChg chg="mod">
          <ac:chgData name="Paul Raff" userId="fbe9841d17d6bee7" providerId="LiveId" clId="{0E7A257E-9C7B-4355-BDED-EC74ABF2ACC5}" dt="2018-03-06T05:35:36.366" v="37" actId="114"/>
          <ac:spMkLst>
            <pc:docMk/>
            <pc:sldMk cId="3290911111" sldId="262"/>
            <ac:spMk id="3" creationId="{922ABC29-1D19-40EE-84F9-9ABB969BA66B}"/>
          </ac:spMkLst>
        </pc:spChg>
      </pc:sldChg>
      <pc:sldChg chg="modSp">
        <pc:chgData name="Paul Raff" userId="fbe9841d17d6bee7" providerId="LiveId" clId="{0E7A257E-9C7B-4355-BDED-EC74ABF2ACC5}" dt="2018-03-06T05:37:23.796" v="68" actId="1076"/>
        <pc:sldMkLst>
          <pc:docMk/>
          <pc:sldMk cId="644885455" sldId="263"/>
        </pc:sldMkLst>
        <pc:spChg chg="mod">
          <ac:chgData name="Paul Raff" userId="fbe9841d17d6bee7" providerId="LiveId" clId="{0E7A257E-9C7B-4355-BDED-EC74ABF2ACC5}" dt="2018-03-06T05:37:23.796" v="68" actId="1076"/>
          <ac:spMkLst>
            <pc:docMk/>
            <pc:sldMk cId="644885455" sldId="263"/>
            <ac:spMk id="3" creationId="{F3A63491-F304-4BAD-88ED-E4437888C028}"/>
          </ac:spMkLst>
        </pc:spChg>
      </pc:sldChg>
      <pc:sldChg chg="modSp">
        <pc:chgData name="Paul Raff" userId="fbe9841d17d6bee7" providerId="LiveId" clId="{0E7A257E-9C7B-4355-BDED-EC74ABF2ACC5}" dt="2018-03-06T05:38:49.576" v="89" actId="1076"/>
        <pc:sldMkLst>
          <pc:docMk/>
          <pc:sldMk cId="3798215566" sldId="264"/>
        </pc:sldMkLst>
        <pc:spChg chg="mod">
          <ac:chgData name="Paul Raff" userId="fbe9841d17d6bee7" providerId="LiveId" clId="{0E7A257E-9C7B-4355-BDED-EC74ABF2ACC5}" dt="2018-03-06T05:38:49.576" v="89" actId="1076"/>
          <ac:spMkLst>
            <pc:docMk/>
            <pc:sldMk cId="3798215566" sldId="264"/>
            <ac:spMk id="7" creationId="{BCDBDF0A-A437-44C8-8323-8863A6F75C30}"/>
          </ac:spMkLst>
        </pc:spChg>
        <pc:spChg chg="mod">
          <ac:chgData name="Paul Raff" userId="fbe9841d17d6bee7" providerId="LiveId" clId="{0E7A257E-9C7B-4355-BDED-EC74ABF2ACC5}" dt="2018-03-06T05:38:09.967" v="88" actId="1076"/>
          <ac:spMkLst>
            <pc:docMk/>
            <pc:sldMk cId="3798215566" sldId="264"/>
            <ac:spMk id="8" creationId="{ECAFE0D4-04FF-4B0C-8334-CEF7E0AA36CF}"/>
          </ac:spMkLst>
        </pc:spChg>
      </pc:sldChg>
      <pc:sldChg chg="modSp">
        <pc:chgData name="Paul Raff" userId="fbe9841d17d6bee7" providerId="LiveId" clId="{0E7A257E-9C7B-4355-BDED-EC74ABF2ACC5}" dt="2018-03-06T05:48:11.883" v="219" actId="20577"/>
        <pc:sldMkLst>
          <pc:docMk/>
          <pc:sldMk cId="363217973" sldId="265"/>
        </pc:sldMkLst>
        <pc:graphicFrameChg chg="mod modGraphic">
          <ac:chgData name="Paul Raff" userId="fbe9841d17d6bee7" providerId="LiveId" clId="{0E7A257E-9C7B-4355-BDED-EC74ABF2ACC5}" dt="2018-03-06T05:48:11.883" v="219" actId="20577"/>
          <ac:graphicFrameMkLst>
            <pc:docMk/>
            <pc:sldMk cId="363217973" sldId="265"/>
            <ac:graphicFrameMk id="4" creationId="{A83B6F7D-1349-496F-BBF9-C904817387A2}"/>
          </ac:graphicFrameMkLst>
        </pc:graphicFrameChg>
      </pc:sldChg>
      <pc:sldChg chg="modSp">
        <pc:chgData name="Paul Raff" userId="fbe9841d17d6bee7" providerId="LiveId" clId="{0E7A257E-9C7B-4355-BDED-EC74ABF2ACC5}" dt="2018-03-06T05:49:02.678" v="223" actId="20577"/>
        <pc:sldMkLst>
          <pc:docMk/>
          <pc:sldMk cId="863805949" sldId="266"/>
        </pc:sldMkLst>
        <pc:graphicFrameChg chg="modGraphic">
          <ac:chgData name="Paul Raff" userId="fbe9841d17d6bee7" providerId="LiveId" clId="{0E7A257E-9C7B-4355-BDED-EC74ABF2ACC5}" dt="2018-03-06T05:49:02.678" v="223" actId="20577"/>
          <ac:graphicFrameMkLst>
            <pc:docMk/>
            <pc:sldMk cId="863805949" sldId="266"/>
            <ac:graphicFrameMk id="7" creationId="{7E623A76-C33A-49F0-9F6B-DA7E779497C6}"/>
          </ac:graphicFrameMkLst>
        </pc:graphicFrameChg>
      </pc:sldChg>
      <pc:sldChg chg="modSp">
        <pc:chgData name="Paul Raff" userId="fbe9841d17d6bee7" providerId="LiveId" clId="{0E7A257E-9C7B-4355-BDED-EC74ABF2ACC5}" dt="2018-03-06T22:00:10.608" v="244" actId="20577"/>
        <pc:sldMkLst>
          <pc:docMk/>
          <pc:sldMk cId="4195940800" sldId="269"/>
        </pc:sldMkLst>
        <pc:spChg chg="mod">
          <ac:chgData name="Paul Raff" userId="fbe9841d17d6bee7" providerId="LiveId" clId="{0E7A257E-9C7B-4355-BDED-EC74ABF2ACC5}" dt="2018-03-06T22:00:10.608" v="244" actId="20577"/>
          <ac:spMkLst>
            <pc:docMk/>
            <pc:sldMk cId="4195940800" sldId="269"/>
            <ac:spMk id="3" creationId="{AD6B420D-89AE-4A39-97F2-390D7D8770F0}"/>
          </ac:spMkLst>
        </pc:spChg>
      </pc:sldChg>
      <pc:sldChg chg="modSp">
        <pc:chgData name="Paul Raff" userId="fbe9841d17d6bee7" providerId="LiveId" clId="{0E7A257E-9C7B-4355-BDED-EC74ABF2ACC5}" dt="2018-03-06T05:36:16.525" v="64" actId="20577"/>
        <pc:sldMkLst>
          <pc:docMk/>
          <pc:sldMk cId="3100889926" sldId="285"/>
        </pc:sldMkLst>
        <pc:spChg chg="mod">
          <ac:chgData name="Paul Raff" userId="fbe9841d17d6bee7" providerId="LiveId" clId="{0E7A257E-9C7B-4355-BDED-EC74ABF2ACC5}" dt="2018-03-06T05:36:16.525" v="64" actId="20577"/>
          <ac:spMkLst>
            <pc:docMk/>
            <pc:sldMk cId="3100889926" sldId="285"/>
            <ac:spMk id="3" creationId="{922ABC29-1D19-40EE-84F9-9ABB969BA66B}"/>
          </ac:spMkLst>
        </pc:spChg>
      </pc:sldChg>
      <pc:sldChg chg="modSp add">
        <pc:chgData name="Paul Raff" userId="fbe9841d17d6bee7" providerId="LiveId" clId="{0E7A257E-9C7B-4355-BDED-EC74ABF2ACC5}" dt="2018-03-06T05:50:39.636" v="225" actId="20577"/>
        <pc:sldMkLst>
          <pc:docMk/>
          <pc:sldMk cId="1986827019" sldId="294"/>
        </pc:sldMkLst>
        <pc:spChg chg="mod">
          <ac:chgData name="Paul Raff" userId="fbe9841d17d6bee7" providerId="LiveId" clId="{0E7A257E-9C7B-4355-BDED-EC74ABF2ACC5}" dt="2018-03-06T05:50:39.636" v="225" actId="20577"/>
          <ac:spMkLst>
            <pc:docMk/>
            <pc:sldMk cId="1986827019" sldId="294"/>
            <ac:spMk id="3" creationId="{B7224DAD-9ADA-438B-AAB3-E89DFC630955}"/>
          </ac:spMkLst>
        </pc:spChg>
      </pc:sldChg>
    </pc:docChg>
  </pc:docChgLst>
  <pc:docChgLst>
    <pc:chgData name="Paul Raff" userId="fbe9841d17d6bee7" providerId="LiveId" clId="{166F21FA-5B59-4F20-A482-115FF52738B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14BB3-1F88-4996-908F-1063FDB1C638}" type="datetimeFigureOut">
              <a:rPr lang="en-US" smtClean="0"/>
              <a:t>3/6/2018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ECA60-6BB9-4C47-9C4E-F3D0B8A38258}" type="slidenum">
              <a:rPr lang="en-US" smtClean="0"/>
              <a:t>‹#›</a:t>
            </a:fld>
            <a:endParaRPr lang="en-US"/>
          </a:p>
        </p:txBody>
      </p:sp>
    </p:spTree>
    <p:extLst>
      <p:ext uri="{BB962C8B-B14F-4D97-AF65-F5344CB8AC3E}">
        <p14:creationId xmlns:p14="http://schemas.microsoft.com/office/powerpoint/2010/main" val="21742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a:t>
            </a:fld>
            <a:endParaRPr lang="en-US"/>
          </a:p>
        </p:txBody>
      </p:sp>
    </p:spTree>
    <p:extLst>
      <p:ext uri="{BB962C8B-B14F-4D97-AF65-F5344CB8AC3E}">
        <p14:creationId xmlns:p14="http://schemas.microsoft.com/office/powerpoint/2010/main" val="1305055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10</a:t>
            </a:fld>
            <a:endParaRPr lang="en-US"/>
          </a:p>
        </p:txBody>
      </p:sp>
    </p:spTree>
    <p:extLst>
      <p:ext uri="{BB962C8B-B14F-4D97-AF65-F5344CB8AC3E}">
        <p14:creationId xmlns:p14="http://schemas.microsoft.com/office/powerpoint/2010/main" val="176939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11</a:t>
            </a:fld>
            <a:endParaRPr lang="en-US"/>
          </a:p>
        </p:txBody>
      </p:sp>
    </p:spTree>
    <p:extLst>
      <p:ext uri="{BB962C8B-B14F-4D97-AF65-F5344CB8AC3E}">
        <p14:creationId xmlns:p14="http://schemas.microsoft.com/office/powerpoint/2010/main" val="67285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12</a:t>
            </a:fld>
            <a:endParaRPr lang="en-US"/>
          </a:p>
        </p:txBody>
      </p:sp>
    </p:spTree>
    <p:extLst>
      <p:ext uri="{BB962C8B-B14F-4D97-AF65-F5344CB8AC3E}">
        <p14:creationId xmlns:p14="http://schemas.microsoft.com/office/powerpoint/2010/main" val="200734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13</a:t>
            </a:fld>
            <a:endParaRPr lang="en-US"/>
          </a:p>
        </p:txBody>
      </p:sp>
    </p:spTree>
    <p:extLst>
      <p:ext uri="{BB962C8B-B14F-4D97-AF65-F5344CB8AC3E}">
        <p14:creationId xmlns:p14="http://schemas.microsoft.com/office/powerpoint/2010/main" val="2534489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14</a:t>
            </a:fld>
            <a:endParaRPr lang="en-US"/>
          </a:p>
        </p:txBody>
      </p:sp>
    </p:spTree>
    <p:extLst>
      <p:ext uri="{BB962C8B-B14F-4D97-AF65-F5344CB8AC3E}">
        <p14:creationId xmlns:p14="http://schemas.microsoft.com/office/powerpoint/2010/main" val="281866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15</a:t>
            </a:fld>
            <a:endParaRPr lang="en-US"/>
          </a:p>
        </p:txBody>
      </p:sp>
    </p:spTree>
    <p:extLst>
      <p:ext uri="{BB962C8B-B14F-4D97-AF65-F5344CB8AC3E}">
        <p14:creationId xmlns:p14="http://schemas.microsoft.com/office/powerpoint/2010/main" val="506713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16</a:t>
            </a:fld>
            <a:endParaRPr lang="en-US"/>
          </a:p>
        </p:txBody>
      </p:sp>
    </p:spTree>
    <p:extLst>
      <p:ext uri="{BB962C8B-B14F-4D97-AF65-F5344CB8AC3E}">
        <p14:creationId xmlns:p14="http://schemas.microsoft.com/office/powerpoint/2010/main" val="2381161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17</a:t>
            </a:fld>
            <a:endParaRPr lang="en-US"/>
          </a:p>
        </p:txBody>
      </p:sp>
    </p:spTree>
    <p:extLst>
      <p:ext uri="{BB962C8B-B14F-4D97-AF65-F5344CB8AC3E}">
        <p14:creationId xmlns:p14="http://schemas.microsoft.com/office/powerpoint/2010/main" val="3103027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18</a:t>
            </a:fld>
            <a:endParaRPr lang="en-US"/>
          </a:p>
        </p:txBody>
      </p:sp>
    </p:spTree>
    <p:extLst>
      <p:ext uri="{BB962C8B-B14F-4D97-AF65-F5344CB8AC3E}">
        <p14:creationId xmlns:p14="http://schemas.microsoft.com/office/powerpoint/2010/main" val="4289134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19</a:t>
            </a:fld>
            <a:endParaRPr lang="en-US"/>
          </a:p>
        </p:txBody>
      </p:sp>
    </p:spTree>
    <p:extLst>
      <p:ext uri="{BB962C8B-B14F-4D97-AF65-F5344CB8AC3E}">
        <p14:creationId xmlns:p14="http://schemas.microsoft.com/office/powerpoint/2010/main" val="370849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2</a:t>
            </a:fld>
            <a:endParaRPr lang="en-US"/>
          </a:p>
        </p:txBody>
      </p:sp>
    </p:spTree>
    <p:extLst>
      <p:ext uri="{BB962C8B-B14F-4D97-AF65-F5344CB8AC3E}">
        <p14:creationId xmlns:p14="http://schemas.microsoft.com/office/powerpoint/2010/main" val="964357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20</a:t>
            </a:fld>
            <a:endParaRPr lang="en-US"/>
          </a:p>
        </p:txBody>
      </p:sp>
    </p:spTree>
    <p:extLst>
      <p:ext uri="{BB962C8B-B14F-4D97-AF65-F5344CB8AC3E}">
        <p14:creationId xmlns:p14="http://schemas.microsoft.com/office/powerpoint/2010/main" val="3353738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21</a:t>
            </a:fld>
            <a:endParaRPr lang="en-US"/>
          </a:p>
        </p:txBody>
      </p:sp>
    </p:spTree>
    <p:extLst>
      <p:ext uri="{BB962C8B-B14F-4D97-AF65-F5344CB8AC3E}">
        <p14:creationId xmlns:p14="http://schemas.microsoft.com/office/powerpoint/2010/main" val="2546206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22</a:t>
            </a:fld>
            <a:endParaRPr lang="en-US"/>
          </a:p>
        </p:txBody>
      </p:sp>
    </p:spTree>
    <p:extLst>
      <p:ext uri="{BB962C8B-B14F-4D97-AF65-F5344CB8AC3E}">
        <p14:creationId xmlns:p14="http://schemas.microsoft.com/office/powerpoint/2010/main" val="2030216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23</a:t>
            </a:fld>
            <a:endParaRPr lang="en-US"/>
          </a:p>
        </p:txBody>
      </p:sp>
    </p:spTree>
    <p:extLst>
      <p:ext uri="{BB962C8B-B14F-4D97-AF65-F5344CB8AC3E}">
        <p14:creationId xmlns:p14="http://schemas.microsoft.com/office/powerpoint/2010/main" val="2207723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24</a:t>
            </a:fld>
            <a:endParaRPr lang="en-US"/>
          </a:p>
        </p:txBody>
      </p:sp>
    </p:spTree>
    <p:extLst>
      <p:ext uri="{BB962C8B-B14F-4D97-AF65-F5344CB8AC3E}">
        <p14:creationId xmlns:p14="http://schemas.microsoft.com/office/powerpoint/2010/main" val="221149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25</a:t>
            </a:fld>
            <a:endParaRPr lang="en-US"/>
          </a:p>
        </p:txBody>
      </p:sp>
    </p:spTree>
    <p:extLst>
      <p:ext uri="{BB962C8B-B14F-4D97-AF65-F5344CB8AC3E}">
        <p14:creationId xmlns:p14="http://schemas.microsoft.com/office/powerpoint/2010/main" val="3388926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26</a:t>
            </a:fld>
            <a:endParaRPr lang="en-US"/>
          </a:p>
        </p:txBody>
      </p:sp>
    </p:spTree>
    <p:extLst>
      <p:ext uri="{BB962C8B-B14F-4D97-AF65-F5344CB8AC3E}">
        <p14:creationId xmlns:p14="http://schemas.microsoft.com/office/powerpoint/2010/main" val="1399714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27</a:t>
            </a:fld>
            <a:endParaRPr lang="en-US"/>
          </a:p>
        </p:txBody>
      </p:sp>
    </p:spTree>
    <p:extLst>
      <p:ext uri="{BB962C8B-B14F-4D97-AF65-F5344CB8AC3E}">
        <p14:creationId xmlns:p14="http://schemas.microsoft.com/office/powerpoint/2010/main" val="569961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rules of thumb paper?</a:t>
            </a:r>
          </a:p>
        </p:txBody>
      </p:sp>
      <p:sp>
        <p:nvSpPr>
          <p:cNvPr id="4" name="Slide Number Placeholder 3"/>
          <p:cNvSpPr>
            <a:spLocks noGrp="1"/>
          </p:cNvSpPr>
          <p:nvPr>
            <p:ph type="sldNum" sz="quarter" idx="10"/>
          </p:nvPr>
        </p:nvSpPr>
        <p:spPr/>
        <p:txBody>
          <a:bodyPr/>
          <a:lstStyle/>
          <a:p>
            <a:fld id="{720ECA60-6BB9-4C47-9C4E-F3D0B8A38258}" type="slidenum">
              <a:rPr lang="en-US" smtClean="0"/>
              <a:t>28</a:t>
            </a:fld>
            <a:endParaRPr lang="en-US"/>
          </a:p>
        </p:txBody>
      </p:sp>
    </p:spTree>
    <p:extLst>
      <p:ext uri="{BB962C8B-B14F-4D97-AF65-F5344CB8AC3E}">
        <p14:creationId xmlns:p14="http://schemas.microsoft.com/office/powerpoint/2010/main" val="3781622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http://exp/xCard/?view=9a07d329-989a-4633-9dfd-e727810846da</a:t>
            </a:r>
          </a:p>
          <a:p>
            <a:endParaRPr lang="en-US" dirty="0"/>
          </a:p>
        </p:txBody>
      </p:sp>
      <p:sp>
        <p:nvSpPr>
          <p:cNvPr id="4" name="Slide Number Placeholder 3"/>
          <p:cNvSpPr>
            <a:spLocks noGrp="1"/>
          </p:cNvSpPr>
          <p:nvPr>
            <p:ph type="sldNum" sz="quarter" idx="10"/>
          </p:nvPr>
        </p:nvSpPr>
        <p:spPr/>
        <p:txBody>
          <a:bodyPr/>
          <a:lstStyle/>
          <a:p>
            <a:fld id="{720ECA60-6BB9-4C47-9C4E-F3D0B8A38258}" type="slidenum">
              <a:rPr lang="en-US" smtClean="0"/>
              <a:t>29</a:t>
            </a:fld>
            <a:endParaRPr lang="en-US"/>
          </a:p>
        </p:txBody>
      </p:sp>
    </p:spTree>
    <p:extLst>
      <p:ext uri="{BB962C8B-B14F-4D97-AF65-F5344CB8AC3E}">
        <p14:creationId xmlns:p14="http://schemas.microsoft.com/office/powerpoint/2010/main" val="182317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3</a:t>
            </a:fld>
            <a:endParaRPr lang="en-US"/>
          </a:p>
        </p:txBody>
      </p:sp>
    </p:spTree>
    <p:extLst>
      <p:ext uri="{BB962C8B-B14F-4D97-AF65-F5344CB8AC3E}">
        <p14:creationId xmlns:p14="http://schemas.microsoft.com/office/powerpoint/2010/main" val="4009133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30</a:t>
            </a:fld>
            <a:endParaRPr lang="en-US"/>
          </a:p>
        </p:txBody>
      </p:sp>
    </p:spTree>
    <p:extLst>
      <p:ext uri="{BB962C8B-B14F-4D97-AF65-F5344CB8AC3E}">
        <p14:creationId xmlns:p14="http://schemas.microsoft.com/office/powerpoint/2010/main" val="571704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31</a:t>
            </a:fld>
            <a:endParaRPr lang="en-US"/>
          </a:p>
        </p:txBody>
      </p:sp>
    </p:spTree>
    <p:extLst>
      <p:ext uri="{BB962C8B-B14F-4D97-AF65-F5344CB8AC3E}">
        <p14:creationId xmlns:p14="http://schemas.microsoft.com/office/powerpoint/2010/main" val="4195624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32</a:t>
            </a:fld>
            <a:endParaRPr lang="en-US"/>
          </a:p>
        </p:txBody>
      </p:sp>
    </p:spTree>
    <p:extLst>
      <p:ext uri="{BB962C8B-B14F-4D97-AF65-F5344CB8AC3E}">
        <p14:creationId xmlns:p14="http://schemas.microsoft.com/office/powerpoint/2010/main" val="333414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33</a:t>
            </a:fld>
            <a:endParaRPr lang="en-US"/>
          </a:p>
        </p:txBody>
      </p:sp>
    </p:spTree>
    <p:extLst>
      <p:ext uri="{BB962C8B-B14F-4D97-AF65-F5344CB8AC3E}">
        <p14:creationId xmlns:p14="http://schemas.microsoft.com/office/powerpoint/2010/main" val="98830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4</a:t>
            </a:fld>
            <a:endParaRPr lang="en-US"/>
          </a:p>
        </p:txBody>
      </p:sp>
    </p:spTree>
    <p:extLst>
      <p:ext uri="{BB962C8B-B14F-4D97-AF65-F5344CB8AC3E}">
        <p14:creationId xmlns:p14="http://schemas.microsoft.com/office/powerpoint/2010/main" val="1835649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5</a:t>
            </a:fld>
            <a:endParaRPr lang="en-US"/>
          </a:p>
        </p:txBody>
      </p:sp>
    </p:spTree>
    <p:extLst>
      <p:ext uri="{BB962C8B-B14F-4D97-AF65-F5344CB8AC3E}">
        <p14:creationId xmlns:p14="http://schemas.microsoft.com/office/powerpoint/2010/main" val="3361021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6</a:t>
            </a:fld>
            <a:endParaRPr lang="en-US"/>
          </a:p>
        </p:txBody>
      </p:sp>
    </p:spTree>
    <p:extLst>
      <p:ext uri="{BB962C8B-B14F-4D97-AF65-F5344CB8AC3E}">
        <p14:creationId xmlns:p14="http://schemas.microsoft.com/office/powerpoint/2010/main" val="1248271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7</a:t>
            </a:fld>
            <a:endParaRPr lang="en-US"/>
          </a:p>
        </p:txBody>
      </p:sp>
    </p:spTree>
    <p:extLst>
      <p:ext uri="{BB962C8B-B14F-4D97-AF65-F5344CB8AC3E}">
        <p14:creationId xmlns:p14="http://schemas.microsoft.com/office/powerpoint/2010/main" val="452249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8</a:t>
            </a:fld>
            <a:endParaRPr lang="en-US"/>
          </a:p>
        </p:txBody>
      </p:sp>
    </p:spTree>
    <p:extLst>
      <p:ext uri="{BB962C8B-B14F-4D97-AF65-F5344CB8AC3E}">
        <p14:creationId xmlns:p14="http://schemas.microsoft.com/office/powerpoint/2010/main" val="359742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ECA60-6BB9-4C47-9C4E-F3D0B8A38258}" type="slidenum">
              <a:rPr lang="en-US" smtClean="0"/>
              <a:t>9</a:t>
            </a:fld>
            <a:endParaRPr lang="en-US"/>
          </a:p>
        </p:txBody>
      </p:sp>
    </p:spTree>
    <p:extLst>
      <p:ext uri="{BB962C8B-B14F-4D97-AF65-F5344CB8AC3E}">
        <p14:creationId xmlns:p14="http://schemas.microsoft.com/office/powerpoint/2010/main" val="3708183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D560C3-9A98-4567-911F-FCEF8F23D635}" type="datetime1">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3821E-91C8-4622-B41E-7C998522087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70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009FB-3D93-4C34-96BB-1319BEADA8A4}" type="datetime1">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3821E-91C8-4622-B41E-7C998522087F}" type="slidenum">
              <a:rPr lang="en-US" smtClean="0"/>
              <a:t>‹#›</a:t>
            </a:fld>
            <a:endParaRPr lang="en-US"/>
          </a:p>
        </p:txBody>
      </p:sp>
    </p:spTree>
    <p:extLst>
      <p:ext uri="{BB962C8B-B14F-4D97-AF65-F5344CB8AC3E}">
        <p14:creationId xmlns:p14="http://schemas.microsoft.com/office/powerpoint/2010/main" val="416862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098E3-F1CD-46FB-8AE2-2E6F55060C8C}" type="datetime1">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3821E-91C8-4622-B41E-7C998522087F}" type="slidenum">
              <a:rPr lang="en-US" smtClean="0"/>
              <a:t>‹#›</a:t>
            </a:fld>
            <a:endParaRPr lang="en-US"/>
          </a:p>
        </p:txBody>
      </p:sp>
    </p:spTree>
    <p:extLst>
      <p:ext uri="{BB962C8B-B14F-4D97-AF65-F5344CB8AC3E}">
        <p14:creationId xmlns:p14="http://schemas.microsoft.com/office/powerpoint/2010/main" val="429088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17455-B7C0-421F-A2A9-CB6270DC3066}" type="datetime1">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3821E-91C8-4622-B41E-7C998522087F}" type="slidenum">
              <a:rPr lang="en-US" smtClean="0"/>
              <a:t>‹#›</a:t>
            </a:fld>
            <a:endParaRPr lang="en-US"/>
          </a:p>
        </p:txBody>
      </p:sp>
    </p:spTree>
    <p:extLst>
      <p:ext uri="{BB962C8B-B14F-4D97-AF65-F5344CB8AC3E}">
        <p14:creationId xmlns:p14="http://schemas.microsoft.com/office/powerpoint/2010/main" val="234700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42F969-0D5E-4455-B2D4-5CF813903CA7}" type="datetime1">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3821E-91C8-4622-B41E-7C998522087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65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A6999-0163-49D9-AEB6-2E0614A118B3}" type="datetime1">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3821E-91C8-4622-B41E-7C998522087F}" type="slidenum">
              <a:rPr lang="en-US" smtClean="0"/>
              <a:t>‹#›</a:t>
            </a:fld>
            <a:endParaRPr lang="en-US"/>
          </a:p>
        </p:txBody>
      </p:sp>
    </p:spTree>
    <p:extLst>
      <p:ext uri="{BB962C8B-B14F-4D97-AF65-F5344CB8AC3E}">
        <p14:creationId xmlns:p14="http://schemas.microsoft.com/office/powerpoint/2010/main" val="73703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C890A-CDD8-46D9-9BF3-0E1864BA0949}" type="datetime1">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3821E-91C8-4622-B41E-7C998522087F}" type="slidenum">
              <a:rPr lang="en-US" smtClean="0"/>
              <a:t>‹#›</a:t>
            </a:fld>
            <a:endParaRPr lang="en-US"/>
          </a:p>
        </p:txBody>
      </p:sp>
    </p:spTree>
    <p:extLst>
      <p:ext uri="{BB962C8B-B14F-4D97-AF65-F5344CB8AC3E}">
        <p14:creationId xmlns:p14="http://schemas.microsoft.com/office/powerpoint/2010/main" val="262934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202F5-0954-43D2-BD20-2828B9D4FB39}" type="datetime1">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3821E-91C8-4622-B41E-7C998522087F}" type="slidenum">
              <a:rPr lang="en-US" smtClean="0"/>
              <a:t>‹#›</a:t>
            </a:fld>
            <a:endParaRPr lang="en-US"/>
          </a:p>
        </p:txBody>
      </p:sp>
    </p:spTree>
    <p:extLst>
      <p:ext uri="{BB962C8B-B14F-4D97-AF65-F5344CB8AC3E}">
        <p14:creationId xmlns:p14="http://schemas.microsoft.com/office/powerpoint/2010/main" val="349379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C7BD541-2037-4B57-B021-877A4690EF61}" type="datetime1">
              <a:rPr lang="en-US" smtClean="0"/>
              <a:t>3/6/2018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1E3821E-91C8-4622-B41E-7C998522087F}" type="slidenum">
              <a:rPr lang="en-US" smtClean="0"/>
              <a:t>‹#›</a:t>
            </a:fld>
            <a:endParaRPr lang="en-US"/>
          </a:p>
        </p:txBody>
      </p:sp>
    </p:spTree>
    <p:extLst>
      <p:ext uri="{BB962C8B-B14F-4D97-AF65-F5344CB8AC3E}">
        <p14:creationId xmlns:p14="http://schemas.microsoft.com/office/powerpoint/2010/main" val="37974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336FB2-E111-48F6-9299-FB822BAE6C7F}" type="datetime1">
              <a:rPr lang="en-US" smtClean="0"/>
              <a:t>3/6/2018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E3821E-91C8-4622-B41E-7C998522087F}" type="slidenum">
              <a:rPr lang="en-US" smtClean="0"/>
              <a:t>‹#›</a:t>
            </a:fld>
            <a:endParaRPr lang="en-US"/>
          </a:p>
        </p:txBody>
      </p:sp>
    </p:spTree>
    <p:extLst>
      <p:ext uri="{BB962C8B-B14F-4D97-AF65-F5344CB8AC3E}">
        <p14:creationId xmlns:p14="http://schemas.microsoft.com/office/powerpoint/2010/main" val="396874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46940F-16C6-4F3D-BAD2-9EC8DBACBE72}" type="datetime1">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3821E-91C8-4622-B41E-7C998522087F}" type="slidenum">
              <a:rPr lang="en-US" smtClean="0"/>
              <a:t>‹#›</a:t>
            </a:fld>
            <a:endParaRPr lang="en-US"/>
          </a:p>
        </p:txBody>
      </p:sp>
    </p:spTree>
    <p:extLst>
      <p:ext uri="{BB962C8B-B14F-4D97-AF65-F5344CB8AC3E}">
        <p14:creationId xmlns:p14="http://schemas.microsoft.com/office/powerpoint/2010/main" val="186801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6C501C-C0C9-416E-AE04-3230754C1630}" type="datetime1">
              <a:rPr lang="en-US" smtClean="0"/>
              <a:t>3/6/2018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E3821E-91C8-4622-B41E-7C998522087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5707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exp-platform.com/journal-survey/"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exp-platform.com/journal-surve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Pearson's_chi-squared_test" TargetMode="External"/><Relationship Id="rId7" Type="http://schemas.openxmlformats.org/officeDocument/2006/relationships/hyperlink" Target="http://www.exp-platform.com/Documents/2010-12%20ExPUnexpectedSIGKDD.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ieeexplore.ieee.org/document/7796936/"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xternal_valid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ing.com/search?q=sorr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www.bing.com/search?q=sorry"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Data_dredg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bing.com/search?q=sorr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ieeexplore.ieee.org/document/7840800/?reload=true"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cademic.oup.com/biomet/article-abstract/63/3/581/270932/Inference-and-missing-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DCA4-D089-48CC-8520-7D5468F6C644}"/>
              </a:ext>
            </a:extLst>
          </p:cNvPr>
          <p:cNvSpPr>
            <a:spLocks noGrp="1"/>
          </p:cNvSpPr>
          <p:nvPr>
            <p:ph type="ctrTitle"/>
          </p:nvPr>
        </p:nvSpPr>
        <p:spPr/>
        <p:txBody>
          <a:bodyPr>
            <a:normAutofit/>
          </a:bodyPr>
          <a:lstStyle/>
          <a:p>
            <a:r>
              <a:rPr lang="en-US" dirty="0"/>
              <a:t>Ensuring Trustworthiness</a:t>
            </a:r>
            <a:br>
              <a:rPr lang="en-US" dirty="0"/>
            </a:br>
            <a:r>
              <a:rPr lang="en-US" dirty="0"/>
              <a:t>and High Quality</a:t>
            </a:r>
          </a:p>
        </p:txBody>
      </p:sp>
      <p:sp>
        <p:nvSpPr>
          <p:cNvPr id="3" name="Subtitle 2">
            <a:extLst>
              <a:ext uri="{FF2B5EF4-FFF2-40B4-BE49-F238E27FC236}">
                <a16:creationId xmlns:a16="http://schemas.microsoft.com/office/drawing/2014/main" id="{0DF7307D-A20B-4E15-BE81-90540B7FB775}"/>
              </a:ext>
            </a:extLst>
          </p:cNvPr>
          <p:cNvSpPr>
            <a:spLocks noGrp="1"/>
          </p:cNvSpPr>
          <p:nvPr>
            <p:ph type="subTitle" idx="1"/>
          </p:nvPr>
        </p:nvSpPr>
        <p:spPr/>
        <p:txBody>
          <a:bodyPr/>
          <a:lstStyle/>
          <a:p>
            <a:r>
              <a:rPr lang="en-US" dirty="0"/>
              <a:t>Paul Raff</a:t>
            </a:r>
          </a:p>
          <a:p>
            <a:r>
              <a:rPr lang="en-US" dirty="0"/>
              <a:t>STRATA 2018 Tutorial</a:t>
            </a:r>
          </a:p>
        </p:txBody>
      </p:sp>
      <p:sp>
        <p:nvSpPr>
          <p:cNvPr id="4" name="Slide Number Placeholder 3">
            <a:extLst>
              <a:ext uri="{FF2B5EF4-FFF2-40B4-BE49-F238E27FC236}">
                <a16:creationId xmlns:a16="http://schemas.microsoft.com/office/drawing/2014/main" id="{0F4262A4-FE2C-4C75-9C59-9372AF5CDEFB}"/>
              </a:ext>
            </a:extLst>
          </p:cNvPr>
          <p:cNvSpPr>
            <a:spLocks noGrp="1"/>
          </p:cNvSpPr>
          <p:nvPr>
            <p:ph type="sldNum" sz="quarter" idx="12"/>
          </p:nvPr>
        </p:nvSpPr>
        <p:spPr/>
        <p:txBody>
          <a:bodyPr/>
          <a:lstStyle/>
          <a:p>
            <a:fld id="{91E3821E-91C8-4622-B41E-7C998522087F}" type="slidenum">
              <a:rPr lang="en-US" smtClean="0"/>
              <a:t>1</a:t>
            </a:fld>
            <a:endParaRPr lang="en-US" dirty="0"/>
          </a:p>
        </p:txBody>
      </p:sp>
    </p:spTree>
    <p:extLst>
      <p:ext uri="{BB962C8B-B14F-4D97-AF65-F5344CB8AC3E}">
        <p14:creationId xmlns:p14="http://schemas.microsoft.com/office/powerpoint/2010/main" val="3911324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2B0-CEB2-4179-BDCE-101B261EC13B}"/>
              </a:ext>
            </a:extLst>
          </p:cNvPr>
          <p:cNvSpPr>
            <a:spLocks noGrp="1"/>
          </p:cNvSpPr>
          <p:nvPr>
            <p:ph type="title"/>
          </p:nvPr>
        </p:nvSpPr>
        <p:spPr/>
        <p:txBody>
          <a:bodyPr/>
          <a:lstStyle/>
          <a:p>
            <a:r>
              <a:rPr lang="en-US" dirty="0"/>
              <a:t>Key Mechanisms for Ensuring Trustworthiness</a:t>
            </a:r>
          </a:p>
        </p:txBody>
      </p:sp>
      <p:sp>
        <p:nvSpPr>
          <p:cNvPr id="3" name="Content Placeholder 2">
            <a:extLst>
              <a:ext uri="{FF2B5EF4-FFF2-40B4-BE49-F238E27FC236}">
                <a16:creationId xmlns:a16="http://schemas.microsoft.com/office/drawing/2014/main" id="{97D167B0-8C4A-4586-8CC0-2084C5A5F1F6}"/>
              </a:ext>
            </a:extLst>
          </p:cNvPr>
          <p:cNvSpPr>
            <a:spLocks noGrp="1"/>
          </p:cNvSpPr>
          <p:nvPr>
            <p:ph idx="1"/>
          </p:nvPr>
        </p:nvSpPr>
        <p:spPr/>
        <p:txBody>
          <a:bodyPr/>
          <a:lstStyle/>
          <a:p>
            <a:endParaRPr lang="en-US" dirty="0"/>
          </a:p>
          <a:p>
            <a:r>
              <a:rPr lang="en-US" dirty="0"/>
              <a:t>These mechanisms fall into two forms:</a:t>
            </a:r>
          </a:p>
          <a:p>
            <a:pPr lvl="1"/>
            <a:r>
              <a:rPr lang="en-US" b="1" dirty="0"/>
              <a:t>Global</a:t>
            </a:r>
            <a:r>
              <a:rPr lang="en-US" dirty="0"/>
              <a:t> – mechanisms that exist as part of your experimentation platform.</a:t>
            </a:r>
          </a:p>
          <a:p>
            <a:pPr lvl="1"/>
            <a:r>
              <a:rPr lang="en-US" b="1" dirty="0"/>
              <a:t>Local</a:t>
            </a:r>
            <a:r>
              <a:rPr lang="en-US" dirty="0"/>
              <a:t> – mechanisms that exist for each individual experiment/analysis performed. </a:t>
            </a:r>
          </a:p>
        </p:txBody>
      </p:sp>
      <p:sp>
        <p:nvSpPr>
          <p:cNvPr id="4" name="Slide Number Placeholder 3">
            <a:extLst>
              <a:ext uri="{FF2B5EF4-FFF2-40B4-BE49-F238E27FC236}">
                <a16:creationId xmlns:a16="http://schemas.microsoft.com/office/drawing/2014/main" id="{55AD2BFF-F85A-4B1B-B0B8-04532486BB8C}"/>
              </a:ext>
            </a:extLst>
          </p:cNvPr>
          <p:cNvSpPr>
            <a:spLocks noGrp="1"/>
          </p:cNvSpPr>
          <p:nvPr>
            <p:ph type="sldNum" sz="quarter" idx="12"/>
          </p:nvPr>
        </p:nvSpPr>
        <p:spPr/>
        <p:txBody>
          <a:bodyPr/>
          <a:lstStyle/>
          <a:p>
            <a:fld id="{91E3821E-91C8-4622-B41E-7C998522087F}" type="slidenum">
              <a:rPr lang="en-US" smtClean="0"/>
              <a:t>10</a:t>
            </a:fld>
            <a:endParaRPr lang="en-US"/>
          </a:p>
        </p:txBody>
      </p:sp>
    </p:spTree>
    <p:extLst>
      <p:ext uri="{BB962C8B-B14F-4D97-AF65-F5344CB8AC3E}">
        <p14:creationId xmlns:p14="http://schemas.microsoft.com/office/powerpoint/2010/main" val="213868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70FA-77B3-4C85-831C-F9A079147145}"/>
              </a:ext>
            </a:extLst>
          </p:cNvPr>
          <p:cNvSpPr>
            <a:spLocks noGrp="1"/>
          </p:cNvSpPr>
          <p:nvPr>
            <p:ph type="title"/>
          </p:nvPr>
        </p:nvSpPr>
        <p:spPr/>
        <p:txBody>
          <a:bodyPr/>
          <a:lstStyle/>
          <a:p>
            <a:r>
              <a:rPr lang="en-US" dirty="0"/>
              <a:t>Global Mechanisms</a:t>
            </a:r>
          </a:p>
        </p:txBody>
      </p:sp>
      <p:sp>
        <p:nvSpPr>
          <p:cNvPr id="4" name="Slide Number Placeholder 3">
            <a:extLst>
              <a:ext uri="{FF2B5EF4-FFF2-40B4-BE49-F238E27FC236}">
                <a16:creationId xmlns:a16="http://schemas.microsoft.com/office/drawing/2014/main" id="{7696ED20-F178-4BCB-8E5D-DB9059FB1D87}"/>
              </a:ext>
            </a:extLst>
          </p:cNvPr>
          <p:cNvSpPr>
            <a:spLocks noGrp="1"/>
          </p:cNvSpPr>
          <p:nvPr>
            <p:ph type="sldNum" sz="quarter" idx="12"/>
          </p:nvPr>
        </p:nvSpPr>
        <p:spPr/>
        <p:txBody>
          <a:bodyPr/>
          <a:lstStyle/>
          <a:p>
            <a:fld id="{91E3821E-91C8-4622-B41E-7C998522087F}" type="slidenum">
              <a:rPr lang="en-US" smtClean="0"/>
              <a:t>11</a:t>
            </a:fld>
            <a:endParaRPr lang="en-US"/>
          </a:p>
        </p:txBody>
      </p:sp>
    </p:spTree>
    <p:extLst>
      <p:ext uri="{BB962C8B-B14F-4D97-AF65-F5344CB8AC3E}">
        <p14:creationId xmlns:p14="http://schemas.microsoft.com/office/powerpoint/2010/main" val="103134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2B0-CEB2-4179-BDCE-101B261EC13B}"/>
              </a:ext>
            </a:extLst>
          </p:cNvPr>
          <p:cNvSpPr>
            <a:spLocks noGrp="1"/>
          </p:cNvSpPr>
          <p:nvPr>
            <p:ph type="title"/>
          </p:nvPr>
        </p:nvSpPr>
        <p:spPr/>
        <p:txBody>
          <a:bodyPr/>
          <a:lstStyle/>
          <a:p>
            <a:r>
              <a:rPr lang="en-US" dirty="0"/>
              <a:t>Global Mechanisms</a:t>
            </a:r>
            <a:br>
              <a:rPr lang="en-US" dirty="0"/>
            </a:br>
            <a:r>
              <a:rPr lang="en-US" sz="1800" dirty="0"/>
              <a:t>The All-Important AA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D167B0-8C4A-4586-8CC0-2084C5A5F1F6}"/>
                  </a:ext>
                </a:extLst>
              </p:cNvPr>
              <p:cNvSpPr>
                <a:spLocks noGrp="1"/>
              </p:cNvSpPr>
              <p:nvPr>
                <p:ph idx="1"/>
              </p:nvPr>
            </p:nvSpPr>
            <p:spPr/>
            <p:txBody>
              <a:bodyPr/>
              <a:lstStyle/>
              <a:p>
                <a:r>
                  <a:rPr lang="en-US" dirty="0"/>
                  <a:t>Before you run an AB experiment, run multiple AA experiments to check:</a:t>
                </a:r>
              </a:p>
              <a:p>
                <a:pPr lvl="1"/>
                <a:r>
                  <a:rPr lang="en-US" dirty="0"/>
                  <a:t>Proper randomization is done</a:t>
                </a:r>
              </a:p>
              <a:p>
                <a:pPr lvl="1"/>
                <a:r>
                  <a:rPr lang="en-US" dirty="0"/>
                  <a:t>Experimentation is complete – i.e. no flight assignment left behind</a:t>
                </a:r>
              </a:p>
              <a:p>
                <a:pPr lvl="1"/>
                <a:r>
                  <a:rPr lang="en-US" dirty="0"/>
                  <a:t>Proper statistics are being computed – </a:t>
                </a:r>
                <a14:m>
                  <m:oMath xmlns:m="http://schemas.openxmlformats.org/officeDocument/2006/math">
                    <m:r>
                      <a:rPr lang="en-US" b="0" i="1" smtClean="0">
                        <a:latin typeface="Cambria Math" panose="02040503050406030204" pitchFamily="18" charset="0"/>
                      </a:rPr>
                      <m:t>𝑝</m:t>
                    </m:r>
                  </m:oMath>
                </a14:m>
                <a:r>
                  <a:rPr lang="en-US" dirty="0"/>
                  <a:t>-value distribution should be uniform</a:t>
                </a:r>
              </a:p>
              <a:p>
                <a:pPr lvl="1"/>
                <a:endParaRPr lang="en-US" dirty="0"/>
              </a:p>
              <a:p>
                <a:r>
                  <a:rPr lang="en-US" dirty="0"/>
                  <a:t>Continuously-running AA experiments can be leveraged in numerous ways:</a:t>
                </a:r>
              </a:p>
              <a:p>
                <a:pPr lvl="1"/>
                <a:r>
                  <a:rPr lang="en-US" dirty="0"/>
                  <a:t>Canary for the experimentation platform</a:t>
                </a:r>
              </a:p>
              <a:p>
                <a:pPr lvl="1"/>
                <a:r>
                  <a:rPr lang="en-US" dirty="0"/>
                  <a:t>The data generated by these analyses can be used for reporting</a:t>
                </a:r>
              </a:p>
              <a:p>
                <a:pPr lvl="1"/>
                <a:r>
                  <a:rPr lang="en-US" dirty="0"/>
                  <a:t>Sandbox scenario for newcomers to experimentation – no risk of affecting others</a:t>
                </a:r>
              </a:p>
            </p:txBody>
          </p:sp>
        </mc:Choice>
        <mc:Fallback xmlns="">
          <p:sp>
            <p:nvSpPr>
              <p:cNvPr id="3" name="Content Placeholder 2">
                <a:extLst>
                  <a:ext uri="{FF2B5EF4-FFF2-40B4-BE49-F238E27FC236}">
                    <a16:creationId xmlns:a16="http://schemas.microsoft.com/office/drawing/2014/main" id="{97D167B0-8C4A-4586-8CC0-2084C5A5F1F6}"/>
                  </a:ext>
                </a:extLst>
              </p:cNvPr>
              <p:cNvSpPr>
                <a:spLocks noGrp="1" noRot="1" noChangeAspect="1" noMove="1" noResize="1" noEditPoints="1" noAdjustHandles="1" noChangeArrowheads="1" noChangeShapeType="1" noTextEdit="1"/>
              </p:cNvSpPr>
              <p:nvPr>
                <p:ph idx="1"/>
              </p:nvPr>
            </p:nvSpPr>
            <p:spPr>
              <a:blipFill>
                <a:blip r:embed="rId3"/>
                <a:stretch>
                  <a:fillRect l="-606" t="-1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ED71843-2ABC-4533-8DC9-0FCA1554C4B8}"/>
              </a:ext>
            </a:extLst>
          </p:cNvPr>
          <p:cNvPicPr>
            <a:picLocks noChangeAspect="1"/>
          </p:cNvPicPr>
          <p:nvPr/>
        </p:nvPicPr>
        <p:blipFill>
          <a:blip r:embed="rId4"/>
          <a:stretch>
            <a:fillRect/>
          </a:stretch>
        </p:blipFill>
        <p:spPr>
          <a:xfrm>
            <a:off x="9697319" y="2105575"/>
            <a:ext cx="1828800" cy="1833442"/>
          </a:xfrm>
          <a:prstGeom prst="rect">
            <a:avLst/>
          </a:prstGeom>
        </p:spPr>
      </p:pic>
      <p:pic>
        <p:nvPicPr>
          <p:cNvPr id="6" name="Picture 5">
            <a:extLst>
              <a:ext uri="{FF2B5EF4-FFF2-40B4-BE49-F238E27FC236}">
                <a16:creationId xmlns:a16="http://schemas.microsoft.com/office/drawing/2014/main" id="{580A4925-FD2B-4104-B36D-99A51E764D58}"/>
              </a:ext>
            </a:extLst>
          </p:cNvPr>
          <p:cNvPicPr>
            <a:picLocks noChangeAspect="1"/>
          </p:cNvPicPr>
          <p:nvPr/>
        </p:nvPicPr>
        <p:blipFill>
          <a:blip r:embed="rId5"/>
          <a:stretch>
            <a:fillRect/>
          </a:stretch>
        </p:blipFill>
        <p:spPr>
          <a:xfrm>
            <a:off x="9697319" y="4198858"/>
            <a:ext cx="1828800" cy="184277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CDBDF0A-A437-44C8-8323-8863A6F75C30}"/>
                  </a:ext>
                </a:extLst>
              </p:cNvPr>
              <p:cNvSpPr txBox="1"/>
              <p:nvPr/>
            </p:nvSpPr>
            <p:spPr>
              <a:xfrm>
                <a:off x="9668415" y="1836397"/>
                <a:ext cx="1886607" cy="307777"/>
              </a:xfrm>
              <a:prstGeom prst="rect">
                <a:avLst/>
              </a:prstGeom>
              <a:noFill/>
            </p:spPr>
            <p:txBody>
              <a:bodyPr wrap="none" rtlCol="0">
                <a:spAutoFit/>
              </a:bodyPr>
              <a:lstStyle/>
              <a:p>
                <a:r>
                  <a:rPr lang="en-US" sz="1400" dirty="0"/>
                  <a:t>Good </a:t>
                </a:r>
                <a14:m>
                  <m:oMath xmlns:m="http://schemas.openxmlformats.org/officeDocument/2006/math">
                    <m:r>
                      <a:rPr lang="en-US" sz="1400" b="0" i="1" smtClean="0">
                        <a:latin typeface="Cambria Math" panose="02040503050406030204" pitchFamily="18" charset="0"/>
                      </a:rPr>
                      <m:t>𝑝</m:t>
                    </m:r>
                  </m:oMath>
                </a14:m>
                <a:r>
                  <a:rPr lang="en-US" sz="1400" dirty="0"/>
                  <a:t>-values in an AA</a:t>
                </a:r>
              </a:p>
            </p:txBody>
          </p:sp>
        </mc:Choice>
        <mc:Fallback xmlns="">
          <p:sp>
            <p:nvSpPr>
              <p:cNvPr id="7" name="TextBox 6">
                <a:extLst>
                  <a:ext uri="{FF2B5EF4-FFF2-40B4-BE49-F238E27FC236}">
                    <a16:creationId xmlns:a16="http://schemas.microsoft.com/office/drawing/2014/main" id="{BCDBDF0A-A437-44C8-8323-8863A6F75C30}"/>
                  </a:ext>
                </a:extLst>
              </p:cNvPr>
              <p:cNvSpPr txBox="1">
                <a:spLocks noRot="1" noChangeAspect="1" noMove="1" noResize="1" noEditPoints="1" noAdjustHandles="1" noChangeArrowheads="1" noChangeShapeType="1" noTextEdit="1"/>
              </p:cNvSpPr>
              <p:nvPr/>
            </p:nvSpPr>
            <p:spPr>
              <a:xfrm>
                <a:off x="9668415" y="1836397"/>
                <a:ext cx="1886607" cy="307777"/>
              </a:xfrm>
              <a:prstGeom prst="rect">
                <a:avLst/>
              </a:prstGeom>
              <a:blipFill>
                <a:blip r:embed="rId6"/>
                <a:stretch>
                  <a:fillRect l="-968"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AFE0D4-04FF-4B0C-8334-CEF7E0AA36CF}"/>
                  </a:ext>
                </a:extLst>
              </p:cNvPr>
              <p:cNvSpPr txBox="1"/>
              <p:nvPr/>
            </p:nvSpPr>
            <p:spPr>
              <a:xfrm>
                <a:off x="9811672" y="3939017"/>
                <a:ext cx="1767984" cy="307777"/>
              </a:xfrm>
              <a:prstGeom prst="rect">
                <a:avLst/>
              </a:prstGeom>
              <a:noFill/>
            </p:spPr>
            <p:txBody>
              <a:bodyPr wrap="none" rtlCol="0">
                <a:spAutoFit/>
              </a:bodyPr>
              <a:lstStyle/>
              <a:p>
                <a:r>
                  <a:rPr lang="en-US" sz="1400" dirty="0"/>
                  <a:t>Bad </a:t>
                </a:r>
                <a14:m>
                  <m:oMath xmlns:m="http://schemas.openxmlformats.org/officeDocument/2006/math">
                    <m:r>
                      <a:rPr lang="en-US" sz="1400" b="0" i="1" smtClean="0">
                        <a:latin typeface="Cambria Math" panose="02040503050406030204" pitchFamily="18" charset="0"/>
                      </a:rPr>
                      <m:t>𝑝</m:t>
                    </m:r>
                  </m:oMath>
                </a14:m>
                <a:r>
                  <a:rPr lang="en-US" sz="1400" dirty="0"/>
                  <a:t>-values in an AA</a:t>
                </a:r>
              </a:p>
            </p:txBody>
          </p:sp>
        </mc:Choice>
        <mc:Fallback xmlns="">
          <p:sp>
            <p:nvSpPr>
              <p:cNvPr id="8" name="TextBox 7">
                <a:extLst>
                  <a:ext uri="{FF2B5EF4-FFF2-40B4-BE49-F238E27FC236}">
                    <a16:creationId xmlns:a16="http://schemas.microsoft.com/office/drawing/2014/main" id="{ECAFE0D4-04FF-4B0C-8334-CEF7E0AA36CF}"/>
                  </a:ext>
                </a:extLst>
              </p:cNvPr>
              <p:cNvSpPr txBox="1">
                <a:spLocks noRot="1" noChangeAspect="1" noMove="1" noResize="1" noEditPoints="1" noAdjustHandles="1" noChangeArrowheads="1" noChangeShapeType="1" noTextEdit="1"/>
              </p:cNvSpPr>
              <p:nvPr/>
            </p:nvSpPr>
            <p:spPr>
              <a:xfrm>
                <a:off x="9811672" y="3939017"/>
                <a:ext cx="1767984" cy="307777"/>
              </a:xfrm>
              <a:prstGeom prst="rect">
                <a:avLst/>
              </a:prstGeom>
              <a:blipFill>
                <a:blip r:embed="rId7"/>
                <a:stretch>
                  <a:fillRect l="-1034" t="-3922" r="-345" b="-19608"/>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2A1FB97F-3492-40D5-937D-3F2BA442D045}"/>
              </a:ext>
            </a:extLst>
          </p:cNvPr>
          <p:cNvSpPr>
            <a:spLocks noGrp="1"/>
          </p:cNvSpPr>
          <p:nvPr>
            <p:ph type="sldNum" sz="quarter" idx="12"/>
          </p:nvPr>
        </p:nvSpPr>
        <p:spPr/>
        <p:txBody>
          <a:bodyPr/>
          <a:lstStyle/>
          <a:p>
            <a:fld id="{91E3821E-91C8-4622-B41E-7C998522087F}" type="slidenum">
              <a:rPr lang="en-US" smtClean="0"/>
              <a:t>12</a:t>
            </a:fld>
            <a:endParaRPr lang="en-US"/>
          </a:p>
        </p:txBody>
      </p:sp>
      <p:sp>
        <p:nvSpPr>
          <p:cNvPr id="10" name="Rectangle 9">
            <a:extLst>
              <a:ext uri="{FF2B5EF4-FFF2-40B4-BE49-F238E27FC236}">
                <a16:creationId xmlns:a16="http://schemas.microsoft.com/office/drawing/2014/main" id="{9BC40163-571F-4E45-8C65-326AE6BA6F0D}"/>
              </a:ext>
            </a:extLst>
          </p:cNvPr>
          <p:cNvSpPr/>
          <p:nvPr/>
        </p:nvSpPr>
        <p:spPr>
          <a:xfrm>
            <a:off x="3078480" y="5826193"/>
            <a:ext cx="6096000" cy="430887"/>
          </a:xfrm>
          <a:prstGeom prst="rect">
            <a:avLst/>
          </a:prstGeom>
        </p:spPr>
        <p:txBody>
          <a:bodyPr>
            <a:spAutoFit/>
          </a:bodyPr>
          <a:lstStyle/>
          <a:p>
            <a:r>
              <a:rPr lang="en-US" sz="1100" dirty="0"/>
              <a:t>R. Kohavi, R. Longbotham, D. </a:t>
            </a:r>
            <a:r>
              <a:rPr lang="en-US" sz="1100" dirty="0" err="1"/>
              <a:t>Sommerfield</a:t>
            </a:r>
            <a:r>
              <a:rPr lang="en-US" sz="1100" dirty="0"/>
              <a:t>, R. Henne, “</a:t>
            </a:r>
            <a:r>
              <a:rPr lang="en-US" sz="1100" dirty="0">
                <a:hlinkClick r:id="rId8"/>
              </a:rPr>
              <a:t>Controlled Experiments on the Web: Survey and Practical Guide</a:t>
            </a:r>
            <a:r>
              <a:rPr lang="en-US" sz="1100" dirty="0"/>
              <a:t>," in Data Mining and Knowledge Discovery, 2009. </a:t>
            </a:r>
          </a:p>
        </p:txBody>
      </p:sp>
    </p:spTree>
    <p:extLst>
      <p:ext uri="{BB962C8B-B14F-4D97-AF65-F5344CB8AC3E}">
        <p14:creationId xmlns:p14="http://schemas.microsoft.com/office/powerpoint/2010/main" val="3798215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2B0-CEB2-4179-BDCE-101B261EC13B}"/>
              </a:ext>
            </a:extLst>
          </p:cNvPr>
          <p:cNvSpPr>
            <a:spLocks noGrp="1"/>
          </p:cNvSpPr>
          <p:nvPr>
            <p:ph type="title"/>
          </p:nvPr>
        </p:nvSpPr>
        <p:spPr/>
        <p:txBody>
          <a:bodyPr/>
          <a:lstStyle/>
          <a:p>
            <a:r>
              <a:rPr lang="en-US" dirty="0"/>
              <a:t>Global Mechanisms</a:t>
            </a:r>
            <a:br>
              <a:rPr lang="en-US" dirty="0"/>
            </a:br>
            <a:r>
              <a:rPr lang="en-US" sz="1800" dirty="0"/>
              <a:t>Real-time Analytics</a:t>
            </a:r>
          </a:p>
        </p:txBody>
      </p:sp>
      <p:sp>
        <p:nvSpPr>
          <p:cNvPr id="3" name="Content Placeholder 2">
            <a:extLst>
              <a:ext uri="{FF2B5EF4-FFF2-40B4-BE49-F238E27FC236}">
                <a16:creationId xmlns:a16="http://schemas.microsoft.com/office/drawing/2014/main" id="{97D167B0-8C4A-4586-8CC0-2084C5A5F1F6}"/>
              </a:ext>
            </a:extLst>
          </p:cNvPr>
          <p:cNvSpPr>
            <a:spLocks noGrp="1"/>
          </p:cNvSpPr>
          <p:nvPr>
            <p:ph idx="1"/>
          </p:nvPr>
        </p:nvSpPr>
        <p:spPr/>
        <p:txBody>
          <a:bodyPr/>
          <a:lstStyle/>
          <a:p>
            <a:r>
              <a:rPr lang="en-US" dirty="0"/>
              <a:t>It’s helpful to observe the state of each experiment as it’s running, and to also continuously stress-test the assignment component.</a:t>
            </a:r>
          </a:p>
        </p:txBody>
      </p:sp>
      <p:pic>
        <p:nvPicPr>
          <p:cNvPr id="4" name="Picture 3">
            <a:extLst>
              <a:ext uri="{FF2B5EF4-FFF2-40B4-BE49-F238E27FC236}">
                <a16:creationId xmlns:a16="http://schemas.microsoft.com/office/drawing/2014/main" id="{EE30C39A-1CE5-4A76-BA6B-8B2378035D78}"/>
              </a:ext>
            </a:extLst>
          </p:cNvPr>
          <p:cNvPicPr>
            <a:picLocks noChangeAspect="1"/>
          </p:cNvPicPr>
          <p:nvPr/>
        </p:nvPicPr>
        <p:blipFill>
          <a:blip r:embed="rId3"/>
          <a:stretch>
            <a:fillRect/>
          </a:stretch>
        </p:blipFill>
        <p:spPr>
          <a:xfrm>
            <a:off x="6670529" y="3838642"/>
            <a:ext cx="5134186" cy="1786645"/>
          </a:xfrm>
          <a:prstGeom prst="rect">
            <a:avLst/>
          </a:prstGeom>
        </p:spPr>
      </p:pic>
      <p:sp>
        <p:nvSpPr>
          <p:cNvPr id="5" name="Rectangle 4">
            <a:extLst>
              <a:ext uri="{FF2B5EF4-FFF2-40B4-BE49-F238E27FC236}">
                <a16:creationId xmlns:a16="http://schemas.microsoft.com/office/drawing/2014/main" id="{0A0D8787-4C23-4022-8E8C-6620E586B870}"/>
              </a:ext>
            </a:extLst>
          </p:cNvPr>
          <p:cNvSpPr/>
          <p:nvPr/>
        </p:nvSpPr>
        <p:spPr>
          <a:xfrm>
            <a:off x="7200637" y="4020887"/>
            <a:ext cx="2767525" cy="212035"/>
          </a:xfrm>
          <a:prstGeom prst="rect">
            <a:avLst/>
          </a:prstGeom>
          <a:solidFill>
            <a:srgbClr val="FF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764633-2769-4950-B03D-512D38B1BF73}"/>
              </a:ext>
            </a:extLst>
          </p:cNvPr>
          <p:cNvSpPr/>
          <p:nvPr/>
        </p:nvSpPr>
        <p:spPr>
          <a:xfrm>
            <a:off x="7148385" y="4893767"/>
            <a:ext cx="2767525" cy="212035"/>
          </a:xfrm>
          <a:prstGeom prst="rect">
            <a:avLst/>
          </a:prstGeom>
          <a:solidFill>
            <a:srgbClr val="FF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C4FEF28-7EBB-4E1F-B6ED-CF82588BDA41}"/>
              </a:ext>
            </a:extLst>
          </p:cNvPr>
          <p:cNvPicPr>
            <a:picLocks noChangeAspect="1"/>
          </p:cNvPicPr>
          <p:nvPr/>
        </p:nvPicPr>
        <p:blipFill>
          <a:blip r:embed="rId4"/>
          <a:stretch>
            <a:fillRect/>
          </a:stretch>
        </p:blipFill>
        <p:spPr>
          <a:xfrm>
            <a:off x="278294" y="3838642"/>
            <a:ext cx="5234609" cy="1694260"/>
          </a:xfrm>
          <a:prstGeom prst="rect">
            <a:avLst/>
          </a:prstGeom>
        </p:spPr>
      </p:pic>
      <p:sp>
        <p:nvSpPr>
          <p:cNvPr id="8" name="TextBox 7">
            <a:extLst>
              <a:ext uri="{FF2B5EF4-FFF2-40B4-BE49-F238E27FC236}">
                <a16:creationId xmlns:a16="http://schemas.microsoft.com/office/drawing/2014/main" id="{095A9E9C-B652-4EE2-811D-77DB0583C47E}"/>
              </a:ext>
            </a:extLst>
          </p:cNvPr>
          <p:cNvSpPr txBox="1"/>
          <p:nvPr/>
        </p:nvSpPr>
        <p:spPr>
          <a:xfrm>
            <a:off x="387285" y="5625287"/>
            <a:ext cx="5211748" cy="369332"/>
          </a:xfrm>
          <a:prstGeom prst="rect">
            <a:avLst/>
          </a:prstGeom>
          <a:noFill/>
        </p:spPr>
        <p:txBody>
          <a:bodyPr wrap="none" rtlCol="0">
            <a:spAutoFit/>
          </a:bodyPr>
          <a:lstStyle/>
          <a:p>
            <a:r>
              <a:rPr lang="en-US" dirty="0"/>
              <a:t>Screenshot of real-time counters of flight assignment</a:t>
            </a:r>
          </a:p>
        </p:txBody>
      </p:sp>
      <p:sp>
        <p:nvSpPr>
          <p:cNvPr id="9" name="TextBox 8">
            <a:extLst>
              <a:ext uri="{FF2B5EF4-FFF2-40B4-BE49-F238E27FC236}">
                <a16:creationId xmlns:a16="http://schemas.microsoft.com/office/drawing/2014/main" id="{44A97333-C3DE-49A4-84E5-1F04CBB93158}"/>
              </a:ext>
            </a:extLst>
          </p:cNvPr>
          <p:cNvSpPr txBox="1"/>
          <p:nvPr/>
        </p:nvSpPr>
        <p:spPr>
          <a:xfrm>
            <a:off x="6756659" y="5622866"/>
            <a:ext cx="5191101" cy="369332"/>
          </a:xfrm>
          <a:prstGeom prst="rect">
            <a:avLst/>
          </a:prstGeom>
          <a:noFill/>
        </p:spPr>
        <p:txBody>
          <a:bodyPr wrap="none" rtlCol="0">
            <a:spAutoFit/>
          </a:bodyPr>
          <a:lstStyle/>
          <a:p>
            <a:r>
              <a:rPr lang="en-US" dirty="0"/>
              <a:t>Screenshot of real-time monitoring of randomization</a:t>
            </a:r>
          </a:p>
        </p:txBody>
      </p:sp>
      <p:sp>
        <p:nvSpPr>
          <p:cNvPr id="10" name="Slide Number Placeholder 9">
            <a:extLst>
              <a:ext uri="{FF2B5EF4-FFF2-40B4-BE49-F238E27FC236}">
                <a16:creationId xmlns:a16="http://schemas.microsoft.com/office/drawing/2014/main" id="{987A9593-B295-4A9B-925F-38F7B19B78FA}"/>
              </a:ext>
            </a:extLst>
          </p:cNvPr>
          <p:cNvSpPr>
            <a:spLocks noGrp="1"/>
          </p:cNvSpPr>
          <p:nvPr>
            <p:ph type="sldNum" sz="quarter" idx="12"/>
          </p:nvPr>
        </p:nvSpPr>
        <p:spPr/>
        <p:txBody>
          <a:bodyPr/>
          <a:lstStyle/>
          <a:p>
            <a:fld id="{91E3821E-91C8-4622-B41E-7C998522087F}" type="slidenum">
              <a:rPr lang="en-US" smtClean="0"/>
              <a:t>13</a:t>
            </a:fld>
            <a:endParaRPr lang="en-US"/>
          </a:p>
        </p:txBody>
      </p:sp>
    </p:spTree>
    <p:extLst>
      <p:ext uri="{BB962C8B-B14F-4D97-AF65-F5344CB8AC3E}">
        <p14:creationId xmlns:p14="http://schemas.microsoft.com/office/powerpoint/2010/main" val="80595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2B0-CEB2-4179-BDCE-101B261EC13B}"/>
              </a:ext>
            </a:extLst>
          </p:cNvPr>
          <p:cNvSpPr>
            <a:spLocks noGrp="1"/>
          </p:cNvSpPr>
          <p:nvPr>
            <p:ph type="title"/>
          </p:nvPr>
        </p:nvSpPr>
        <p:spPr/>
        <p:txBody>
          <a:bodyPr/>
          <a:lstStyle/>
          <a:p>
            <a:r>
              <a:rPr lang="en-US" dirty="0"/>
              <a:t>Global Mechanisms</a:t>
            </a:r>
            <a:br>
              <a:rPr lang="en-US" dirty="0"/>
            </a:br>
            <a:r>
              <a:rPr lang="en-US" sz="1800" dirty="0"/>
              <a:t>The Holdout Experiment</a:t>
            </a:r>
          </a:p>
        </p:txBody>
      </p:sp>
      <p:sp>
        <p:nvSpPr>
          <p:cNvPr id="3" name="Content Placeholder 2">
            <a:extLst>
              <a:ext uri="{FF2B5EF4-FFF2-40B4-BE49-F238E27FC236}">
                <a16:creationId xmlns:a16="http://schemas.microsoft.com/office/drawing/2014/main" id="{97D167B0-8C4A-4586-8CC0-2084C5A5F1F6}"/>
              </a:ext>
            </a:extLst>
          </p:cNvPr>
          <p:cNvSpPr>
            <a:spLocks noGrp="1"/>
          </p:cNvSpPr>
          <p:nvPr>
            <p:ph idx="1"/>
          </p:nvPr>
        </p:nvSpPr>
        <p:spPr>
          <a:xfrm>
            <a:off x="1097280" y="1845734"/>
            <a:ext cx="10058400" cy="4023360"/>
          </a:xfrm>
        </p:spPr>
        <p:txBody>
          <a:bodyPr/>
          <a:lstStyle/>
          <a:p>
            <a:r>
              <a:rPr lang="en-US" dirty="0"/>
              <a:t>Experimentation incurs a cost to the system, and we can utilize experimentation itself to accurately measure the cost. </a:t>
            </a:r>
          </a:p>
          <a:p>
            <a:r>
              <a:rPr lang="en-US" dirty="0"/>
              <a:t>Useful as a way to separate out the effect in the context of broader changes observed to the system (i.e. performance regression).</a:t>
            </a:r>
          </a:p>
          <a:p>
            <a:endParaRPr lang="en-US" dirty="0"/>
          </a:p>
          <a:p>
            <a:endParaRPr lang="en-US" dirty="0"/>
          </a:p>
        </p:txBody>
      </p:sp>
      <p:sp>
        <p:nvSpPr>
          <p:cNvPr id="4" name="Slide Number Placeholder 3">
            <a:extLst>
              <a:ext uri="{FF2B5EF4-FFF2-40B4-BE49-F238E27FC236}">
                <a16:creationId xmlns:a16="http://schemas.microsoft.com/office/drawing/2014/main" id="{BDDE01AA-B03A-4F0F-9A5C-BE3B777237A5}"/>
              </a:ext>
            </a:extLst>
          </p:cNvPr>
          <p:cNvSpPr>
            <a:spLocks noGrp="1"/>
          </p:cNvSpPr>
          <p:nvPr>
            <p:ph type="sldNum" sz="quarter" idx="12"/>
          </p:nvPr>
        </p:nvSpPr>
        <p:spPr/>
        <p:txBody>
          <a:bodyPr/>
          <a:lstStyle/>
          <a:p>
            <a:fld id="{91E3821E-91C8-4622-B41E-7C998522087F}" type="slidenum">
              <a:rPr lang="en-US" smtClean="0"/>
              <a:t>14</a:t>
            </a:fld>
            <a:endParaRPr lang="en-US"/>
          </a:p>
        </p:txBody>
      </p:sp>
      <p:sp>
        <p:nvSpPr>
          <p:cNvPr id="5" name="Rectangle 4">
            <a:extLst>
              <a:ext uri="{FF2B5EF4-FFF2-40B4-BE49-F238E27FC236}">
                <a16:creationId xmlns:a16="http://schemas.microsoft.com/office/drawing/2014/main" id="{8BD4F98D-0C2E-4EAD-BD89-5466E4EBD046}"/>
              </a:ext>
            </a:extLst>
          </p:cNvPr>
          <p:cNvSpPr/>
          <p:nvPr/>
        </p:nvSpPr>
        <p:spPr>
          <a:xfrm>
            <a:off x="1588168" y="3263398"/>
            <a:ext cx="914400" cy="255156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Holdout Experiment</a:t>
            </a:r>
          </a:p>
        </p:txBody>
      </p:sp>
      <p:sp>
        <p:nvSpPr>
          <p:cNvPr id="6" name="Rectangle 5">
            <a:extLst>
              <a:ext uri="{FF2B5EF4-FFF2-40B4-BE49-F238E27FC236}">
                <a16:creationId xmlns:a16="http://schemas.microsoft.com/office/drawing/2014/main" id="{8D061232-86DA-4EE2-A7A8-74BEC018DFC1}"/>
              </a:ext>
            </a:extLst>
          </p:cNvPr>
          <p:cNvSpPr/>
          <p:nvPr/>
        </p:nvSpPr>
        <p:spPr>
          <a:xfrm>
            <a:off x="2502568" y="3263398"/>
            <a:ext cx="8229600" cy="3657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Experiment 1</a:t>
            </a:r>
          </a:p>
        </p:txBody>
      </p:sp>
      <p:sp>
        <p:nvSpPr>
          <p:cNvPr id="13" name="Rectangle 12">
            <a:extLst>
              <a:ext uri="{FF2B5EF4-FFF2-40B4-BE49-F238E27FC236}">
                <a16:creationId xmlns:a16="http://schemas.microsoft.com/office/drawing/2014/main" id="{7B8E1C15-E1B1-428B-BA3E-7E563888D71B}"/>
              </a:ext>
            </a:extLst>
          </p:cNvPr>
          <p:cNvSpPr/>
          <p:nvPr/>
        </p:nvSpPr>
        <p:spPr>
          <a:xfrm>
            <a:off x="2502568" y="3615842"/>
            <a:ext cx="8229600" cy="3657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Experiment 2</a:t>
            </a:r>
          </a:p>
        </p:txBody>
      </p:sp>
      <p:sp>
        <p:nvSpPr>
          <p:cNvPr id="14" name="Rectangle 13">
            <a:extLst>
              <a:ext uri="{FF2B5EF4-FFF2-40B4-BE49-F238E27FC236}">
                <a16:creationId xmlns:a16="http://schemas.microsoft.com/office/drawing/2014/main" id="{BDC4934F-A384-42F8-A6C7-8B768A80412E}"/>
              </a:ext>
            </a:extLst>
          </p:cNvPr>
          <p:cNvSpPr/>
          <p:nvPr/>
        </p:nvSpPr>
        <p:spPr>
          <a:xfrm>
            <a:off x="2502568" y="3988260"/>
            <a:ext cx="8229600" cy="3657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Rectangle 18">
            <a:extLst>
              <a:ext uri="{FF2B5EF4-FFF2-40B4-BE49-F238E27FC236}">
                <a16:creationId xmlns:a16="http://schemas.microsoft.com/office/drawing/2014/main" id="{5F417A4D-F9BE-4C45-B006-ACAFC58B17F7}"/>
              </a:ext>
            </a:extLst>
          </p:cNvPr>
          <p:cNvSpPr/>
          <p:nvPr/>
        </p:nvSpPr>
        <p:spPr>
          <a:xfrm>
            <a:off x="2502568" y="4360678"/>
            <a:ext cx="8229600" cy="3657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0" name="Rectangle 19">
            <a:extLst>
              <a:ext uri="{FF2B5EF4-FFF2-40B4-BE49-F238E27FC236}">
                <a16:creationId xmlns:a16="http://schemas.microsoft.com/office/drawing/2014/main" id="{32A3245F-C4AF-4AC5-85E6-FB0CD6AFC3FD}"/>
              </a:ext>
            </a:extLst>
          </p:cNvPr>
          <p:cNvSpPr/>
          <p:nvPr/>
        </p:nvSpPr>
        <p:spPr>
          <a:xfrm>
            <a:off x="2502568" y="4713122"/>
            <a:ext cx="8229600" cy="3657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1" name="Rectangle 20">
            <a:extLst>
              <a:ext uri="{FF2B5EF4-FFF2-40B4-BE49-F238E27FC236}">
                <a16:creationId xmlns:a16="http://schemas.microsoft.com/office/drawing/2014/main" id="{3C303200-D6DF-4A1E-90F1-2B6DCA9367D2}"/>
              </a:ext>
            </a:extLst>
          </p:cNvPr>
          <p:cNvSpPr/>
          <p:nvPr/>
        </p:nvSpPr>
        <p:spPr>
          <a:xfrm>
            <a:off x="2502568" y="5078882"/>
            <a:ext cx="8229600" cy="3657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2" name="Rectangle 21">
            <a:extLst>
              <a:ext uri="{FF2B5EF4-FFF2-40B4-BE49-F238E27FC236}">
                <a16:creationId xmlns:a16="http://schemas.microsoft.com/office/drawing/2014/main" id="{ED36C995-3335-4974-8B0D-79A1E3EBABC6}"/>
              </a:ext>
            </a:extLst>
          </p:cNvPr>
          <p:cNvSpPr/>
          <p:nvPr/>
        </p:nvSpPr>
        <p:spPr>
          <a:xfrm>
            <a:off x="2502568" y="5449201"/>
            <a:ext cx="8229600" cy="36576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TextBox 6">
            <a:extLst>
              <a:ext uri="{FF2B5EF4-FFF2-40B4-BE49-F238E27FC236}">
                <a16:creationId xmlns:a16="http://schemas.microsoft.com/office/drawing/2014/main" id="{E25B89E9-F423-406C-A026-4524FD9E60E4}"/>
              </a:ext>
            </a:extLst>
          </p:cNvPr>
          <p:cNvSpPr txBox="1"/>
          <p:nvPr/>
        </p:nvSpPr>
        <p:spPr>
          <a:xfrm>
            <a:off x="5094515" y="5875752"/>
            <a:ext cx="1221809" cy="369332"/>
          </a:xfrm>
          <a:prstGeom prst="rect">
            <a:avLst/>
          </a:prstGeom>
          <a:noFill/>
        </p:spPr>
        <p:txBody>
          <a:bodyPr wrap="none" rtlCol="0">
            <a:spAutoFit/>
          </a:bodyPr>
          <a:lstStyle/>
          <a:p>
            <a:r>
              <a:rPr lang="en-US" dirty="0"/>
              <a:t>User Space</a:t>
            </a:r>
          </a:p>
        </p:txBody>
      </p:sp>
      <p:sp>
        <p:nvSpPr>
          <p:cNvPr id="23" name="TextBox 22">
            <a:extLst>
              <a:ext uri="{FF2B5EF4-FFF2-40B4-BE49-F238E27FC236}">
                <a16:creationId xmlns:a16="http://schemas.microsoft.com/office/drawing/2014/main" id="{22BEBD41-734E-4D1A-93D2-CF562A6DB81E}"/>
              </a:ext>
            </a:extLst>
          </p:cNvPr>
          <p:cNvSpPr txBox="1"/>
          <p:nvPr/>
        </p:nvSpPr>
        <p:spPr>
          <a:xfrm>
            <a:off x="10924847" y="3615842"/>
            <a:ext cx="461665" cy="1774973"/>
          </a:xfrm>
          <a:prstGeom prst="rect">
            <a:avLst/>
          </a:prstGeom>
          <a:noFill/>
        </p:spPr>
        <p:txBody>
          <a:bodyPr vert="vert" wrap="none" rtlCol="0">
            <a:spAutoFit/>
          </a:bodyPr>
          <a:lstStyle/>
          <a:p>
            <a:r>
              <a:rPr lang="en-US" dirty="0"/>
              <a:t>Experiment Space</a:t>
            </a:r>
          </a:p>
        </p:txBody>
      </p:sp>
    </p:spTree>
    <p:extLst>
      <p:ext uri="{BB962C8B-B14F-4D97-AF65-F5344CB8AC3E}">
        <p14:creationId xmlns:p14="http://schemas.microsoft.com/office/powerpoint/2010/main" val="322748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5233-2A11-4371-8EA5-6ED4DD2AA2AE}"/>
              </a:ext>
            </a:extLst>
          </p:cNvPr>
          <p:cNvSpPr>
            <a:spLocks noGrp="1"/>
          </p:cNvSpPr>
          <p:nvPr>
            <p:ph type="title"/>
          </p:nvPr>
        </p:nvSpPr>
        <p:spPr/>
        <p:txBody>
          <a:bodyPr/>
          <a:lstStyle/>
          <a:p>
            <a:r>
              <a:rPr lang="en-US" dirty="0"/>
              <a:t>Global Mechanisms</a:t>
            </a:r>
            <a:br>
              <a:rPr lang="en-US" dirty="0"/>
            </a:br>
            <a:r>
              <a:rPr lang="en-US" sz="1800" dirty="0"/>
              <a:t>Carry-over Effects</a:t>
            </a:r>
          </a:p>
        </p:txBody>
      </p:sp>
      <p:sp>
        <p:nvSpPr>
          <p:cNvPr id="3" name="Content Placeholder 2">
            <a:extLst>
              <a:ext uri="{FF2B5EF4-FFF2-40B4-BE49-F238E27FC236}">
                <a16:creationId xmlns:a16="http://schemas.microsoft.com/office/drawing/2014/main" id="{5F3DAD6D-A622-4E80-82C0-FC3BF3A24769}"/>
              </a:ext>
            </a:extLst>
          </p:cNvPr>
          <p:cNvSpPr>
            <a:spLocks noGrp="1"/>
          </p:cNvSpPr>
          <p:nvPr>
            <p:ph idx="1"/>
          </p:nvPr>
        </p:nvSpPr>
        <p:spPr>
          <a:xfrm>
            <a:off x="1097280" y="1845734"/>
            <a:ext cx="4781006" cy="4023360"/>
          </a:xfrm>
        </p:spPr>
        <p:txBody>
          <a:bodyPr/>
          <a:lstStyle/>
          <a:p>
            <a:r>
              <a:rPr lang="en-US" dirty="0"/>
              <a:t>Carry-over effects are real, and can affect your experiments if not handled appropriately. </a:t>
            </a:r>
          </a:p>
          <a:p>
            <a:endParaRPr lang="en-US" dirty="0"/>
          </a:p>
          <a:p>
            <a:r>
              <a:rPr lang="en-US" dirty="0"/>
              <a:t>Re-randomization techniques can be used to ensure that impact from previous experiments can be distributed evenly in your new experiment. </a:t>
            </a:r>
          </a:p>
        </p:txBody>
      </p:sp>
      <p:sp>
        <p:nvSpPr>
          <p:cNvPr id="5" name="Slide Number Placeholder 4">
            <a:extLst>
              <a:ext uri="{FF2B5EF4-FFF2-40B4-BE49-F238E27FC236}">
                <a16:creationId xmlns:a16="http://schemas.microsoft.com/office/drawing/2014/main" id="{1291CF54-AF2B-409F-A12E-7ED156B4DD71}"/>
              </a:ext>
            </a:extLst>
          </p:cNvPr>
          <p:cNvSpPr>
            <a:spLocks noGrp="1"/>
          </p:cNvSpPr>
          <p:nvPr>
            <p:ph type="sldNum" sz="quarter" idx="12"/>
          </p:nvPr>
        </p:nvSpPr>
        <p:spPr/>
        <p:txBody>
          <a:bodyPr/>
          <a:lstStyle/>
          <a:p>
            <a:fld id="{91E3821E-91C8-4622-B41E-7C998522087F}" type="slidenum">
              <a:rPr lang="en-US" smtClean="0"/>
              <a:t>15</a:t>
            </a:fld>
            <a:endParaRPr lang="en-US"/>
          </a:p>
        </p:txBody>
      </p:sp>
      <p:pic>
        <p:nvPicPr>
          <p:cNvPr id="6" name="Picture 5">
            <a:extLst>
              <a:ext uri="{FF2B5EF4-FFF2-40B4-BE49-F238E27FC236}">
                <a16:creationId xmlns:a16="http://schemas.microsoft.com/office/drawing/2014/main" id="{090C1B76-6104-4825-BC90-F318E2C12573}"/>
              </a:ext>
            </a:extLst>
          </p:cNvPr>
          <p:cNvPicPr/>
          <p:nvPr/>
        </p:nvPicPr>
        <p:blipFill>
          <a:blip r:embed="rId3"/>
          <a:stretch>
            <a:fillRect/>
          </a:stretch>
        </p:blipFill>
        <p:spPr>
          <a:xfrm>
            <a:off x="6021716" y="2276654"/>
            <a:ext cx="5190767" cy="2804110"/>
          </a:xfrm>
          <a:prstGeom prst="rect">
            <a:avLst/>
          </a:prstGeom>
        </p:spPr>
      </p:pic>
      <p:sp>
        <p:nvSpPr>
          <p:cNvPr id="7" name="Rectangle 6">
            <a:extLst>
              <a:ext uri="{FF2B5EF4-FFF2-40B4-BE49-F238E27FC236}">
                <a16:creationId xmlns:a16="http://schemas.microsoft.com/office/drawing/2014/main" id="{66D1314A-7564-4DA0-BEEF-6517AC32B747}"/>
              </a:ext>
            </a:extLst>
          </p:cNvPr>
          <p:cNvSpPr/>
          <p:nvPr/>
        </p:nvSpPr>
        <p:spPr>
          <a:xfrm>
            <a:off x="5116483" y="5762024"/>
            <a:ext cx="6096000" cy="430887"/>
          </a:xfrm>
          <a:prstGeom prst="rect">
            <a:avLst/>
          </a:prstGeom>
        </p:spPr>
        <p:txBody>
          <a:bodyPr>
            <a:spAutoFit/>
          </a:bodyPr>
          <a:lstStyle/>
          <a:p>
            <a:r>
              <a:rPr lang="en-US" sz="1100" dirty="0"/>
              <a:t>R. Kohavi, R. Longbotham, D. </a:t>
            </a:r>
            <a:r>
              <a:rPr lang="en-US" sz="1100" dirty="0" err="1"/>
              <a:t>Sommerfield</a:t>
            </a:r>
            <a:r>
              <a:rPr lang="en-US" sz="1100" dirty="0"/>
              <a:t>, R. Henne, “</a:t>
            </a:r>
            <a:r>
              <a:rPr lang="en-US" sz="1100" dirty="0">
                <a:hlinkClick r:id="rId4"/>
              </a:rPr>
              <a:t>Controlled Experiments on the Web: Survey and Practical Guide</a:t>
            </a:r>
            <a:r>
              <a:rPr lang="en-US" sz="1100" dirty="0"/>
              <a:t>," in Data Mining and Knowledge Discovery, 2009. </a:t>
            </a:r>
          </a:p>
        </p:txBody>
      </p:sp>
    </p:spTree>
    <p:extLst>
      <p:ext uri="{BB962C8B-B14F-4D97-AF65-F5344CB8AC3E}">
        <p14:creationId xmlns:p14="http://schemas.microsoft.com/office/powerpoint/2010/main" val="383042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684B-EEB8-4946-8C88-D51F58A04C79}"/>
              </a:ext>
            </a:extLst>
          </p:cNvPr>
          <p:cNvSpPr>
            <a:spLocks noGrp="1"/>
          </p:cNvSpPr>
          <p:nvPr>
            <p:ph type="title"/>
          </p:nvPr>
        </p:nvSpPr>
        <p:spPr/>
        <p:txBody>
          <a:bodyPr/>
          <a:lstStyle/>
          <a:p>
            <a:r>
              <a:rPr lang="en-US" dirty="0"/>
              <a:t>Global Mechanisms</a:t>
            </a:r>
            <a:br>
              <a:rPr lang="en-US" dirty="0"/>
            </a:br>
            <a:r>
              <a:rPr lang="en-US" sz="1800" dirty="0" err="1"/>
              <a:t>Seedfinder</a:t>
            </a:r>
            <a:endParaRPr lang="en-US" sz="1800" dirty="0"/>
          </a:p>
        </p:txBody>
      </p:sp>
      <p:sp>
        <p:nvSpPr>
          <p:cNvPr id="3" name="Content Placeholder 2">
            <a:extLst>
              <a:ext uri="{FF2B5EF4-FFF2-40B4-BE49-F238E27FC236}">
                <a16:creationId xmlns:a16="http://schemas.microsoft.com/office/drawing/2014/main" id="{FADCFCA3-D010-4338-89FB-0E167ED63F73}"/>
              </a:ext>
            </a:extLst>
          </p:cNvPr>
          <p:cNvSpPr>
            <a:spLocks noGrp="1"/>
          </p:cNvSpPr>
          <p:nvPr>
            <p:ph idx="1"/>
          </p:nvPr>
        </p:nvSpPr>
        <p:spPr>
          <a:xfrm>
            <a:off x="1097280" y="1845734"/>
            <a:ext cx="4327243" cy="4023360"/>
          </a:xfrm>
        </p:spPr>
        <p:txBody>
          <a:bodyPr/>
          <a:lstStyle/>
          <a:p>
            <a:r>
              <a:rPr lang="en-US" dirty="0"/>
              <a:t>It’s known that:</a:t>
            </a:r>
          </a:p>
          <a:p>
            <a:pPr marL="457200" indent="-457200">
              <a:buFont typeface="+mj-lt"/>
              <a:buAutoNum type="arabicPeriod"/>
            </a:pPr>
            <a:r>
              <a:rPr lang="en-US" dirty="0"/>
              <a:t>The measured difference between two random subsets of a population can differ over a range. </a:t>
            </a:r>
          </a:p>
          <a:p>
            <a:pPr marL="457200" indent="-457200">
              <a:buFont typeface="+mj-lt"/>
              <a:buAutoNum type="arabicPeriod"/>
            </a:pPr>
            <a:r>
              <a:rPr lang="en-US" dirty="0"/>
              <a:t>This difference persists over time. </a:t>
            </a:r>
          </a:p>
          <a:p>
            <a:pPr marL="457200" indent="-457200">
              <a:buFont typeface="+mj-lt"/>
              <a:buAutoNum type="arabicPeriod"/>
            </a:pPr>
            <a:endParaRPr lang="en-US" dirty="0"/>
          </a:p>
          <a:p>
            <a:r>
              <a:rPr lang="en-US" dirty="0"/>
              <a:t>Therefore, we want to choose the randomization that minimizes this difference. </a:t>
            </a:r>
          </a:p>
        </p:txBody>
      </p:sp>
      <p:pic>
        <p:nvPicPr>
          <p:cNvPr id="4" name="Picture 3">
            <a:extLst>
              <a:ext uri="{FF2B5EF4-FFF2-40B4-BE49-F238E27FC236}">
                <a16:creationId xmlns:a16="http://schemas.microsoft.com/office/drawing/2014/main" id="{B502CFB2-C35C-422A-B2AE-DB58ED0D6D7A}"/>
              </a:ext>
            </a:extLst>
          </p:cNvPr>
          <p:cNvPicPr>
            <a:picLocks noChangeAspect="1"/>
          </p:cNvPicPr>
          <p:nvPr/>
        </p:nvPicPr>
        <p:blipFill>
          <a:blip r:embed="rId3"/>
          <a:stretch>
            <a:fillRect/>
          </a:stretch>
        </p:blipFill>
        <p:spPr>
          <a:xfrm>
            <a:off x="7665962" y="2837361"/>
            <a:ext cx="2987251" cy="3334212"/>
          </a:xfrm>
          <a:prstGeom prst="rect">
            <a:avLst/>
          </a:prstGeom>
        </p:spPr>
      </p:pic>
      <p:sp>
        <p:nvSpPr>
          <p:cNvPr id="5" name="TextBox 4">
            <a:extLst>
              <a:ext uri="{FF2B5EF4-FFF2-40B4-BE49-F238E27FC236}">
                <a16:creationId xmlns:a16="http://schemas.microsoft.com/office/drawing/2014/main" id="{3DD376D9-7BF3-4079-9AED-046356B62017}"/>
              </a:ext>
            </a:extLst>
          </p:cNvPr>
          <p:cNvSpPr txBox="1"/>
          <p:nvPr/>
        </p:nvSpPr>
        <p:spPr>
          <a:xfrm>
            <a:off x="7076390" y="2191030"/>
            <a:ext cx="4166397" cy="646331"/>
          </a:xfrm>
          <a:prstGeom prst="rect">
            <a:avLst/>
          </a:prstGeom>
          <a:noFill/>
        </p:spPr>
        <p:txBody>
          <a:bodyPr wrap="none" rtlCol="0">
            <a:spAutoFit/>
          </a:bodyPr>
          <a:lstStyle/>
          <a:p>
            <a:r>
              <a:rPr lang="en-US" dirty="0"/>
              <a:t>Observed differences between two groups</a:t>
            </a:r>
          </a:p>
          <a:p>
            <a:pPr algn="ctr"/>
            <a:r>
              <a:rPr lang="en-US" dirty="0"/>
              <a:t>1MM randomizations</a:t>
            </a:r>
          </a:p>
        </p:txBody>
      </p:sp>
      <p:sp>
        <p:nvSpPr>
          <p:cNvPr id="6" name="Slide Number Placeholder 5">
            <a:extLst>
              <a:ext uri="{FF2B5EF4-FFF2-40B4-BE49-F238E27FC236}">
                <a16:creationId xmlns:a16="http://schemas.microsoft.com/office/drawing/2014/main" id="{52419B96-CAFF-46BC-B125-C4DE836B3FD8}"/>
              </a:ext>
            </a:extLst>
          </p:cNvPr>
          <p:cNvSpPr>
            <a:spLocks noGrp="1"/>
          </p:cNvSpPr>
          <p:nvPr>
            <p:ph type="sldNum" sz="quarter" idx="12"/>
          </p:nvPr>
        </p:nvSpPr>
        <p:spPr/>
        <p:txBody>
          <a:bodyPr/>
          <a:lstStyle/>
          <a:p>
            <a:fld id="{91E3821E-91C8-4622-B41E-7C998522087F}" type="slidenum">
              <a:rPr lang="en-US" smtClean="0"/>
              <a:t>16</a:t>
            </a:fld>
            <a:endParaRPr lang="en-US"/>
          </a:p>
        </p:txBody>
      </p:sp>
    </p:spTree>
    <p:extLst>
      <p:ext uri="{BB962C8B-B14F-4D97-AF65-F5344CB8AC3E}">
        <p14:creationId xmlns:p14="http://schemas.microsoft.com/office/powerpoint/2010/main" val="3649547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684B-EEB8-4946-8C88-D51F58A04C79}"/>
              </a:ext>
            </a:extLst>
          </p:cNvPr>
          <p:cNvSpPr>
            <a:spLocks noGrp="1"/>
          </p:cNvSpPr>
          <p:nvPr>
            <p:ph type="title"/>
          </p:nvPr>
        </p:nvSpPr>
        <p:spPr/>
        <p:txBody>
          <a:bodyPr/>
          <a:lstStyle/>
          <a:p>
            <a:r>
              <a:rPr lang="en-US" dirty="0"/>
              <a:t>Global Mechanisms</a:t>
            </a:r>
            <a:br>
              <a:rPr lang="en-US" dirty="0"/>
            </a:br>
            <a:r>
              <a:rPr lang="en-US" sz="1800" dirty="0" err="1"/>
              <a:t>Seedfinder</a:t>
            </a:r>
            <a:endParaRPr lang="en-US" sz="1800" dirty="0"/>
          </a:p>
        </p:txBody>
      </p:sp>
      <p:sp>
        <p:nvSpPr>
          <p:cNvPr id="3" name="Content Placeholder 2">
            <a:extLst>
              <a:ext uri="{FF2B5EF4-FFF2-40B4-BE49-F238E27FC236}">
                <a16:creationId xmlns:a16="http://schemas.microsoft.com/office/drawing/2014/main" id="{FADCFCA3-D010-4338-89FB-0E167ED63F73}"/>
              </a:ext>
            </a:extLst>
          </p:cNvPr>
          <p:cNvSpPr>
            <a:spLocks noGrp="1"/>
          </p:cNvSpPr>
          <p:nvPr>
            <p:ph idx="1"/>
          </p:nvPr>
        </p:nvSpPr>
        <p:spPr>
          <a:xfrm>
            <a:off x="1097280" y="1845734"/>
            <a:ext cx="4327243" cy="4023360"/>
          </a:xfrm>
        </p:spPr>
        <p:txBody>
          <a:bodyPr/>
          <a:lstStyle/>
          <a:p>
            <a:r>
              <a:rPr lang="en-US" dirty="0"/>
              <a:t>It’s known that:</a:t>
            </a:r>
          </a:p>
          <a:p>
            <a:pPr marL="457200" indent="-457200">
              <a:buFont typeface="+mj-lt"/>
              <a:buAutoNum type="arabicPeriod"/>
            </a:pPr>
            <a:r>
              <a:rPr lang="en-US" dirty="0"/>
              <a:t>The measured difference between two random subsets of a population can differ over a range. </a:t>
            </a:r>
          </a:p>
          <a:p>
            <a:pPr marL="457200" indent="-457200">
              <a:buFont typeface="+mj-lt"/>
              <a:buAutoNum type="arabicPeriod"/>
            </a:pPr>
            <a:r>
              <a:rPr lang="en-US" dirty="0"/>
              <a:t>This difference persists over time. </a:t>
            </a:r>
          </a:p>
          <a:p>
            <a:pPr marL="457200" indent="-457200">
              <a:buFont typeface="+mj-lt"/>
              <a:buAutoNum type="arabicPeriod"/>
            </a:pPr>
            <a:endParaRPr lang="en-US" dirty="0"/>
          </a:p>
          <a:p>
            <a:r>
              <a:rPr lang="en-US" dirty="0"/>
              <a:t>Therefore, we want to (and can) choose the randomization that minimizes this difference. </a:t>
            </a:r>
          </a:p>
        </p:txBody>
      </p:sp>
      <p:pic>
        <p:nvPicPr>
          <p:cNvPr id="4" name="Picture 3">
            <a:extLst>
              <a:ext uri="{FF2B5EF4-FFF2-40B4-BE49-F238E27FC236}">
                <a16:creationId xmlns:a16="http://schemas.microsoft.com/office/drawing/2014/main" id="{B502CFB2-C35C-422A-B2AE-DB58ED0D6D7A}"/>
              </a:ext>
            </a:extLst>
          </p:cNvPr>
          <p:cNvPicPr>
            <a:picLocks noChangeAspect="1"/>
          </p:cNvPicPr>
          <p:nvPr/>
        </p:nvPicPr>
        <p:blipFill>
          <a:blip r:embed="rId3"/>
          <a:stretch>
            <a:fillRect/>
          </a:stretch>
        </p:blipFill>
        <p:spPr>
          <a:xfrm>
            <a:off x="7665962" y="2837361"/>
            <a:ext cx="2987251" cy="3334212"/>
          </a:xfrm>
          <a:prstGeom prst="rect">
            <a:avLst/>
          </a:prstGeom>
        </p:spPr>
      </p:pic>
      <p:sp>
        <p:nvSpPr>
          <p:cNvPr id="5" name="TextBox 4">
            <a:extLst>
              <a:ext uri="{FF2B5EF4-FFF2-40B4-BE49-F238E27FC236}">
                <a16:creationId xmlns:a16="http://schemas.microsoft.com/office/drawing/2014/main" id="{3DD376D9-7BF3-4079-9AED-046356B62017}"/>
              </a:ext>
            </a:extLst>
          </p:cNvPr>
          <p:cNvSpPr txBox="1"/>
          <p:nvPr/>
        </p:nvSpPr>
        <p:spPr>
          <a:xfrm>
            <a:off x="7718231" y="2417912"/>
            <a:ext cx="2882712" cy="369332"/>
          </a:xfrm>
          <a:prstGeom prst="rect">
            <a:avLst/>
          </a:prstGeom>
          <a:noFill/>
        </p:spPr>
        <p:txBody>
          <a:bodyPr wrap="none" rtlCol="0">
            <a:spAutoFit/>
          </a:bodyPr>
          <a:lstStyle/>
          <a:p>
            <a:r>
              <a:rPr lang="en-US" dirty="0"/>
              <a:t>We want </a:t>
            </a:r>
            <a:r>
              <a:rPr lang="en-US" i="1" dirty="0">
                <a:solidFill>
                  <a:schemeClr val="accent1"/>
                </a:solidFill>
              </a:rPr>
              <a:t>this</a:t>
            </a:r>
            <a:r>
              <a:rPr lang="en-US" dirty="0"/>
              <a:t> randomization!</a:t>
            </a:r>
          </a:p>
        </p:txBody>
      </p:sp>
      <p:cxnSp>
        <p:nvCxnSpPr>
          <p:cNvPr id="7" name="Straight Connector 6">
            <a:extLst>
              <a:ext uri="{FF2B5EF4-FFF2-40B4-BE49-F238E27FC236}">
                <a16:creationId xmlns:a16="http://schemas.microsoft.com/office/drawing/2014/main" id="{D534D1BE-364B-46E8-8D3E-0CD7062FFBF5}"/>
              </a:ext>
            </a:extLst>
          </p:cNvPr>
          <p:cNvCxnSpPr>
            <a:cxnSpLocks/>
          </p:cNvCxnSpPr>
          <p:nvPr/>
        </p:nvCxnSpPr>
        <p:spPr>
          <a:xfrm>
            <a:off x="9166462" y="2997581"/>
            <a:ext cx="0" cy="292608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0D819E29-F256-4BE3-AE48-E1EF1FF4B85B}"/>
              </a:ext>
            </a:extLst>
          </p:cNvPr>
          <p:cNvSpPr>
            <a:spLocks noGrp="1"/>
          </p:cNvSpPr>
          <p:nvPr>
            <p:ph type="sldNum" sz="quarter" idx="12"/>
          </p:nvPr>
        </p:nvSpPr>
        <p:spPr/>
        <p:txBody>
          <a:bodyPr/>
          <a:lstStyle/>
          <a:p>
            <a:fld id="{91E3821E-91C8-4622-B41E-7C998522087F}" type="slidenum">
              <a:rPr lang="en-US" smtClean="0"/>
              <a:t>17</a:t>
            </a:fld>
            <a:endParaRPr lang="en-US"/>
          </a:p>
        </p:txBody>
      </p:sp>
    </p:spTree>
    <p:extLst>
      <p:ext uri="{BB962C8B-B14F-4D97-AF65-F5344CB8AC3E}">
        <p14:creationId xmlns:p14="http://schemas.microsoft.com/office/powerpoint/2010/main" val="1928406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EA66-5522-47F6-814F-42CA19A8088A}"/>
              </a:ext>
            </a:extLst>
          </p:cNvPr>
          <p:cNvSpPr>
            <a:spLocks noGrp="1"/>
          </p:cNvSpPr>
          <p:nvPr>
            <p:ph type="title"/>
          </p:nvPr>
        </p:nvSpPr>
        <p:spPr/>
        <p:txBody>
          <a:bodyPr/>
          <a:lstStyle/>
          <a:p>
            <a:r>
              <a:rPr lang="en-US" dirty="0"/>
              <a:t>Local Mechanisms</a:t>
            </a:r>
          </a:p>
        </p:txBody>
      </p:sp>
      <p:sp>
        <p:nvSpPr>
          <p:cNvPr id="3" name="Content Placeholder 2">
            <a:extLst>
              <a:ext uri="{FF2B5EF4-FFF2-40B4-BE49-F238E27FC236}">
                <a16:creationId xmlns:a16="http://schemas.microsoft.com/office/drawing/2014/main" id="{5E4F9BB9-AA8C-48D6-AFAD-F619A081C8B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664E4A4-BAEB-496A-880D-A4CCD7972464}"/>
              </a:ext>
            </a:extLst>
          </p:cNvPr>
          <p:cNvSpPr>
            <a:spLocks noGrp="1"/>
          </p:cNvSpPr>
          <p:nvPr>
            <p:ph type="sldNum" sz="quarter" idx="12"/>
          </p:nvPr>
        </p:nvSpPr>
        <p:spPr/>
        <p:txBody>
          <a:bodyPr/>
          <a:lstStyle/>
          <a:p>
            <a:fld id="{91E3821E-91C8-4622-B41E-7C998522087F}" type="slidenum">
              <a:rPr lang="en-US" smtClean="0"/>
              <a:t>18</a:t>
            </a:fld>
            <a:endParaRPr lang="en-US"/>
          </a:p>
        </p:txBody>
      </p:sp>
    </p:spTree>
    <p:extLst>
      <p:ext uri="{BB962C8B-B14F-4D97-AF65-F5344CB8AC3E}">
        <p14:creationId xmlns:p14="http://schemas.microsoft.com/office/powerpoint/2010/main" val="1747283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635E-BE24-4B70-9035-8A8459D3C520}"/>
              </a:ext>
            </a:extLst>
          </p:cNvPr>
          <p:cNvSpPr>
            <a:spLocks noGrp="1"/>
          </p:cNvSpPr>
          <p:nvPr>
            <p:ph type="title"/>
          </p:nvPr>
        </p:nvSpPr>
        <p:spPr/>
        <p:txBody>
          <a:bodyPr/>
          <a:lstStyle/>
          <a:p>
            <a:r>
              <a:rPr lang="en-US" dirty="0"/>
              <a:t>Local Mechanisms</a:t>
            </a:r>
            <a:br>
              <a:rPr lang="en-US" dirty="0"/>
            </a:br>
            <a:r>
              <a:rPr lang="en-US" sz="1800" dirty="0"/>
              <a:t>Sample Ratio Mismatch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1FC05-F0C1-4C4C-B360-49ECAD5055E4}"/>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hlinkClick r:id="rId3"/>
                          </a:rPr>
                        </m:ctrlPr>
                      </m:sSupPr>
                      <m:e>
                        <m:r>
                          <a:rPr lang="en-US" b="0" i="1" smtClean="0">
                            <a:latin typeface="Cambria Math" panose="02040503050406030204" pitchFamily="18" charset="0"/>
                            <a:hlinkClick r:id="rId3"/>
                          </a:rPr>
                          <m:t>𝜒</m:t>
                        </m:r>
                      </m:e>
                      <m:sup>
                        <m:r>
                          <a:rPr lang="en-US" b="0" i="1" smtClean="0">
                            <a:latin typeface="Cambria Math" panose="02040503050406030204" pitchFamily="18" charset="0"/>
                            <a:hlinkClick r:id="rId3"/>
                          </a:rPr>
                          <m:t>2</m:t>
                        </m:r>
                      </m:sup>
                    </m:sSup>
                  </m:oMath>
                </a14:m>
                <a:r>
                  <a:rPr lang="en-US" dirty="0">
                    <a:hlinkClick r:id="rId3"/>
                  </a:rPr>
                  <a:t> test</a:t>
                </a:r>
                <a:r>
                  <a:rPr lang="en-US" dirty="0"/>
                  <a:t> against the observed numbers to check against the experiment setup. Example data from a 50%/50% experiment – note the same T/C ratio of 1.05 each time:</a:t>
                </a:r>
              </a:p>
              <a:p>
                <a:endParaRPr lang="en-US" dirty="0"/>
              </a:p>
              <a:p>
                <a:endParaRPr lang="en-US" dirty="0"/>
              </a:p>
              <a:p>
                <a:endParaRPr lang="en-US" dirty="0"/>
              </a:p>
              <a:p>
                <a:endParaRPr lang="en-US" dirty="0"/>
              </a:p>
              <a:p>
                <a:endParaRPr lang="en-US" dirty="0"/>
              </a:p>
              <a:p>
                <a:r>
                  <a:rPr lang="en-US" dirty="0"/>
                  <a:t>You can only run this test against the unit you actually randomize on. If you randomize by user, you cannot test the number of events per user, as that could be influenced by the treatment effect.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BA1FC05-F0C1-4C4C-B360-49ECAD5055E4}"/>
                  </a:ext>
                </a:extLst>
              </p:cNvPr>
              <p:cNvSpPr>
                <a:spLocks noGrp="1" noRot="1" noChangeAspect="1" noMove="1" noResize="1" noEditPoints="1" noAdjustHandles="1" noChangeArrowheads="1" noChangeShapeType="1" noTextEdit="1"/>
              </p:cNvSpPr>
              <p:nvPr>
                <p:ph idx="1"/>
              </p:nvPr>
            </p:nvSpPr>
            <p:spPr>
              <a:blipFill>
                <a:blip r:embed="rId4"/>
                <a:stretch>
                  <a:fillRect l="-606" t="-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A83B6F7D-1349-496F-BBF9-C904817387A2}"/>
                  </a:ext>
                </a:extLst>
              </p:cNvPr>
              <p:cNvGraphicFramePr>
                <a:graphicFrameLocks noGrp="1"/>
              </p:cNvGraphicFramePr>
              <p:nvPr>
                <p:extLst>
                  <p:ext uri="{D42A27DB-BD31-4B8C-83A1-F6EECF244321}">
                    <p14:modId xmlns:p14="http://schemas.microsoft.com/office/powerpoint/2010/main" val="4238999877"/>
                  </p:ext>
                </p:extLst>
              </p:nvPr>
            </p:nvGraphicFramePr>
            <p:xfrm>
              <a:off x="2032000" y="2795114"/>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156144111"/>
                        </a:ext>
                      </a:extLst>
                    </a:gridCol>
                    <a:gridCol w="1625600">
                      <a:extLst>
                        <a:ext uri="{9D8B030D-6E8A-4147-A177-3AD203B41FA5}">
                          <a16:colId xmlns:a16="http://schemas.microsoft.com/office/drawing/2014/main" val="3865900217"/>
                        </a:ext>
                      </a:extLst>
                    </a:gridCol>
                    <a:gridCol w="1625600">
                      <a:extLst>
                        <a:ext uri="{9D8B030D-6E8A-4147-A177-3AD203B41FA5}">
                          <a16:colId xmlns:a16="http://schemas.microsoft.com/office/drawing/2014/main" val="2826792502"/>
                        </a:ext>
                      </a:extLst>
                    </a:gridCol>
                    <a:gridCol w="1625600">
                      <a:extLst>
                        <a:ext uri="{9D8B030D-6E8A-4147-A177-3AD203B41FA5}">
                          <a16:colId xmlns:a16="http://schemas.microsoft.com/office/drawing/2014/main" val="4224345396"/>
                        </a:ext>
                      </a:extLst>
                    </a:gridCol>
                    <a:gridCol w="1625600">
                      <a:extLst>
                        <a:ext uri="{9D8B030D-6E8A-4147-A177-3AD203B41FA5}">
                          <a16:colId xmlns:a16="http://schemas.microsoft.com/office/drawing/2014/main" val="1715743911"/>
                        </a:ext>
                      </a:extLst>
                    </a:gridCol>
                  </a:tblGrid>
                  <a:tr h="370840">
                    <a:tc>
                      <a:txBody>
                        <a:bodyPr/>
                        <a:lstStyle/>
                        <a:p>
                          <a:pPr algn="ctr"/>
                          <a:endParaRPr lang="en-US" dirty="0"/>
                        </a:p>
                      </a:txBody>
                      <a:tcPr/>
                    </a:tc>
                    <a:tc>
                      <a:txBody>
                        <a:bodyPr/>
                        <a:lstStyle/>
                        <a:p>
                          <a:pPr algn="ctr"/>
                          <a:r>
                            <a:rPr lang="en-US" dirty="0"/>
                            <a:t>10 minutes</a:t>
                          </a:r>
                        </a:p>
                      </a:txBody>
                      <a:tcPr/>
                    </a:tc>
                    <a:tc>
                      <a:txBody>
                        <a:bodyPr/>
                        <a:lstStyle/>
                        <a:p>
                          <a:pPr algn="ctr"/>
                          <a:r>
                            <a:rPr lang="en-US" dirty="0"/>
                            <a:t>1 hour</a:t>
                          </a:r>
                        </a:p>
                      </a:txBody>
                      <a:tcPr/>
                    </a:tc>
                    <a:tc>
                      <a:txBody>
                        <a:bodyPr/>
                        <a:lstStyle/>
                        <a:p>
                          <a:pPr algn="ctr"/>
                          <a:r>
                            <a:rPr lang="en-US" dirty="0"/>
                            <a:t>1 day</a:t>
                          </a:r>
                        </a:p>
                      </a:txBody>
                      <a:tcPr/>
                    </a:tc>
                    <a:tc>
                      <a:txBody>
                        <a:bodyPr/>
                        <a:lstStyle/>
                        <a:p>
                          <a:pPr algn="ctr"/>
                          <a:r>
                            <a:rPr lang="en-US" dirty="0"/>
                            <a:t>14 days</a:t>
                          </a:r>
                        </a:p>
                      </a:txBody>
                      <a:tcPr/>
                    </a:tc>
                    <a:extLst>
                      <a:ext uri="{0D108BD9-81ED-4DB2-BD59-A6C34878D82A}">
                        <a16:rowId xmlns:a16="http://schemas.microsoft.com/office/drawing/2014/main" val="1391321706"/>
                      </a:ext>
                    </a:extLst>
                  </a:tr>
                  <a:tr h="370840">
                    <a:tc>
                      <a:txBody>
                        <a:bodyPr/>
                        <a:lstStyle/>
                        <a:p>
                          <a:pPr algn="ctr"/>
                          <a:r>
                            <a:rPr lang="en-US" dirty="0"/>
                            <a:t>Treatment (T)</a:t>
                          </a:r>
                        </a:p>
                      </a:txBody>
                      <a:tcPr/>
                    </a:tc>
                    <a:tc>
                      <a:txBody>
                        <a:bodyPr/>
                        <a:lstStyle/>
                        <a:p>
                          <a:pPr algn="ctr"/>
                          <a:r>
                            <a:rPr lang="en-US" dirty="0"/>
                            <a:t>105</a:t>
                          </a:r>
                        </a:p>
                      </a:txBody>
                      <a:tcPr/>
                    </a:tc>
                    <a:tc>
                      <a:txBody>
                        <a:bodyPr/>
                        <a:lstStyle/>
                        <a:p>
                          <a:pPr algn="ctr"/>
                          <a:r>
                            <a:rPr lang="en-US" dirty="0"/>
                            <a:t>1626</a:t>
                          </a:r>
                        </a:p>
                      </a:txBody>
                      <a:tcPr/>
                    </a:tc>
                    <a:tc>
                      <a:txBody>
                        <a:bodyPr/>
                        <a:lstStyle/>
                        <a:p>
                          <a:pPr algn="ctr"/>
                          <a:r>
                            <a:rPr lang="en-US" dirty="0"/>
                            <a:t>7968</a:t>
                          </a:r>
                        </a:p>
                      </a:txBody>
                      <a:tcPr/>
                    </a:tc>
                    <a:tc>
                      <a:txBody>
                        <a:bodyPr/>
                        <a:lstStyle/>
                        <a:p>
                          <a:pPr algn="ctr"/>
                          <a:r>
                            <a:rPr lang="en-US" dirty="0"/>
                            <a:t>29817</a:t>
                          </a:r>
                        </a:p>
                      </a:txBody>
                      <a:tcPr/>
                    </a:tc>
                    <a:extLst>
                      <a:ext uri="{0D108BD9-81ED-4DB2-BD59-A6C34878D82A}">
                        <a16:rowId xmlns:a16="http://schemas.microsoft.com/office/drawing/2014/main" val="3775338551"/>
                      </a:ext>
                    </a:extLst>
                  </a:tr>
                  <a:tr h="370840">
                    <a:tc>
                      <a:txBody>
                        <a:bodyPr/>
                        <a:lstStyle/>
                        <a:p>
                          <a:pPr algn="ctr"/>
                          <a:r>
                            <a:rPr lang="en-US" dirty="0"/>
                            <a:t>Control (C)</a:t>
                          </a:r>
                        </a:p>
                      </a:txBody>
                      <a:tcPr/>
                    </a:tc>
                    <a:tc>
                      <a:txBody>
                        <a:bodyPr/>
                        <a:lstStyle/>
                        <a:p>
                          <a:pPr algn="ctr"/>
                          <a:r>
                            <a:rPr lang="en-US" dirty="0"/>
                            <a:t>100</a:t>
                          </a:r>
                        </a:p>
                      </a:txBody>
                      <a:tcPr/>
                    </a:tc>
                    <a:tc>
                      <a:txBody>
                        <a:bodyPr/>
                        <a:lstStyle/>
                        <a:p>
                          <a:pPr algn="ctr"/>
                          <a:r>
                            <a:rPr lang="en-US" dirty="0"/>
                            <a:t>1550</a:t>
                          </a:r>
                        </a:p>
                      </a:txBody>
                      <a:tcPr/>
                    </a:tc>
                    <a:tc>
                      <a:txBody>
                        <a:bodyPr/>
                        <a:lstStyle/>
                        <a:p>
                          <a:pPr algn="ctr"/>
                          <a:r>
                            <a:rPr lang="en-US" dirty="0"/>
                            <a:t>7590</a:t>
                          </a:r>
                        </a:p>
                      </a:txBody>
                      <a:tcPr/>
                    </a:tc>
                    <a:tc>
                      <a:txBody>
                        <a:bodyPr/>
                        <a:lstStyle/>
                        <a:p>
                          <a:pPr algn="ctr"/>
                          <a:r>
                            <a:rPr lang="en-US" dirty="0"/>
                            <a:t>28397</a:t>
                          </a:r>
                        </a:p>
                      </a:txBody>
                      <a:tcPr/>
                    </a:tc>
                    <a:extLst>
                      <a:ext uri="{0D108BD9-81ED-4DB2-BD59-A6C34878D82A}">
                        <a16:rowId xmlns:a16="http://schemas.microsoft.com/office/drawing/2014/main" val="3067351846"/>
                      </a:ext>
                    </a:extLst>
                  </a:tr>
                  <a:tr h="370840">
                    <a:tc>
                      <a:txBody>
                        <a:bodyPr/>
                        <a:lstStyle/>
                        <a:p>
                          <a:pPr algn="ctr"/>
                          <a14:m>
                            <m:oMath xmlns:m="http://schemas.openxmlformats.org/officeDocument/2006/math">
                              <m:r>
                                <a:rPr lang="en-US" i="1" dirty="0" smtClean="0">
                                  <a:latin typeface="Cambria Math" panose="02040503050406030204" pitchFamily="18" charset="0"/>
                                </a:rPr>
                                <m:t>𝑝</m:t>
                              </m:r>
                            </m:oMath>
                          </a14:m>
                          <a:r>
                            <a:rPr lang="en-US" dirty="0"/>
                            <a:t>-value</a:t>
                          </a: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𝑝</m:t>
                                </m:r>
                                <m:r>
                                  <a:rPr lang="en-US" i="1" dirty="0" smtClean="0">
                                    <a:latin typeface="Cambria Math" panose="02040503050406030204" pitchFamily="18" charset="0"/>
                                  </a:rPr>
                                  <m:t> = 0.7269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=0.1775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 0.0024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−9</m:t>
                                    </m:r>
                                  </m:sup>
                                </m:sSup>
                              </m:oMath>
                            </m:oMathPara>
                          </a14:m>
                          <a:endParaRPr lang="en-US" dirty="0"/>
                        </a:p>
                      </a:txBody>
                      <a:tcPr/>
                    </a:tc>
                    <a:extLst>
                      <a:ext uri="{0D108BD9-81ED-4DB2-BD59-A6C34878D82A}">
                        <a16:rowId xmlns:a16="http://schemas.microsoft.com/office/drawing/2014/main" val="4089538549"/>
                      </a:ext>
                    </a:extLst>
                  </a:tr>
                </a:tbl>
              </a:graphicData>
            </a:graphic>
          </p:graphicFrame>
        </mc:Choice>
        <mc:Fallback xmlns="">
          <p:graphicFrame>
            <p:nvGraphicFramePr>
              <p:cNvPr id="4" name="Table 3">
                <a:extLst>
                  <a:ext uri="{FF2B5EF4-FFF2-40B4-BE49-F238E27FC236}">
                    <a16:creationId xmlns:a16="http://schemas.microsoft.com/office/drawing/2014/main" id="{A83B6F7D-1349-496F-BBF9-C904817387A2}"/>
                  </a:ext>
                </a:extLst>
              </p:cNvPr>
              <p:cNvGraphicFramePr>
                <a:graphicFrameLocks noGrp="1"/>
              </p:cNvGraphicFramePr>
              <p:nvPr>
                <p:extLst>
                  <p:ext uri="{D42A27DB-BD31-4B8C-83A1-F6EECF244321}">
                    <p14:modId xmlns:p14="http://schemas.microsoft.com/office/powerpoint/2010/main" val="4238999877"/>
                  </p:ext>
                </p:extLst>
              </p:nvPr>
            </p:nvGraphicFramePr>
            <p:xfrm>
              <a:off x="2032000" y="2795114"/>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156144111"/>
                        </a:ext>
                      </a:extLst>
                    </a:gridCol>
                    <a:gridCol w="1625600">
                      <a:extLst>
                        <a:ext uri="{9D8B030D-6E8A-4147-A177-3AD203B41FA5}">
                          <a16:colId xmlns:a16="http://schemas.microsoft.com/office/drawing/2014/main" val="3865900217"/>
                        </a:ext>
                      </a:extLst>
                    </a:gridCol>
                    <a:gridCol w="1625600">
                      <a:extLst>
                        <a:ext uri="{9D8B030D-6E8A-4147-A177-3AD203B41FA5}">
                          <a16:colId xmlns:a16="http://schemas.microsoft.com/office/drawing/2014/main" val="2826792502"/>
                        </a:ext>
                      </a:extLst>
                    </a:gridCol>
                    <a:gridCol w="1625600">
                      <a:extLst>
                        <a:ext uri="{9D8B030D-6E8A-4147-A177-3AD203B41FA5}">
                          <a16:colId xmlns:a16="http://schemas.microsoft.com/office/drawing/2014/main" val="4224345396"/>
                        </a:ext>
                      </a:extLst>
                    </a:gridCol>
                    <a:gridCol w="1625600">
                      <a:extLst>
                        <a:ext uri="{9D8B030D-6E8A-4147-A177-3AD203B41FA5}">
                          <a16:colId xmlns:a16="http://schemas.microsoft.com/office/drawing/2014/main" val="1715743911"/>
                        </a:ext>
                      </a:extLst>
                    </a:gridCol>
                  </a:tblGrid>
                  <a:tr h="370840">
                    <a:tc>
                      <a:txBody>
                        <a:bodyPr/>
                        <a:lstStyle/>
                        <a:p>
                          <a:pPr algn="ctr"/>
                          <a:endParaRPr lang="en-US" dirty="0"/>
                        </a:p>
                      </a:txBody>
                      <a:tcPr/>
                    </a:tc>
                    <a:tc>
                      <a:txBody>
                        <a:bodyPr/>
                        <a:lstStyle/>
                        <a:p>
                          <a:pPr algn="ctr"/>
                          <a:r>
                            <a:rPr lang="en-US" dirty="0"/>
                            <a:t>10 minutes</a:t>
                          </a:r>
                        </a:p>
                      </a:txBody>
                      <a:tcPr/>
                    </a:tc>
                    <a:tc>
                      <a:txBody>
                        <a:bodyPr/>
                        <a:lstStyle/>
                        <a:p>
                          <a:pPr algn="ctr"/>
                          <a:r>
                            <a:rPr lang="en-US" dirty="0"/>
                            <a:t>1 hour</a:t>
                          </a:r>
                        </a:p>
                      </a:txBody>
                      <a:tcPr/>
                    </a:tc>
                    <a:tc>
                      <a:txBody>
                        <a:bodyPr/>
                        <a:lstStyle/>
                        <a:p>
                          <a:pPr algn="ctr"/>
                          <a:r>
                            <a:rPr lang="en-US" dirty="0"/>
                            <a:t>1 day</a:t>
                          </a:r>
                        </a:p>
                      </a:txBody>
                      <a:tcPr/>
                    </a:tc>
                    <a:tc>
                      <a:txBody>
                        <a:bodyPr/>
                        <a:lstStyle/>
                        <a:p>
                          <a:pPr algn="ctr"/>
                          <a:r>
                            <a:rPr lang="en-US" dirty="0"/>
                            <a:t>14 days</a:t>
                          </a:r>
                        </a:p>
                      </a:txBody>
                      <a:tcPr/>
                    </a:tc>
                    <a:extLst>
                      <a:ext uri="{0D108BD9-81ED-4DB2-BD59-A6C34878D82A}">
                        <a16:rowId xmlns:a16="http://schemas.microsoft.com/office/drawing/2014/main" val="1391321706"/>
                      </a:ext>
                    </a:extLst>
                  </a:tr>
                  <a:tr h="370840">
                    <a:tc>
                      <a:txBody>
                        <a:bodyPr/>
                        <a:lstStyle/>
                        <a:p>
                          <a:pPr algn="ctr"/>
                          <a:r>
                            <a:rPr lang="en-US" dirty="0"/>
                            <a:t>Treatment (T)</a:t>
                          </a:r>
                        </a:p>
                      </a:txBody>
                      <a:tcPr/>
                    </a:tc>
                    <a:tc>
                      <a:txBody>
                        <a:bodyPr/>
                        <a:lstStyle/>
                        <a:p>
                          <a:pPr algn="ctr"/>
                          <a:r>
                            <a:rPr lang="en-US" dirty="0"/>
                            <a:t>105</a:t>
                          </a:r>
                        </a:p>
                      </a:txBody>
                      <a:tcPr/>
                    </a:tc>
                    <a:tc>
                      <a:txBody>
                        <a:bodyPr/>
                        <a:lstStyle/>
                        <a:p>
                          <a:pPr algn="ctr"/>
                          <a:r>
                            <a:rPr lang="en-US" dirty="0"/>
                            <a:t>1626</a:t>
                          </a:r>
                        </a:p>
                      </a:txBody>
                      <a:tcPr/>
                    </a:tc>
                    <a:tc>
                      <a:txBody>
                        <a:bodyPr/>
                        <a:lstStyle/>
                        <a:p>
                          <a:pPr algn="ctr"/>
                          <a:r>
                            <a:rPr lang="en-US" dirty="0"/>
                            <a:t>7968</a:t>
                          </a:r>
                        </a:p>
                      </a:txBody>
                      <a:tcPr/>
                    </a:tc>
                    <a:tc>
                      <a:txBody>
                        <a:bodyPr/>
                        <a:lstStyle/>
                        <a:p>
                          <a:pPr algn="ctr"/>
                          <a:r>
                            <a:rPr lang="en-US" dirty="0"/>
                            <a:t>29817</a:t>
                          </a:r>
                        </a:p>
                      </a:txBody>
                      <a:tcPr/>
                    </a:tc>
                    <a:extLst>
                      <a:ext uri="{0D108BD9-81ED-4DB2-BD59-A6C34878D82A}">
                        <a16:rowId xmlns:a16="http://schemas.microsoft.com/office/drawing/2014/main" val="3775338551"/>
                      </a:ext>
                    </a:extLst>
                  </a:tr>
                  <a:tr h="370840">
                    <a:tc>
                      <a:txBody>
                        <a:bodyPr/>
                        <a:lstStyle/>
                        <a:p>
                          <a:pPr algn="ctr"/>
                          <a:r>
                            <a:rPr lang="en-US" dirty="0"/>
                            <a:t>Control (C)</a:t>
                          </a:r>
                        </a:p>
                      </a:txBody>
                      <a:tcPr/>
                    </a:tc>
                    <a:tc>
                      <a:txBody>
                        <a:bodyPr/>
                        <a:lstStyle/>
                        <a:p>
                          <a:pPr algn="ctr"/>
                          <a:r>
                            <a:rPr lang="en-US" dirty="0"/>
                            <a:t>100</a:t>
                          </a:r>
                        </a:p>
                      </a:txBody>
                      <a:tcPr/>
                    </a:tc>
                    <a:tc>
                      <a:txBody>
                        <a:bodyPr/>
                        <a:lstStyle/>
                        <a:p>
                          <a:pPr algn="ctr"/>
                          <a:r>
                            <a:rPr lang="en-US" dirty="0"/>
                            <a:t>1550</a:t>
                          </a:r>
                        </a:p>
                      </a:txBody>
                      <a:tcPr/>
                    </a:tc>
                    <a:tc>
                      <a:txBody>
                        <a:bodyPr/>
                        <a:lstStyle/>
                        <a:p>
                          <a:pPr algn="ctr"/>
                          <a:r>
                            <a:rPr lang="en-US" dirty="0"/>
                            <a:t>7590</a:t>
                          </a:r>
                        </a:p>
                      </a:txBody>
                      <a:tcPr/>
                    </a:tc>
                    <a:tc>
                      <a:txBody>
                        <a:bodyPr/>
                        <a:lstStyle/>
                        <a:p>
                          <a:pPr algn="ctr"/>
                          <a:r>
                            <a:rPr lang="en-US" dirty="0"/>
                            <a:t>28397</a:t>
                          </a:r>
                        </a:p>
                      </a:txBody>
                      <a:tcPr/>
                    </a:tc>
                    <a:extLst>
                      <a:ext uri="{0D108BD9-81ED-4DB2-BD59-A6C34878D82A}">
                        <a16:rowId xmlns:a16="http://schemas.microsoft.com/office/drawing/2014/main" val="3067351846"/>
                      </a:ext>
                    </a:extLst>
                  </a:tr>
                  <a:tr h="370840">
                    <a:tc>
                      <a:txBody>
                        <a:bodyPr/>
                        <a:lstStyle/>
                        <a:p>
                          <a:endParaRPr lang="en-US"/>
                        </a:p>
                      </a:txBody>
                      <a:tcPr>
                        <a:blipFill>
                          <a:blip r:embed="rId5"/>
                          <a:stretch>
                            <a:fillRect t="-308197" r="-399625" b="-24590"/>
                          </a:stretch>
                        </a:blipFill>
                      </a:tcPr>
                    </a:tc>
                    <a:tc>
                      <a:txBody>
                        <a:bodyPr/>
                        <a:lstStyle/>
                        <a:p>
                          <a:endParaRPr lang="en-US"/>
                        </a:p>
                      </a:txBody>
                      <a:tcPr>
                        <a:blipFill>
                          <a:blip r:embed="rId5"/>
                          <a:stretch>
                            <a:fillRect l="-100000" t="-308197" r="-299625" b="-24590"/>
                          </a:stretch>
                        </a:blipFill>
                      </a:tcPr>
                    </a:tc>
                    <a:tc>
                      <a:txBody>
                        <a:bodyPr/>
                        <a:lstStyle/>
                        <a:p>
                          <a:endParaRPr lang="en-US"/>
                        </a:p>
                      </a:txBody>
                      <a:tcPr>
                        <a:blipFill>
                          <a:blip r:embed="rId5"/>
                          <a:stretch>
                            <a:fillRect l="-200752" t="-308197" r="-200752" b="-24590"/>
                          </a:stretch>
                        </a:blipFill>
                      </a:tcPr>
                    </a:tc>
                    <a:tc>
                      <a:txBody>
                        <a:bodyPr/>
                        <a:lstStyle/>
                        <a:p>
                          <a:endParaRPr lang="en-US"/>
                        </a:p>
                      </a:txBody>
                      <a:tcPr>
                        <a:blipFill>
                          <a:blip r:embed="rId5"/>
                          <a:stretch>
                            <a:fillRect l="-299625" t="-308197" r="-100000" b="-24590"/>
                          </a:stretch>
                        </a:blipFill>
                      </a:tcPr>
                    </a:tc>
                    <a:tc>
                      <a:txBody>
                        <a:bodyPr/>
                        <a:lstStyle/>
                        <a:p>
                          <a:endParaRPr lang="en-US"/>
                        </a:p>
                      </a:txBody>
                      <a:tcPr>
                        <a:blipFill>
                          <a:blip r:embed="rId5"/>
                          <a:stretch>
                            <a:fillRect l="-399625" t="-308197" b="-24590"/>
                          </a:stretch>
                        </a:blipFill>
                      </a:tcPr>
                    </a:tc>
                    <a:extLst>
                      <a:ext uri="{0D108BD9-81ED-4DB2-BD59-A6C34878D82A}">
                        <a16:rowId xmlns:a16="http://schemas.microsoft.com/office/drawing/2014/main" val="4089538549"/>
                      </a:ext>
                    </a:extLst>
                  </a:tr>
                </a:tbl>
              </a:graphicData>
            </a:graphic>
          </p:graphicFrame>
        </mc:Fallback>
      </mc:AlternateContent>
      <p:sp>
        <p:nvSpPr>
          <p:cNvPr id="5" name="Rectangle 4"/>
          <p:cNvSpPr/>
          <p:nvPr/>
        </p:nvSpPr>
        <p:spPr>
          <a:xfrm>
            <a:off x="6096000" y="5762024"/>
            <a:ext cx="6096000" cy="430887"/>
          </a:xfrm>
          <a:prstGeom prst="rect">
            <a:avLst/>
          </a:prstGeom>
        </p:spPr>
        <p:txBody>
          <a:bodyPr>
            <a:spAutoFit/>
          </a:bodyPr>
          <a:lstStyle/>
          <a:p>
            <a:r>
              <a:rPr lang="en-US" sz="1100" dirty="0"/>
              <a:t>Z. Zhao, M. Chen, D. Matheson and M. Stone, "</a:t>
            </a:r>
            <a:r>
              <a:rPr lang="en-US" sz="1100" dirty="0">
                <a:hlinkClick r:id="rId6"/>
              </a:rPr>
              <a:t>Online Experimentation Diagnosis and Troubleshooting Beyond AA Validation</a:t>
            </a:r>
            <a:r>
              <a:rPr lang="en-US" sz="1100" dirty="0"/>
              <a:t>," in Conference on Data Science and Advanced Analytics, 2016. </a:t>
            </a:r>
            <a:endParaRPr lang="en-US" dirty="0"/>
          </a:p>
        </p:txBody>
      </p:sp>
      <p:sp>
        <p:nvSpPr>
          <p:cNvPr id="6" name="Slide Number Placeholder 5">
            <a:extLst>
              <a:ext uri="{FF2B5EF4-FFF2-40B4-BE49-F238E27FC236}">
                <a16:creationId xmlns:a16="http://schemas.microsoft.com/office/drawing/2014/main" id="{E68E355C-82EC-4586-B910-572DB212448E}"/>
              </a:ext>
            </a:extLst>
          </p:cNvPr>
          <p:cNvSpPr>
            <a:spLocks noGrp="1"/>
          </p:cNvSpPr>
          <p:nvPr>
            <p:ph type="sldNum" sz="quarter" idx="12"/>
          </p:nvPr>
        </p:nvSpPr>
        <p:spPr/>
        <p:txBody>
          <a:bodyPr/>
          <a:lstStyle/>
          <a:p>
            <a:fld id="{91E3821E-91C8-4622-B41E-7C998522087F}" type="slidenum">
              <a:rPr lang="en-US" smtClean="0"/>
              <a:t>19</a:t>
            </a:fld>
            <a:endParaRPr lang="en-US"/>
          </a:p>
        </p:txBody>
      </p:sp>
      <p:sp>
        <p:nvSpPr>
          <p:cNvPr id="7" name="Rectangle 6">
            <a:extLst>
              <a:ext uri="{FF2B5EF4-FFF2-40B4-BE49-F238E27FC236}">
                <a16:creationId xmlns:a16="http://schemas.microsoft.com/office/drawing/2014/main" id="{240BBC7A-C11F-41F0-AE0F-100A45C88ECD}"/>
              </a:ext>
            </a:extLst>
          </p:cNvPr>
          <p:cNvSpPr/>
          <p:nvPr/>
        </p:nvSpPr>
        <p:spPr>
          <a:xfrm>
            <a:off x="0" y="5762024"/>
            <a:ext cx="5259519" cy="430887"/>
          </a:xfrm>
          <a:prstGeom prst="rect">
            <a:avLst/>
          </a:prstGeom>
        </p:spPr>
        <p:txBody>
          <a:bodyPr wrap="square">
            <a:spAutoFit/>
          </a:bodyPr>
          <a:lstStyle/>
          <a:p>
            <a:r>
              <a:rPr lang="en-US" sz="1100" dirty="0"/>
              <a:t>R. Kohavi, R. Longbotham, “</a:t>
            </a:r>
            <a:r>
              <a:rPr lang="en-US" sz="1100" dirty="0">
                <a:hlinkClick r:id="rId7"/>
              </a:rPr>
              <a:t>Unexpected Results in Online Controlled Experiments</a:t>
            </a:r>
            <a:r>
              <a:rPr lang="en-US" sz="1100" dirty="0"/>
              <a:t>," in SIGKDD Explorations, 2009. </a:t>
            </a:r>
          </a:p>
        </p:txBody>
      </p:sp>
    </p:spTree>
    <p:extLst>
      <p:ext uri="{BB962C8B-B14F-4D97-AF65-F5344CB8AC3E}">
        <p14:creationId xmlns:p14="http://schemas.microsoft.com/office/powerpoint/2010/main" val="36321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7C91-ECFE-4705-B679-D6DCCCF2D80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6413685-CBDE-4136-9C5F-85F2DC415E6C}"/>
              </a:ext>
            </a:extLst>
          </p:cNvPr>
          <p:cNvSpPr>
            <a:spLocks noGrp="1"/>
          </p:cNvSpPr>
          <p:nvPr>
            <p:ph idx="1"/>
          </p:nvPr>
        </p:nvSpPr>
        <p:spPr/>
        <p:txBody>
          <a:bodyPr/>
          <a:lstStyle/>
          <a:p>
            <a:r>
              <a:rPr lang="en-US" dirty="0"/>
              <a:t>Understand how we deal with the </a:t>
            </a:r>
            <a:r>
              <a:rPr lang="en-US" i="1" dirty="0"/>
              <a:t>analysis</a:t>
            </a:r>
            <a:r>
              <a:rPr lang="en-US" dirty="0"/>
              <a:t> component of experimentation.</a:t>
            </a:r>
          </a:p>
          <a:p>
            <a:r>
              <a:rPr lang="en-US" dirty="0"/>
              <a:t>Three main areas:</a:t>
            </a:r>
          </a:p>
          <a:p>
            <a:pPr lvl="1"/>
            <a:r>
              <a:rPr lang="en-US" dirty="0"/>
              <a:t>The data pipeline</a:t>
            </a:r>
          </a:p>
          <a:p>
            <a:pPr lvl="1"/>
            <a:r>
              <a:rPr lang="en-US" dirty="0"/>
              <a:t>Analysis mechanisms</a:t>
            </a:r>
          </a:p>
          <a:p>
            <a:pPr lvl="1"/>
            <a:r>
              <a:rPr lang="en-US" dirty="0"/>
              <a:t>Proper interpretation of analysis results</a:t>
            </a:r>
          </a:p>
          <a:p>
            <a:r>
              <a:rPr lang="en-US" dirty="0"/>
              <a:t>Ultimately, we need to ensure that what you are looking at is a proper reflection of the experiment you are running.</a:t>
            </a:r>
          </a:p>
          <a:p>
            <a:pPr lvl="1"/>
            <a:r>
              <a:rPr lang="en-US" dirty="0"/>
              <a:t>In other words, achieving </a:t>
            </a:r>
            <a:r>
              <a:rPr lang="en-US" dirty="0">
                <a:hlinkClick r:id="rId3"/>
              </a:rPr>
              <a:t>External Validity</a:t>
            </a:r>
            <a:r>
              <a:rPr lang="en-US" dirty="0"/>
              <a:t>.</a:t>
            </a:r>
          </a:p>
        </p:txBody>
      </p:sp>
      <p:sp>
        <p:nvSpPr>
          <p:cNvPr id="4" name="Slide Number Placeholder 3">
            <a:extLst>
              <a:ext uri="{FF2B5EF4-FFF2-40B4-BE49-F238E27FC236}">
                <a16:creationId xmlns:a16="http://schemas.microsoft.com/office/drawing/2014/main" id="{B9AEE6DD-4900-4FBB-889C-DEAB34BCDCB0}"/>
              </a:ext>
            </a:extLst>
          </p:cNvPr>
          <p:cNvSpPr>
            <a:spLocks noGrp="1"/>
          </p:cNvSpPr>
          <p:nvPr>
            <p:ph type="sldNum" sz="quarter" idx="12"/>
          </p:nvPr>
        </p:nvSpPr>
        <p:spPr/>
        <p:txBody>
          <a:bodyPr/>
          <a:lstStyle/>
          <a:p>
            <a:fld id="{91E3821E-91C8-4622-B41E-7C998522087F}" type="slidenum">
              <a:rPr lang="en-US" smtClean="0"/>
              <a:t>2</a:t>
            </a:fld>
            <a:endParaRPr lang="en-US"/>
          </a:p>
        </p:txBody>
      </p:sp>
    </p:spTree>
    <p:extLst>
      <p:ext uri="{BB962C8B-B14F-4D97-AF65-F5344CB8AC3E}">
        <p14:creationId xmlns:p14="http://schemas.microsoft.com/office/powerpoint/2010/main" val="1515628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635E-BE24-4B70-9035-8A8459D3C520}"/>
              </a:ext>
            </a:extLst>
          </p:cNvPr>
          <p:cNvSpPr>
            <a:spLocks noGrp="1"/>
          </p:cNvSpPr>
          <p:nvPr>
            <p:ph type="title"/>
          </p:nvPr>
        </p:nvSpPr>
        <p:spPr/>
        <p:txBody>
          <a:bodyPr/>
          <a:lstStyle/>
          <a:p>
            <a:r>
              <a:rPr lang="en-US" dirty="0"/>
              <a:t>Local Mechanisms</a:t>
            </a:r>
            <a:br>
              <a:rPr lang="en-US" dirty="0"/>
            </a:br>
            <a:r>
              <a:rPr lang="en-US" sz="1800" dirty="0"/>
              <a:t>Data Quality Metrics</a:t>
            </a:r>
          </a:p>
        </p:txBody>
      </p:sp>
      <p:sp>
        <p:nvSpPr>
          <p:cNvPr id="3" name="Content Placeholder 2">
            <a:extLst>
              <a:ext uri="{FF2B5EF4-FFF2-40B4-BE49-F238E27FC236}">
                <a16:creationId xmlns:a16="http://schemas.microsoft.com/office/drawing/2014/main" id="{1BA1FC05-F0C1-4C4C-B360-49ECAD5055E4}"/>
              </a:ext>
            </a:extLst>
          </p:cNvPr>
          <p:cNvSpPr>
            <a:spLocks noGrp="1"/>
          </p:cNvSpPr>
          <p:nvPr>
            <p:ph idx="1"/>
          </p:nvPr>
        </p:nvSpPr>
        <p:spPr/>
        <p:txBody>
          <a:bodyPr>
            <a:normAutofit/>
          </a:bodyPr>
          <a:lstStyle/>
          <a:p>
            <a:r>
              <a:rPr lang="en-US" dirty="0"/>
              <a:t>As important as the Overall Evaluation Criteria are the data quality metrics that indicate issues with the data and/or the interpretation of metrics. </a:t>
            </a:r>
          </a:p>
          <a:p>
            <a:r>
              <a:rPr lang="en-US" dirty="0"/>
              <a:t>Examples:</a:t>
            </a:r>
          </a:p>
          <a:p>
            <a:pPr lvl="1"/>
            <a:r>
              <a:rPr lang="en-US" b="1" dirty="0"/>
              <a:t>Error rates</a:t>
            </a:r>
            <a:r>
              <a:rPr lang="en-US" dirty="0"/>
              <a:t> – client errors, server errors, </a:t>
            </a:r>
            <a:r>
              <a:rPr lang="en-US" dirty="0" err="1"/>
              <a:t>javascript</a:t>
            </a:r>
            <a:r>
              <a:rPr lang="en-US" dirty="0"/>
              <a:t> errors. </a:t>
            </a:r>
          </a:p>
          <a:p>
            <a:pPr lvl="1"/>
            <a:r>
              <a:rPr lang="en-US" b="1" dirty="0"/>
              <a:t>Data validity rates</a:t>
            </a:r>
            <a:r>
              <a:rPr lang="en-US" dirty="0"/>
              <a:t> – W3C performance telemetry, for example, are delayed. If the incidence of these validity rates differ between treatments, then that invalidates the W3C metrics.</a:t>
            </a:r>
          </a:p>
          <a:p>
            <a:pPr lvl="1"/>
            <a:r>
              <a:rPr lang="en-US" b="1" dirty="0"/>
              <a:t>Traffic/page composition rates</a:t>
            </a:r>
            <a:r>
              <a:rPr lang="en-US" dirty="0"/>
              <a:t> – a change in the user’s </a:t>
            </a:r>
            <a:r>
              <a:rPr lang="en-US" i="1" dirty="0"/>
              <a:t>initial</a:t>
            </a:r>
            <a:r>
              <a:rPr lang="en-US" dirty="0"/>
              <a:t> traffic composition should be independent of the treatment effect, so any sharp changes here indicates an issue with experiment execution.</a:t>
            </a:r>
          </a:p>
          <a:p>
            <a:pPr lvl="2"/>
            <a:r>
              <a:rPr lang="en-US" dirty="0"/>
              <a:t>Any </a:t>
            </a:r>
            <a:r>
              <a:rPr lang="en-US" i="1" dirty="0"/>
              <a:t>overall</a:t>
            </a:r>
            <a:r>
              <a:rPr lang="en-US" dirty="0"/>
              <a:t> changes observed can influence a lot of other metrics in the analysis. </a:t>
            </a:r>
          </a:p>
        </p:txBody>
      </p:sp>
      <p:sp>
        <p:nvSpPr>
          <p:cNvPr id="4" name="Slide Number Placeholder 3">
            <a:extLst>
              <a:ext uri="{FF2B5EF4-FFF2-40B4-BE49-F238E27FC236}">
                <a16:creationId xmlns:a16="http://schemas.microsoft.com/office/drawing/2014/main" id="{FB0BD1CB-646D-4F1C-9A1E-D47903D71985}"/>
              </a:ext>
            </a:extLst>
          </p:cNvPr>
          <p:cNvSpPr>
            <a:spLocks noGrp="1"/>
          </p:cNvSpPr>
          <p:nvPr>
            <p:ph type="sldNum" sz="quarter" idx="12"/>
          </p:nvPr>
        </p:nvSpPr>
        <p:spPr/>
        <p:txBody>
          <a:bodyPr/>
          <a:lstStyle/>
          <a:p>
            <a:fld id="{91E3821E-91C8-4622-B41E-7C998522087F}" type="slidenum">
              <a:rPr lang="en-US" smtClean="0"/>
              <a:t>20</a:t>
            </a:fld>
            <a:endParaRPr lang="en-US"/>
          </a:p>
        </p:txBody>
      </p:sp>
    </p:spTree>
    <p:extLst>
      <p:ext uri="{BB962C8B-B14F-4D97-AF65-F5344CB8AC3E}">
        <p14:creationId xmlns:p14="http://schemas.microsoft.com/office/powerpoint/2010/main" val="39194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4E2DC-7FC7-4110-8056-92755CF13176}"/>
              </a:ext>
            </a:extLst>
          </p:cNvPr>
          <p:cNvSpPr>
            <a:spLocks noGrp="1"/>
          </p:cNvSpPr>
          <p:nvPr>
            <p:ph type="title"/>
          </p:nvPr>
        </p:nvSpPr>
        <p:spPr/>
        <p:txBody>
          <a:bodyPr/>
          <a:lstStyle/>
          <a:p>
            <a:r>
              <a:rPr lang="en-US" dirty="0"/>
              <a:t>Local Mechanisms</a:t>
            </a:r>
            <a:br>
              <a:rPr lang="en-US" dirty="0"/>
            </a:br>
            <a:r>
              <a:rPr lang="en-US" sz="1800" dirty="0"/>
              <a:t>Proactive Alerting</a:t>
            </a:r>
          </a:p>
        </p:txBody>
      </p:sp>
      <p:sp>
        <p:nvSpPr>
          <p:cNvPr id="3" name="Content Placeholder 2">
            <a:extLst>
              <a:ext uri="{FF2B5EF4-FFF2-40B4-BE49-F238E27FC236}">
                <a16:creationId xmlns:a16="http://schemas.microsoft.com/office/drawing/2014/main" id="{79D0E45D-7B31-41FE-A836-98F6EDFE5F2E}"/>
              </a:ext>
            </a:extLst>
          </p:cNvPr>
          <p:cNvSpPr>
            <a:spLocks noGrp="1"/>
          </p:cNvSpPr>
          <p:nvPr>
            <p:ph idx="1"/>
          </p:nvPr>
        </p:nvSpPr>
        <p:spPr/>
        <p:txBody>
          <a:bodyPr/>
          <a:lstStyle/>
          <a:p>
            <a:r>
              <a:rPr lang="en-US" dirty="0"/>
              <a:t>Simple and effective proactive mechanism.</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7E623A76-C33A-49F0-9F6B-DA7E779497C6}"/>
                  </a:ext>
                </a:extLst>
              </p:cNvPr>
              <p:cNvGraphicFramePr>
                <a:graphicFrameLocks noGrp="1"/>
              </p:cNvGraphicFramePr>
              <p:nvPr>
                <p:extLst>
                  <p:ext uri="{D42A27DB-BD31-4B8C-83A1-F6EECF244321}">
                    <p14:modId xmlns:p14="http://schemas.microsoft.com/office/powerpoint/2010/main" val="180536236"/>
                  </p:ext>
                </p:extLst>
              </p:nvPr>
            </p:nvGraphicFramePr>
            <p:xfrm>
              <a:off x="2465404" y="2461255"/>
              <a:ext cx="7322151" cy="3337560"/>
            </p:xfrm>
            <a:graphic>
              <a:graphicData uri="http://schemas.openxmlformats.org/drawingml/2006/table">
                <a:tbl>
                  <a:tblPr firstRow="1" bandRow="1">
                    <a:tableStyleId>{5C22544A-7EE6-4342-B048-85BDC9FD1C3A}</a:tableStyleId>
                  </a:tblPr>
                  <a:tblGrid>
                    <a:gridCol w="2440717">
                      <a:extLst>
                        <a:ext uri="{9D8B030D-6E8A-4147-A177-3AD203B41FA5}">
                          <a16:colId xmlns:a16="http://schemas.microsoft.com/office/drawing/2014/main" val="3080184878"/>
                        </a:ext>
                      </a:extLst>
                    </a:gridCol>
                    <a:gridCol w="2440717">
                      <a:extLst>
                        <a:ext uri="{9D8B030D-6E8A-4147-A177-3AD203B41FA5}">
                          <a16:colId xmlns:a16="http://schemas.microsoft.com/office/drawing/2014/main" val="3256398076"/>
                        </a:ext>
                      </a:extLst>
                    </a:gridCol>
                    <a:gridCol w="2440717">
                      <a:extLst>
                        <a:ext uri="{9D8B030D-6E8A-4147-A177-3AD203B41FA5}">
                          <a16:colId xmlns:a16="http://schemas.microsoft.com/office/drawing/2014/main" val="2782809828"/>
                        </a:ext>
                      </a:extLst>
                    </a:gridCol>
                  </a:tblGrid>
                  <a:tr h="370840">
                    <a:tc gridSpan="3">
                      <a:txBody>
                        <a:bodyPr/>
                        <a:lstStyle/>
                        <a:p>
                          <a:r>
                            <a:rPr lang="en-US" dirty="0">
                              <a:solidFill>
                                <a:srgbClr val="FF0000"/>
                              </a:solidFill>
                            </a:rPr>
                            <a:t>Alert</a:t>
                          </a:r>
                          <a:r>
                            <a:rPr lang="en-US" dirty="0"/>
                            <a:t> – Client Error Event Rate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19310416"/>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75000"/>
                                </a:schemeClr>
                              </a:solidFill>
                              <a:hlinkClick r:id="rId3"/>
                            </a:rPr>
                            <a:t>See your scorecard</a:t>
                          </a:r>
                          <a:endParaRPr lang="en-US" dirty="0">
                            <a:solidFill>
                              <a:schemeClr val="accent6">
                                <a:lumMod val="75000"/>
                              </a:schemeClr>
                            </a:solidFill>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45446"/>
                      </a:ext>
                    </a:extLst>
                  </a:tr>
                  <a:tr h="370840">
                    <a:tc>
                      <a:txBody>
                        <a:bodyPr/>
                        <a:lstStyle/>
                        <a:p>
                          <a:pPr algn="ctr"/>
                          <a:r>
                            <a:rPr lang="en-US" b="1" dirty="0"/>
                            <a:t>Segment</a:t>
                          </a:r>
                        </a:p>
                      </a:txBody>
                      <a:tcPr/>
                    </a:tc>
                    <a:tc>
                      <a:txBody>
                        <a:bodyPr/>
                        <a:lstStyle/>
                        <a:p>
                          <a:pPr algn="ctr"/>
                          <a:r>
                            <a:rPr lang="en-US" b="1" dirty="0"/>
                            <a:t>Percent Delta</a:t>
                          </a:r>
                        </a:p>
                      </a:txBody>
                      <a:tcPr/>
                    </a:tc>
                    <a:tc>
                      <a:txBody>
                        <a:bodyPr/>
                        <a:lstStyle/>
                        <a:p>
                          <a:pPr algn="ctr"/>
                          <a14:m>
                            <m:oMath xmlns:m="http://schemas.openxmlformats.org/officeDocument/2006/math">
                              <m:r>
                                <a:rPr lang="en-US" b="1" i="1" smtClean="0">
                                  <a:latin typeface="Cambria Math" panose="02040503050406030204" pitchFamily="18" charset="0"/>
                                </a:rPr>
                                <m:t>𝒑</m:t>
                              </m:r>
                            </m:oMath>
                          </a14:m>
                          <a:r>
                            <a:rPr lang="en-US" b="1" dirty="0"/>
                            <a:t>-value</a:t>
                          </a:r>
                        </a:p>
                      </a:txBody>
                      <a:tcPr/>
                    </a:tc>
                    <a:extLst>
                      <a:ext uri="{0D108BD9-81ED-4DB2-BD59-A6C34878D82A}">
                        <a16:rowId xmlns:a16="http://schemas.microsoft.com/office/drawing/2014/main" val="1077608927"/>
                      </a:ext>
                    </a:extLst>
                  </a:tr>
                  <a:tr h="370840">
                    <a:tc>
                      <a:txBody>
                        <a:bodyPr/>
                        <a:lstStyle/>
                        <a:p>
                          <a:r>
                            <a:rPr lang="en-US" dirty="0"/>
                            <a:t>Aggregate market</a:t>
                          </a:r>
                        </a:p>
                      </a:txBody>
                      <a:tcPr/>
                    </a:tc>
                    <a:tc>
                      <a:txBody>
                        <a:bodyPr/>
                        <a:lstStyle/>
                        <a:p>
                          <a:r>
                            <a:rPr lang="en-US" dirty="0">
                              <a:latin typeface="Consolas" panose="020B0609020204030204" pitchFamily="49" charset="0"/>
                            </a:rPr>
                            <a:t>+712.1%</a:t>
                          </a:r>
                        </a:p>
                      </a:txBody>
                      <a:tcPr/>
                    </a:tc>
                    <a:tc>
                      <a:txBody>
                        <a:bodyPr/>
                        <a:lstStyle/>
                        <a:p>
                          <a14:m>
                            <m:oMath xmlns:m="http://schemas.openxmlformats.org/officeDocument/2006/math">
                              <m:r>
                                <a:rPr lang="en-US" b="0" i="1" smtClean="0">
                                  <a:latin typeface="Cambria Math" panose="02040503050406030204" pitchFamily="18" charset="0"/>
                                </a:rPr>
                                <m:t>≃</m:t>
                              </m:r>
                            </m:oMath>
                          </a14:m>
                          <a:r>
                            <a:rPr lang="en-US" dirty="0"/>
                            <a:t>0</a:t>
                          </a:r>
                        </a:p>
                      </a:txBody>
                      <a:tcPr/>
                    </a:tc>
                    <a:extLst>
                      <a:ext uri="{0D108BD9-81ED-4DB2-BD59-A6C34878D82A}">
                        <a16:rowId xmlns:a16="http://schemas.microsoft.com/office/drawing/2014/main" val="1673602281"/>
                      </a:ext>
                    </a:extLst>
                  </a:tr>
                  <a:tr h="370840">
                    <a:tc>
                      <a:txBody>
                        <a:bodyPr/>
                        <a:lstStyle/>
                        <a:p>
                          <a:r>
                            <a:rPr lang="en-US" dirty="0"/>
                            <a:t>    Edge browser</a:t>
                          </a:r>
                        </a:p>
                      </a:txBody>
                      <a:tcPr/>
                    </a:tc>
                    <a:tc>
                      <a:txBody>
                        <a:bodyPr/>
                        <a:lstStyle/>
                        <a:p>
                          <a:r>
                            <a:rPr lang="en-US" dirty="0">
                              <a:latin typeface="Consolas" panose="020B0609020204030204" pitchFamily="49" charset="0"/>
                            </a:rPr>
                            <a:t>+1753 %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m:t>
                              </m:r>
                            </m:oMath>
                          </a14:m>
                          <a:r>
                            <a:rPr lang="en-US" dirty="0"/>
                            <a:t>0</a:t>
                          </a:r>
                        </a:p>
                      </a:txBody>
                      <a:tcPr/>
                    </a:tc>
                    <a:extLst>
                      <a:ext uri="{0D108BD9-81ED-4DB2-BD59-A6C34878D82A}">
                        <a16:rowId xmlns:a16="http://schemas.microsoft.com/office/drawing/2014/main" val="1544205320"/>
                      </a:ext>
                    </a:extLst>
                  </a:tr>
                  <a:tr h="370840">
                    <a:tc>
                      <a:txBody>
                        <a:bodyPr/>
                        <a:lstStyle/>
                        <a:p>
                          <a:r>
                            <a:rPr lang="en-US" dirty="0"/>
                            <a:t>de-de market</a:t>
                          </a:r>
                        </a:p>
                      </a:txBody>
                      <a:tcPr/>
                    </a:tc>
                    <a:tc>
                      <a:txBody>
                        <a:bodyPr/>
                        <a:lstStyle/>
                        <a:p>
                          <a:r>
                            <a:rPr lang="en-US" dirty="0">
                              <a:latin typeface="Consolas" panose="020B0609020204030204" pitchFamily="49" charset="0"/>
                            </a:rPr>
                            <a:t>+157.7%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m:t>
                              </m:r>
                            </m:oMath>
                          </a14:m>
                          <a:r>
                            <a:rPr lang="en-US" dirty="0"/>
                            <a:t>0</a:t>
                          </a:r>
                        </a:p>
                      </a:txBody>
                      <a:tcPr/>
                    </a:tc>
                    <a:extLst>
                      <a:ext uri="{0D108BD9-81ED-4DB2-BD59-A6C34878D82A}">
                        <a16:rowId xmlns:a16="http://schemas.microsoft.com/office/drawing/2014/main" val="3273804865"/>
                      </a:ext>
                    </a:extLst>
                  </a:tr>
                  <a:tr h="370840">
                    <a:tc>
                      <a:txBody>
                        <a:bodyPr/>
                        <a:lstStyle/>
                        <a:p>
                          <a:r>
                            <a:rPr lang="en-US" dirty="0"/>
                            <a:t>    Safari browser</a:t>
                          </a:r>
                        </a:p>
                      </a:txBody>
                      <a:tcPr/>
                    </a:tc>
                    <a:tc>
                      <a:txBody>
                        <a:bodyPr/>
                        <a:lstStyle/>
                        <a:p>
                          <a:r>
                            <a:rPr lang="en-US" dirty="0">
                              <a:latin typeface="Consolas" panose="020B0609020204030204" pitchFamily="49" charset="0"/>
                            </a:rPr>
                            <a:t>+303.2%</a:t>
                          </a:r>
                        </a:p>
                      </a:txBody>
                      <a:tcPr/>
                    </a:tc>
                    <a:tc>
                      <a:txBody>
                        <a:bodyPr/>
                        <a:lstStyle/>
                        <a:p>
                          <a:r>
                            <a:rPr lang="en-US" dirty="0"/>
                            <a:t>3.7e-12</a:t>
                          </a:r>
                        </a:p>
                      </a:txBody>
                      <a:tcPr/>
                    </a:tc>
                    <a:extLst>
                      <a:ext uri="{0D108BD9-81ED-4DB2-BD59-A6C34878D82A}">
                        <a16:rowId xmlns:a16="http://schemas.microsoft.com/office/drawing/2014/main" val="2147725567"/>
                      </a:ext>
                    </a:extLst>
                  </a:tr>
                  <a:tr h="370840">
                    <a:tc>
                      <a:txBody>
                        <a:bodyPr/>
                        <a:lstStyle/>
                        <a:p>
                          <a:r>
                            <a:rPr lang="en-US" dirty="0" err="1"/>
                            <a:t>en</a:t>
                          </a:r>
                          <a:r>
                            <a:rPr lang="en-US" dirty="0"/>
                            <a:t>-ca market</a:t>
                          </a:r>
                        </a:p>
                      </a:txBody>
                      <a:tcPr/>
                    </a:tc>
                    <a:tc>
                      <a:txBody>
                        <a:bodyPr/>
                        <a:lstStyle/>
                        <a:p>
                          <a:r>
                            <a:rPr lang="en-US" dirty="0">
                              <a:latin typeface="Consolas" panose="020B0609020204030204" pitchFamily="49" charset="0"/>
                            </a:rPr>
                            <a:t>+187.7%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m:t>
                              </m:r>
                            </m:oMath>
                          </a14:m>
                          <a:r>
                            <a:rPr lang="en-US" dirty="0"/>
                            <a:t>0</a:t>
                          </a:r>
                        </a:p>
                      </a:txBody>
                      <a:tcPr/>
                    </a:tc>
                    <a:extLst>
                      <a:ext uri="{0D108BD9-81ED-4DB2-BD59-A6C34878D82A}">
                        <a16:rowId xmlns:a16="http://schemas.microsoft.com/office/drawing/2014/main" val="2912428145"/>
                      </a:ext>
                    </a:extLst>
                  </a:tr>
                  <a:tr h="370840">
                    <a:tc>
                      <a:txBody>
                        <a:bodyPr/>
                        <a:lstStyle/>
                        <a:p>
                          <a:r>
                            <a:rPr lang="en-US" dirty="0" err="1"/>
                            <a:t>en-gb</a:t>
                          </a:r>
                          <a:r>
                            <a:rPr lang="en-US" dirty="0"/>
                            <a:t> market</a:t>
                          </a:r>
                        </a:p>
                      </a:txBody>
                      <a:tcPr/>
                    </a:tc>
                    <a:tc>
                      <a:txBody>
                        <a:bodyPr/>
                        <a:lstStyle/>
                        <a:p>
                          <a:r>
                            <a:rPr lang="en-US" dirty="0">
                              <a:latin typeface="Consolas" panose="020B0609020204030204" pitchFamily="49" charset="0"/>
                            </a:rPr>
                            <a:t>+638.0%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m:t>
                              </m:r>
                            </m:oMath>
                          </a14:m>
                          <a:r>
                            <a:rPr lang="en-US" dirty="0"/>
                            <a:t>0</a:t>
                          </a:r>
                        </a:p>
                      </a:txBody>
                      <a:tcPr/>
                    </a:tc>
                    <a:extLst>
                      <a:ext uri="{0D108BD9-81ED-4DB2-BD59-A6C34878D82A}">
                        <a16:rowId xmlns:a16="http://schemas.microsoft.com/office/drawing/2014/main" val="476095400"/>
                      </a:ext>
                    </a:extLst>
                  </a:tr>
                </a:tbl>
              </a:graphicData>
            </a:graphic>
          </p:graphicFrame>
        </mc:Choice>
        <mc:Fallback xmlns="">
          <p:graphicFrame>
            <p:nvGraphicFramePr>
              <p:cNvPr id="7" name="Table 6">
                <a:extLst>
                  <a:ext uri="{FF2B5EF4-FFF2-40B4-BE49-F238E27FC236}">
                    <a16:creationId xmlns:a16="http://schemas.microsoft.com/office/drawing/2014/main" id="{7E623A76-C33A-49F0-9F6B-DA7E779497C6}"/>
                  </a:ext>
                </a:extLst>
              </p:cNvPr>
              <p:cNvGraphicFramePr>
                <a:graphicFrameLocks noGrp="1"/>
              </p:cNvGraphicFramePr>
              <p:nvPr>
                <p:extLst>
                  <p:ext uri="{D42A27DB-BD31-4B8C-83A1-F6EECF244321}">
                    <p14:modId xmlns:p14="http://schemas.microsoft.com/office/powerpoint/2010/main" val="180536236"/>
                  </p:ext>
                </p:extLst>
              </p:nvPr>
            </p:nvGraphicFramePr>
            <p:xfrm>
              <a:off x="2465404" y="2461255"/>
              <a:ext cx="7322151" cy="3337560"/>
            </p:xfrm>
            <a:graphic>
              <a:graphicData uri="http://schemas.openxmlformats.org/drawingml/2006/table">
                <a:tbl>
                  <a:tblPr firstRow="1" bandRow="1">
                    <a:tableStyleId>{5C22544A-7EE6-4342-B048-85BDC9FD1C3A}</a:tableStyleId>
                  </a:tblPr>
                  <a:tblGrid>
                    <a:gridCol w="2440717">
                      <a:extLst>
                        <a:ext uri="{9D8B030D-6E8A-4147-A177-3AD203B41FA5}">
                          <a16:colId xmlns:a16="http://schemas.microsoft.com/office/drawing/2014/main" val="3080184878"/>
                        </a:ext>
                      </a:extLst>
                    </a:gridCol>
                    <a:gridCol w="2440717">
                      <a:extLst>
                        <a:ext uri="{9D8B030D-6E8A-4147-A177-3AD203B41FA5}">
                          <a16:colId xmlns:a16="http://schemas.microsoft.com/office/drawing/2014/main" val="3256398076"/>
                        </a:ext>
                      </a:extLst>
                    </a:gridCol>
                    <a:gridCol w="2440717">
                      <a:extLst>
                        <a:ext uri="{9D8B030D-6E8A-4147-A177-3AD203B41FA5}">
                          <a16:colId xmlns:a16="http://schemas.microsoft.com/office/drawing/2014/main" val="2782809828"/>
                        </a:ext>
                      </a:extLst>
                    </a:gridCol>
                  </a:tblGrid>
                  <a:tr h="370840">
                    <a:tc gridSpan="3">
                      <a:txBody>
                        <a:bodyPr/>
                        <a:lstStyle/>
                        <a:p>
                          <a:r>
                            <a:rPr lang="en-US" dirty="0">
                              <a:solidFill>
                                <a:srgbClr val="FF0000"/>
                              </a:solidFill>
                            </a:rPr>
                            <a:t>Alert</a:t>
                          </a:r>
                          <a:r>
                            <a:rPr lang="en-US" dirty="0"/>
                            <a:t> – Client Error Event Rate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19310416"/>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75000"/>
                                </a:schemeClr>
                              </a:solidFill>
                              <a:hlinkClick r:id="rId4"/>
                            </a:rPr>
                            <a:t>See your scorecard</a:t>
                          </a:r>
                          <a:endParaRPr lang="en-US" dirty="0">
                            <a:solidFill>
                              <a:schemeClr val="accent6">
                                <a:lumMod val="75000"/>
                              </a:schemeClr>
                            </a:solidFill>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45446"/>
                      </a:ext>
                    </a:extLst>
                  </a:tr>
                  <a:tr h="370840">
                    <a:tc>
                      <a:txBody>
                        <a:bodyPr/>
                        <a:lstStyle/>
                        <a:p>
                          <a:pPr algn="ctr"/>
                          <a:r>
                            <a:rPr lang="en-US" b="1" dirty="0"/>
                            <a:t>Segment</a:t>
                          </a:r>
                        </a:p>
                      </a:txBody>
                      <a:tcPr/>
                    </a:tc>
                    <a:tc>
                      <a:txBody>
                        <a:bodyPr/>
                        <a:lstStyle/>
                        <a:p>
                          <a:pPr algn="ctr"/>
                          <a:r>
                            <a:rPr lang="en-US" b="1" dirty="0"/>
                            <a:t>Percent Delta</a:t>
                          </a:r>
                        </a:p>
                      </a:txBody>
                      <a:tcPr/>
                    </a:tc>
                    <a:tc>
                      <a:txBody>
                        <a:bodyPr/>
                        <a:lstStyle/>
                        <a:p>
                          <a:endParaRPr lang="en-US"/>
                        </a:p>
                      </a:txBody>
                      <a:tcPr>
                        <a:blipFill>
                          <a:blip r:embed="rId5"/>
                          <a:stretch>
                            <a:fillRect l="-199751" t="-208197" b="-622951"/>
                          </a:stretch>
                        </a:blipFill>
                      </a:tcPr>
                    </a:tc>
                    <a:extLst>
                      <a:ext uri="{0D108BD9-81ED-4DB2-BD59-A6C34878D82A}">
                        <a16:rowId xmlns:a16="http://schemas.microsoft.com/office/drawing/2014/main" val="1077608927"/>
                      </a:ext>
                    </a:extLst>
                  </a:tr>
                  <a:tr h="370840">
                    <a:tc>
                      <a:txBody>
                        <a:bodyPr/>
                        <a:lstStyle/>
                        <a:p>
                          <a:r>
                            <a:rPr lang="en-US" dirty="0"/>
                            <a:t>Aggregate market</a:t>
                          </a:r>
                        </a:p>
                      </a:txBody>
                      <a:tcPr/>
                    </a:tc>
                    <a:tc>
                      <a:txBody>
                        <a:bodyPr/>
                        <a:lstStyle/>
                        <a:p>
                          <a:r>
                            <a:rPr lang="en-US" dirty="0">
                              <a:latin typeface="Consolas" panose="020B0609020204030204" pitchFamily="49" charset="0"/>
                            </a:rPr>
                            <a:t>+712.1%</a:t>
                          </a:r>
                        </a:p>
                      </a:txBody>
                      <a:tcPr/>
                    </a:tc>
                    <a:tc>
                      <a:txBody>
                        <a:bodyPr/>
                        <a:lstStyle/>
                        <a:p>
                          <a:endParaRPr lang="en-US"/>
                        </a:p>
                      </a:txBody>
                      <a:tcPr>
                        <a:blipFill>
                          <a:blip r:embed="rId5"/>
                          <a:stretch>
                            <a:fillRect l="-199751" t="-308197" b="-522951"/>
                          </a:stretch>
                        </a:blipFill>
                      </a:tcPr>
                    </a:tc>
                    <a:extLst>
                      <a:ext uri="{0D108BD9-81ED-4DB2-BD59-A6C34878D82A}">
                        <a16:rowId xmlns:a16="http://schemas.microsoft.com/office/drawing/2014/main" val="1673602281"/>
                      </a:ext>
                    </a:extLst>
                  </a:tr>
                  <a:tr h="370840">
                    <a:tc>
                      <a:txBody>
                        <a:bodyPr/>
                        <a:lstStyle/>
                        <a:p>
                          <a:r>
                            <a:rPr lang="en-US" dirty="0"/>
                            <a:t>    Edge browser</a:t>
                          </a:r>
                        </a:p>
                      </a:txBody>
                      <a:tcPr/>
                    </a:tc>
                    <a:tc>
                      <a:txBody>
                        <a:bodyPr/>
                        <a:lstStyle/>
                        <a:p>
                          <a:r>
                            <a:rPr lang="en-US" dirty="0">
                              <a:latin typeface="Consolas" panose="020B0609020204030204" pitchFamily="49" charset="0"/>
                            </a:rPr>
                            <a:t>+1753 %</a:t>
                          </a:r>
                        </a:p>
                      </a:txBody>
                      <a:tcPr/>
                    </a:tc>
                    <a:tc>
                      <a:txBody>
                        <a:bodyPr/>
                        <a:lstStyle/>
                        <a:p>
                          <a:endParaRPr lang="en-US"/>
                        </a:p>
                      </a:txBody>
                      <a:tcPr>
                        <a:blipFill>
                          <a:blip r:embed="rId5"/>
                          <a:stretch>
                            <a:fillRect l="-199751" t="-408197" b="-422951"/>
                          </a:stretch>
                        </a:blipFill>
                      </a:tcPr>
                    </a:tc>
                    <a:extLst>
                      <a:ext uri="{0D108BD9-81ED-4DB2-BD59-A6C34878D82A}">
                        <a16:rowId xmlns:a16="http://schemas.microsoft.com/office/drawing/2014/main" val="1544205320"/>
                      </a:ext>
                    </a:extLst>
                  </a:tr>
                  <a:tr h="370840">
                    <a:tc>
                      <a:txBody>
                        <a:bodyPr/>
                        <a:lstStyle/>
                        <a:p>
                          <a:r>
                            <a:rPr lang="en-US" dirty="0"/>
                            <a:t>de-de market</a:t>
                          </a:r>
                        </a:p>
                      </a:txBody>
                      <a:tcPr/>
                    </a:tc>
                    <a:tc>
                      <a:txBody>
                        <a:bodyPr/>
                        <a:lstStyle/>
                        <a:p>
                          <a:r>
                            <a:rPr lang="en-US" dirty="0">
                              <a:latin typeface="Consolas" panose="020B0609020204030204" pitchFamily="49" charset="0"/>
                            </a:rPr>
                            <a:t>+157.7%</a:t>
                          </a:r>
                        </a:p>
                      </a:txBody>
                      <a:tcPr/>
                    </a:tc>
                    <a:tc>
                      <a:txBody>
                        <a:bodyPr/>
                        <a:lstStyle/>
                        <a:p>
                          <a:endParaRPr lang="en-US"/>
                        </a:p>
                      </a:txBody>
                      <a:tcPr>
                        <a:blipFill>
                          <a:blip r:embed="rId5"/>
                          <a:stretch>
                            <a:fillRect l="-199751" t="-508197" b="-322951"/>
                          </a:stretch>
                        </a:blipFill>
                      </a:tcPr>
                    </a:tc>
                    <a:extLst>
                      <a:ext uri="{0D108BD9-81ED-4DB2-BD59-A6C34878D82A}">
                        <a16:rowId xmlns:a16="http://schemas.microsoft.com/office/drawing/2014/main" val="3273804865"/>
                      </a:ext>
                    </a:extLst>
                  </a:tr>
                  <a:tr h="370840">
                    <a:tc>
                      <a:txBody>
                        <a:bodyPr/>
                        <a:lstStyle/>
                        <a:p>
                          <a:r>
                            <a:rPr lang="en-US" dirty="0"/>
                            <a:t>    Safari browser</a:t>
                          </a:r>
                        </a:p>
                      </a:txBody>
                      <a:tcPr/>
                    </a:tc>
                    <a:tc>
                      <a:txBody>
                        <a:bodyPr/>
                        <a:lstStyle/>
                        <a:p>
                          <a:r>
                            <a:rPr lang="en-US" dirty="0">
                              <a:latin typeface="Consolas" panose="020B0609020204030204" pitchFamily="49" charset="0"/>
                            </a:rPr>
                            <a:t>+303.2%</a:t>
                          </a:r>
                        </a:p>
                      </a:txBody>
                      <a:tcPr/>
                    </a:tc>
                    <a:tc>
                      <a:txBody>
                        <a:bodyPr/>
                        <a:lstStyle/>
                        <a:p>
                          <a:r>
                            <a:rPr lang="en-US" dirty="0"/>
                            <a:t>3.7e-12</a:t>
                          </a:r>
                        </a:p>
                      </a:txBody>
                      <a:tcPr/>
                    </a:tc>
                    <a:extLst>
                      <a:ext uri="{0D108BD9-81ED-4DB2-BD59-A6C34878D82A}">
                        <a16:rowId xmlns:a16="http://schemas.microsoft.com/office/drawing/2014/main" val="2147725567"/>
                      </a:ext>
                    </a:extLst>
                  </a:tr>
                  <a:tr h="370840">
                    <a:tc>
                      <a:txBody>
                        <a:bodyPr/>
                        <a:lstStyle/>
                        <a:p>
                          <a:r>
                            <a:rPr lang="en-US" dirty="0" err="1"/>
                            <a:t>en</a:t>
                          </a:r>
                          <a:r>
                            <a:rPr lang="en-US" dirty="0"/>
                            <a:t>-ca market</a:t>
                          </a:r>
                        </a:p>
                      </a:txBody>
                      <a:tcPr/>
                    </a:tc>
                    <a:tc>
                      <a:txBody>
                        <a:bodyPr/>
                        <a:lstStyle/>
                        <a:p>
                          <a:r>
                            <a:rPr lang="en-US" dirty="0">
                              <a:latin typeface="Consolas" panose="020B0609020204030204" pitchFamily="49" charset="0"/>
                            </a:rPr>
                            <a:t>+187.7%</a:t>
                          </a:r>
                        </a:p>
                      </a:txBody>
                      <a:tcPr/>
                    </a:tc>
                    <a:tc>
                      <a:txBody>
                        <a:bodyPr/>
                        <a:lstStyle/>
                        <a:p>
                          <a:endParaRPr lang="en-US"/>
                        </a:p>
                      </a:txBody>
                      <a:tcPr>
                        <a:blipFill>
                          <a:blip r:embed="rId5"/>
                          <a:stretch>
                            <a:fillRect l="-199751" t="-708197" b="-122951"/>
                          </a:stretch>
                        </a:blipFill>
                      </a:tcPr>
                    </a:tc>
                    <a:extLst>
                      <a:ext uri="{0D108BD9-81ED-4DB2-BD59-A6C34878D82A}">
                        <a16:rowId xmlns:a16="http://schemas.microsoft.com/office/drawing/2014/main" val="2912428145"/>
                      </a:ext>
                    </a:extLst>
                  </a:tr>
                  <a:tr h="370840">
                    <a:tc>
                      <a:txBody>
                        <a:bodyPr/>
                        <a:lstStyle/>
                        <a:p>
                          <a:r>
                            <a:rPr lang="en-US" dirty="0" err="1"/>
                            <a:t>en-gb</a:t>
                          </a:r>
                          <a:r>
                            <a:rPr lang="en-US" dirty="0"/>
                            <a:t> market</a:t>
                          </a:r>
                        </a:p>
                      </a:txBody>
                      <a:tcPr/>
                    </a:tc>
                    <a:tc>
                      <a:txBody>
                        <a:bodyPr/>
                        <a:lstStyle/>
                        <a:p>
                          <a:r>
                            <a:rPr lang="en-US" dirty="0">
                              <a:latin typeface="Consolas" panose="020B0609020204030204" pitchFamily="49" charset="0"/>
                            </a:rPr>
                            <a:t>+638.0%</a:t>
                          </a:r>
                        </a:p>
                      </a:txBody>
                      <a:tcPr/>
                    </a:tc>
                    <a:tc>
                      <a:txBody>
                        <a:bodyPr/>
                        <a:lstStyle/>
                        <a:p>
                          <a:endParaRPr lang="en-US"/>
                        </a:p>
                      </a:txBody>
                      <a:tcPr>
                        <a:blipFill>
                          <a:blip r:embed="rId5"/>
                          <a:stretch>
                            <a:fillRect l="-199751" t="-808197" b="-22951"/>
                          </a:stretch>
                        </a:blipFill>
                      </a:tcPr>
                    </a:tc>
                    <a:extLst>
                      <a:ext uri="{0D108BD9-81ED-4DB2-BD59-A6C34878D82A}">
                        <a16:rowId xmlns:a16="http://schemas.microsoft.com/office/drawing/2014/main" val="476095400"/>
                      </a:ext>
                    </a:extLst>
                  </a:tr>
                </a:tbl>
              </a:graphicData>
            </a:graphic>
          </p:graphicFrame>
        </mc:Fallback>
      </mc:AlternateContent>
      <p:sp>
        <p:nvSpPr>
          <p:cNvPr id="4" name="Slide Number Placeholder 3">
            <a:extLst>
              <a:ext uri="{FF2B5EF4-FFF2-40B4-BE49-F238E27FC236}">
                <a16:creationId xmlns:a16="http://schemas.microsoft.com/office/drawing/2014/main" id="{8E163D94-DF9E-45E6-897A-203E63E2504D}"/>
              </a:ext>
            </a:extLst>
          </p:cNvPr>
          <p:cNvSpPr>
            <a:spLocks noGrp="1"/>
          </p:cNvSpPr>
          <p:nvPr>
            <p:ph type="sldNum" sz="quarter" idx="12"/>
          </p:nvPr>
        </p:nvSpPr>
        <p:spPr/>
        <p:txBody>
          <a:bodyPr/>
          <a:lstStyle/>
          <a:p>
            <a:fld id="{91E3821E-91C8-4622-B41E-7C998522087F}" type="slidenum">
              <a:rPr lang="en-US" smtClean="0"/>
              <a:t>21</a:t>
            </a:fld>
            <a:endParaRPr lang="en-US"/>
          </a:p>
        </p:txBody>
      </p:sp>
    </p:spTree>
    <p:extLst>
      <p:ext uri="{BB962C8B-B14F-4D97-AF65-F5344CB8AC3E}">
        <p14:creationId xmlns:p14="http://schemas.microsoft.com/office/powerpoint/2010/main" val="86380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7E47-C1F7-4501-A838-0F7130EDC075}"/>
              </a:ext>
            </a:extLst>
          </p:cNvPr>
          <p:cNvSpPr>
            <a:spLocks noGrp="1"/>
          </p:cNvSpPr>
          <p:nvPr>
            <p:ph type="title"/>
          </p:nvPr>
        </p:nvSpPr>
        <p:spPr/>
        <p:txBody>
          <a:bodyPr/>
          <a:lstStyle/>
          <a:p>
            <a:r>
              <a:rPr lang="en-US" dirty="0"/>
              <a:t>Local Mechanisms</a:t>
            </a:r>
            <a:br>
              <a:rPr lang="en-US" dirty="0"/>
            </a:br>
            <a:r>
              <a:rPr lang="en-US" sz="1800" dirty="0"/>
              <a:t>Treatment Effect Assessment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F4A1B2-339B-406D-A8D4-9C91EDE7219B}"/>
                  </a:ext>
                </a:extLst>
              </p:cNvPr>
              <p:cNvSpPr>
                <a:spLocks noGrp="1"/>
              </p:cNvSpPr>
              <p:nvPr>
                <p:ph idx="1"/>
              </p:nvPr>
            </p:nvSpPr>
            <p:spPr/>
            <p:txBody>
              <a:bodyPr/>
              <a:lstStyle/>
              <a:p>
                <a:r>
                  <a:rPr lang="en-US" dirty="0"/>
                  <a:t>Simple and useful mechanism to prevent </a:t>
                </a:r>
                <a14:m>
                  <m:oMath xmlns:m="http://schemas.openxmlformats.org/officeDocument/2006/math">
                    <m:r>
                      <a:rPr lang="en-US" b="0" i="1" smtClean="0">
                        <a:latin typeface="Cambria Math" panose="02040503050406030204" pitchFamily="18" charset="0"/>
                        <a:hlinkClick r:id="rId3"/>
                      </a:rPr>
                      <m:t>𝑝</m:t>
                    </m:r>
                  </m:oMath>
                </a14:m>
                <a:r>
                  <a:rPr lang="en-US" dirty="0">
                    <a:hlinkClick r:id="rId3"/>
                  </a:rPr>
                  <a:t>-hacking</a:t>
                </a:r>
                <a:r>
                  <a:rPr lang="en-US" dirty="0"/>
                  <a:t> and “fishing for statistical significance”.</a:t>
                </a:r>
              </a:p>
            </p:txBody>
          </p:sp>
        </mc:Choice>
        <mc:Fallback xmlns="">
          <p:sp>
            <p:nvSpPr>
              <p:cNvPr id="3" name="Content Placeholder 2">
                <a:extLst>
                  <a:ext uri="{FF2B5EF4-FFF2-40B4-BE49-F238E27FC236}">
                    <a16:creationId xmlns:a16="http://schemas.microsoft.com/office/drawing/2014/main" id="{29F4A1B2-339B-406D-A8D4-9C91EDE7219B}"/>
                  </a:ext>
                </a:extLst>
              </p:cNvPr>
              <p:cNvSpPr>
                <a:spLocks noGrp="1" noRot="1" noChangeAspect="1" noMove="1" noResize="1" noEditPoints="1" noAdjustHandles="1" noChangeArrowheads="1" noChangeShapeType="1" noTextEdit="1"/>
              </p:cNvSpPr>
              <p:nvPr>
                <p:ph idx="1"/>
              </p:nvPr>
            </p:nvSpPr>
            <p:spPr>
              <a:blipFill>
                <a:blip r:embed="rId4"/>
                <a:stretch>
                  <a:fillRect l="-606" t="-166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3E46807-D999-4A01-9BC1-D533B4F8E8C6}"/>
              </a:ext>
            </a:extLst>
          </p:cNvPr>
          <p:cNvPicPr>
            <a:picLocks noChangeAspect="1"/>
          </p:cNvPicPr>
          <p:nvPr/>
        </p:nvPicPr>
        <p:blipFill>
          <a:blip r:embed="rId5"/>
          <a:stretch>
            <a:fillRect/>
          </a:stretch>
        </p:blipFill>
        <p:spPr>
          <a:xfrm>
            <a:off x="1890160" y="2339362"/>
            <a:ext cx="8472639" cy="3848097"/>
          </a:xfrm>
          <a:prstGeom prst="rect">
            <a:avLst/>
          </a:prstGeom>
        </p:spPr>
      </p:pic>
      <p:sp>
        <p:nvSpPr>
          <p:cNvPr id="5" name="Slide Number Placeholder 4">
            <a:extLst>
              <a:ext uri="{FF2B5EF4-FFF2-40B4-BE49-F238E27FC236}">
                <a16:creationId xmlns:a16="http://schemas.microsoft.com/office/drawing/2014/main" id="{5E3131D2-BEA6-4F3C-A516-F8D7BA6061A0}"/>
              </a:ext>
            </a:extLst>
          </p:cNvPr>
          <p:cNvSpPr>
            <a:spLocks noGrp="1"/>
          </p:cNvSpPr>
          <p:nvPr>
            <p:ph type="sldNum" sz="quarter" idx="12"/>
          </p:nvPr>
        </p:nvSpPr>
        <p:spPr/>
        <p:txBody>
          <a:bodyPr/>
          <a:lstStyle/>
          <a:p>
            <a:fld id="{91E3821E-91C8-4622-B41E-7C998522087F}" type="slidenum">
              <a:rPr lang="en-US" smtClean="0"/>
              <a:t>22</a:t>
            </a:fld>
            <a:endParaRPr lang="en-US"/>
          </a:p>
        </p:txBody>
      </p:sp>
    </p:spTree>
    <p:extLst>
      <p:ext uri="{BB962C8B-B14F-4D97-AF65-F5344CB8AC3E}">
        <p14:creationId xmlns:p14="http://schemas.microsoft.com/office/powerpoint/2010/main" val="1512734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21B7-17EC-41C1-8782-820BC648FBFF}"/>
              </a:ext>
            </a:extLst>
          </p:cNvPr>
          <p:cNvSpPr>
            <a:spLocks noGrp="1"/>
          </p:cNvSpPr>
          <p:nvPr>
            <p:ph type="title"/>
          </p:nvPr>
        </p:nvSpPr>
        <p:spPr/>
        <p:txBody>
          <a:bodyPr/>
          <a:lstStyle/>
          <a:p>
            <a:r>
              <a:rPr lang="en-US" dirty="0"/>
              <a:t>Understanding Your Metrics</a:t>
            </a:r>
          </a:p>
        </p:txBody>
      </p:sp>
      <p:sp>
        <p:nvSpPr>
          <p:cNvPr id="3" name="Content Placeholder 2">
            <a:extLst>
              <a:ext uri="{FF2B5EF4-FFF2-40B4-BE49-F238E27FC236}">
                <a16:creationId xmlns:a16="http://schemas.microsoft.com/office/drawing/2014/main" id="{B7224DAD-9ADA-438B-AAB3-E89DFC63095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3BB8B28-4A12-46AA-BBF9-EBC324A58F2C}"/>
              </a:ext>
            </a:extLst>
          </p:cNvPr>
          <p:cNvSpPr>
            <a:spLocks noGrp="1"/>
          </p:cNvSpPr>
          <p:nvPr>
            <p:ph type="sldNum" sz="quarter" idx="12"/>
          </p:nvPr>
        </p:nvSpPr>
        <p:spPr/>
        <p:txBody>
          <a:bodyPr/>
          <a:lstStyle/>
          <a:p>
            <a:fld id="{91E3821E-91C8-4622-B41E-7C998522087F}" type="slidenum">
              <a:rPr lang="en-US" smtClean="0"/>
              <a:t>23</a:t>
            </a:fld>
            <a:endParaRPr lang="en-US"/>
          </a:p>
        </p:txBody>
      </p:sp>
    </p:spTree>
    <p:extLst>
      <p:ext uri="{BB962C8B-B14F-4D97-AF65-F5344CB8AC3E}">
        <p14:creationId xmlns:p14="http://schemas.microsoft.com/office/powerpoint/2010/main" val="198682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21B7-17EC-41C1-8782-820BC648FBFF}"/>
              </a:ext>
            </a:extLst>
          </p:cNvPr>
          <p:cNvSpPr>
            <a:spLocks noGrp="1"/>
          </p:cNvSpPr>
          <p:nvPr>
            <p:ph type="title"/>
          </p:nvPr>
        </p:nvSpPr>
        <p:spPr/>
        <p:txBody>
          <a:bodyPr/>
          <a:lstStyle/>
          <a:p>
            <a:r>
              <a:rPr lang="en-US" dirty="0"/>
              <a:t>Understanding Your Metrics</a:t>
            </a:r>
          </a:p>
        </p:txBody>
      </p:sp>
      <p:sp>
        <p:nvSpPr>
          <p:cNvPr id="3" name="Content Placeholder 2">
            <a:extLst>
              <a:ext uri="{FF2B5EF4-FFF2-40B4-BE49-F238E27FC236}">
                <a16:creationId xmlns:a16="http://schemas.microsoft.com/office/drawing/2014/main" id="{B7224DAD-9ADA-438B-AAB3-E89DFC630955}"/>
              </a:ext>
            </a:extLst>
          </p:cNvPr>
          <p:cNvSpPr>
            <a:spLocks noGrp="1"/>
          </p:cNvSpPr>
          <p:nvPr>
            <p:ph idx="1"/>
          </p:nvPr>
        </p:nvSpPr>
        <p:spPr/>
        <p:txBody>
          <a:bodyPr/>
          <a:lstStyle/>
          <a:p>
            <a:r>
              <a:rPr lang="en-US" dirty="0"/>
              <a:t>Keys to success:</a:t>
            </a:r>
          </a:p>
          <a:p>
            <a:pPr lvl="1"/>
            <a:r>
              <a:rPr lang="en-US" b="1" dirty="0"/>
              <a:t>Trust, but verify</a:t>
            </a:r>
            <a:r>
              <a:rPr lang="en-US" dirty="0"/>
              <a:t>: Ensure your experiment did what it was designed to do. </a:t>
            </a:r>
          </a:p>
          <a:p>
            <a:pPr lvl="1"/>
            <a:r>
              <a:rPr lang="en-US" b="1" dirty="0"/>
              <a:t>Go a second level</a:t>
            </a:r>
            <a:r>
              <a:rPr lang="en-US" dirty="0"/>
              <a:t>: Have useful breakdowns of your measurements. </a:t>
            </a:r>
          </a:p>
          <a:p>
            <a:pPr lvl="1"/>
            <a:r>
              <a:rPr lang="en-US" b="1" dirty="0"/>
              <a:t>Be proactive</a:t>
            </a:r>
            <a:r>
              <a:rPr lang="en-US" dirty="0"/>
              <a:t>: Automatically flag what is interesting and worth following up on. </a:t>
            </a:r>
          </a:p>
          <a:p>
            <a:pPr lvl="1"/>
            <a:r>
              <a:rPr lang="en-US" b="1" dirty="0"/>
              <a:t>Go deep</a:t>
            </a:r>
            <a:r>
              <a:rPr lang="en-US" dirty="0"/>
              <a:t>: Build infrastructure to find good examples. </a:t>
            </a:r>
          </a:p>
        </p:txBody>
      </p:sp>
      <p:sp>
        <p:nvSpPr>
          <p:cNvPr id="4" name="Slide Number Placeholder 3">
            <a:extLst>
              <a:ext uri="{FF2B5EF4-FFF2-40B4-BE49-F238E27FC236}">
                <a16:creationId xmlns:a16="http://schemas.microsoft.com/office/drawing/2014/main" id="{53BB8B28-4A12-46AA-BBF9-EBC324A58F2C}"/>
              </a:ext>
            </a:extLst>
          </p:cNvPr>
          <p:cNvSpPr>
            <a:spLocks noGrp="1"/>
          </p:cNvSpPr>
          <p:nvPr>
            <p:ph type="sldNum" sz="quarter" idx="12"/>
          </p:nvPr>
        </p:nvSpPr>
        <p:spPr/>
        <p:txBody>
          <a:bodyPr/>
          <a:lstStyle/>
          <a:p>
            <a:fld id="{91E3821E-91C8-4622-B41E-7C998522087F}" type="slidenum">
              <a:rPr lang="en-US" smtClean="0"/>
              <a:t>24</a:t>
            </a:fld>
            <a:endParaRPr lang="en-US"/>
          </a:p>
        </p:txBody>
      </p:sp>
    </p:spTree>
    <p:extLst>
      <p:ext uri="{BB962C8B-B14F-4D97-AF65-F5344CB8AC3E}">
        <p14:creationId xmlns:p14="http://schemas.microsoft.com/office/powerpoint/2010/main" val="3228597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6D1F-CD0E-40B7-8E98-35CAF5FF013E}"/>
              </a:ext>
            </a:extLst>
          </p:cNvPr>
          <p:cNvSpPr>
            <a:spLocks noGrp="1"/>
          </p:cNvSpPr>
          <p:nvPr>
            <p:ph type="title"/>
          </p:nvPr>
        </p:nvSpPr>
        <p:spPr/>
        <p:txBody>
          <a:bodyPr/>
          <a:lstStyle/>
          <a:p>
            <a:r>
              <a:rPr lang="en-US" dirty="0"/>
              <a:t>Understanding Your Metrics</a:t>
            </a:r>
            <a:br>
              <a:rPr lang="en-US" dirty="0"/>
            </a:br>
            <a:r>
              <a:rPr lang="en-US" sz="1800" dirty="0"/>
              <a:t>Trust, But Verify</a:t>
            </a:r>
          </a:p>
        </p:txBody>
      </p:sp>
      <p:sp>
        <p:nvSpPr>
          <p:cNvPr id="3" name="Content Placeholder 2">
            <a:extLst>
              <a:ext uri="{FF2B5EF4-FFF2-40B4-BE49-F238E27FC236}">
                <a16:creationId xmlns:a16="http://schemas.microsoft.com/office/drawing/2014/main" id="{AD6B420D-89AE-4A39-97F2-390D7D8770F0}"/>
              </a:ext>
            </a:extLst>
          </p:cNvPr>
          <p:cNvSpPr>
            <a:spLocks noGrp="1"/>
          </p:cNvSpPr>
          <p:nvPr>
            <p:ph idx="1"/>
          </p:nvPr>
        </p:nvSpPr>
        <p:spPr/>
        <p:txBody>
          <a:bodyPr/>
          <a:lstStyle/>
          <a:p>
            <a:r>
              <a:rPr lang="en-US" dirty="0"/>
              <a:t>Separate out primary effects from secondary effects. </a:t>
            </a:r>
            <a:r>
              <a:rPr lang="en-US" b="1" dirty="0"/>
              <a:t>Validate</a:t>
            </a:r>
            <a:r>
              <a:rPr lang="en-US" dirty="0"/>
              <a:t> </a:t>
            </a:r>
            <a:r>
              <a:rPr lang="en-US"/>
              <a:t>your primary </a:t>
            </a:r>
            <a:r>
              <a:rPr lang="en-US" dirty="0"/>
              <a:t>effects, and then </a:t>
            </a:r>
            <a:r>
              <a:rPr lang="en-US" b="1" dirty="0"/>
              <a:t>analyze</a:t>
            </a:r>
            <a:r>
              <a:rPr lang="en-US" dirty="0"/>
              <a:t> </a:t>
            </a:r>
            <a:r>
              <a:rPr lang="en-US"/>
              <a:t>your secondary </a:t>
            </a:r>
            <a:r>
              <a:rPr lang="en-US" dirty="0"/>
              <a:t>effects. </a:t>
            </a:r>
          </a:p>
          <a:p>
            <a:r>
              <a:rPr lang="en-US" b="1" dirty="0"/>
              <a:t>Example: Ads</a:t>
            </a:r>
            <a:r>
              <a:rPr lang="en-US" dirty="0"/>
              <a:t>. If you run an experiment to show around 10% more ads on the page, you may be tempted to look straight at the revenue numbers. Upon observing this data, you may believe that there is something wrong with your experiment.</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027746954"/>
                  </p:ext>
                </p:extLst>
              </p:nvPr>
            </p:nvGraphicFramePr>
            <p:xfrm>
              <a:off x="1271290" y="4033734"/>
              <a:ext cx="9710380" cy="741680"/>
            </p:xfrm>
            <a:graphic>
              <a:graphicData uri="http://schemas.openxmlformats.org/drawingml/2006/table">
                <a:tbl>
                  <a:tblPr firstRow="1" bandRow="1">
                    <a:tableStyleId>{5940675A-B579-460E-94D1-54222C63F5DA}</a:tableStyleId>
                  </a:tblPr>
                  <a:tblGrid>
                    <a:gridCol w="1942076">
                      <a:extLst>
                        <a:ext uri="{9D8B030D-6E8A-4147-A177-3AD203B41FA5}">
                          <a16:colId xmlns:a16="http://schemas.microsoft.com/office/drawing/2014/main" val="647387621"/>
                        </a:ext>
                      </a:extLst>
                    </a:gridCol>
                    <a:gridCol w="1942076">
                      <a:extLst>
                        <a:ext uri="{9D8B030D-6E8A-4147-A177-3AD203B41FA5}">
                          <a16:colId xmlns:a16="http://schemas.microsoft.com/office/drawing/2014/main" val="422586933"/>
                        </a:ext>
                      </a:extLst>
                    </a:gridCol>
                    <a:gridCol w="1942076">
                      <a:extLst>
                        <a:ext uri="{9D8B030D-6E8A-4147-A177-3AD203B41FA5}">
                          <a16:colId xmlns:a16="http://schemas.microsoft.com/office/drawing/2014/main" val="1889211424"/>
                        </a:ext>
                      </a:extLst>
                    </a:gridCol>
                    <a:gridCol w="1942076">
                      <a:extLst>
                        <a:ext uri="{9D8B030D-6E8A-4147-A177-3AD203B41FA5}">
                          <a16:colId xmlns:a16="http://schemas.microsoft.com/office/drawing/2014/main" val="416698837"/>
                        </a:ext>
                      </a:extLst>
                    </a:gridCol>
                    <a:gridCol w="1942076">
                      <a:extLst>
                        <a:ext uri="{9D8B030D-6E8A-4147-A177-3AD203B41FA5}">
                          <a16:colId xmlns:a16="http://schemas.microsoft.com/office/drawing/2014/main" val="3563075213"/>
                        </a:ext>
                      </a:extLst>
                    </a:gridCol>
                  </a:tblGrid>
                  <a:tr h="370840">
                    <a:tc>
                      <a:txBody>
                        <a:bodyPr/>
                        <a:lstStyle/>
                        <a:p>
                          <a:pPr algn="ctr"/>
                          <a:r>
                            <a:rPr lang="en-US" b="1" dirty="0"/>
                            <a:t>Metric</a:t>
                          </a:r>
                        </a:p>
                      </a:txBody>
                      <a:tcPr>
                        <a:solidFill>
                          <a:schemeClr val="bg1">
                            <a:lumMod val="85000"/>
                          </a:schemeClr>
                        </a:solidFill>
                      </a:tcPr>
                    </a:tc>
                    <a:tc>
                      <a:txBody>
                        <a:bodyPr/>
                        <a:lstStyle/>
                        <a:p>
                          <a:pPr algn="ctr"/>
                          <a:r>
                            <a:rPr lang="en-US" b="1" dirty="0"/>
                            <a:t>Treatment</a:t>
                          </a:r>
                        </a:p>
                      </a:txBody>
                      <a:tcPr>
                        <a:solidFill>
                          <a:schemeClr val="bg1">
                            <a:lumMod val="85000"/>
                          </a:schemeClr>
                        </a:solidFill>
                      </a:tcPr>
                    </a:tc>
                    <a:tc>
                      <a:txBody>
                        <a:bodyPr/>
                        <a:lstStyle/>
                        <a:p>
                          <a:pPr algn="ctr"/>
                          <a:r>
                            <a:rPr lang="en-US" b="1" dirty="0"/>
                            <a:t>Control</a:t>
                          </a:r>
                        </a:p>
                      </a:txBody>
                      <a:tcPr>
                        <a:solidFill>
                          <a:schemeClr val="bg1">
                            <a:lumMod val="85000"/>
                          </a:schemeClr>
                        </a:solidFill>
                      </a:tcPr>
                    </a:tc>
                    <a:tc>
                      <a:txBody>
                        <a:bodyPr/>
                        <a:lstStyle/>
                        <a:p>
                          <a:pPr algn="ctr"/>
                          <a:r>
                            <a:rPr lang="en-US" b="1" dirty="0"/>
                            <a:t>Delta (%)</a:t>
                          </a:r>
                        </a:p>
                      </a:txBody>
                      <a:tcPr>
                        <a:solidFill>
                          <a:schemeClr val="bg1">
                            <a:lumMod val="85000"/>
                          </a:schemeClr>
                        </a:solidFill>
                      </a:tcPr>
                    </a:tc>
                    <a:tc>
                      <a:txBody>
                        <a:bodyPr/>
                        <a:lstStyle/>
                        <a:p>
                          <a:pPr algn="ctr"/>
                          <a14:m>
                            <m:oMath xmlns:m="http://schemas.openxmlformats.org/officeDocument/2006/math">
                              <m:r>
                                <a:rPr lang="en-US" b="1" i="1" smtClean="0">
                                  <a:latin typeface="Cambria Math" panose="02040503050406030204" pitchFamily="18" charset="0"/>
                                </a:rPr>
                                <m:t>𝐩</m:t>
                              </m:r>
                            </m:oMath>
                          </a14:m>
                          <a:r>
                            <a:rPr lang="en-US" b="1" dirty="0"/>
                            <a:t>-value</a:t>
                          </a:r>
                        </a:p>
                      </a:txBody>
                      <a:tcPr>
                        <a:solidFill>
                          <a:schemeClr val="bg1">
                            <a:lumMod val="85000"/>
                          </a:schemeClr>
                        </a:solidFill>
                      </a:tcPr>
                    </a:tc>
                    <a:extLst>
                      <a:ext uri="{0D108BD9-81ED-4DB2-BD59-A6C34878D82A}">
                        <a16:rowId xmlns:a16="http://schemas.microsoft.com/office/drawing/2014/main" val="329402501"/>
                      </a:ext>
                    </a:extLst>
                  </a:tr>
                  <a:tr h="370840">
                    <a:tc>
                      <a:txBody>
                        <a:bodyPr/>
                        <a:lstStyle/>
                        <a:p>
                          <a:pPr algn="ctr"/>
                          <a:r>
                            <a:rPr lang="en-US" dirty="0"/>
                            <a:t>Revenue Per User</a:t>
                          </a:r>
                        </a:p>
                      </a:txBody>
                      <a:tcPr/>
                    </a:tc>
                    <a:tc>
                      <a:txBody>
                        <a:bodyPr/>
                        <a:lstStyle/>
                        <a:p>
                          <a:pPr algn="ctr"/>
                          <a:r>
                            <a:rPr lang="en-US" dirty="0"/>
                            <a:t>0.5626</a:t>
                          </a:r>
                        </a:p>
                      </a:txBody>
                      <a:tcPr/>
                    </a:tc>
                    <a:tc>
                      <a:txBody>
                        <a:bodyPr/>
                        <a:lstStyle/>
                        <a:p>
                          <a:pPr algn="ctr"/>
                          <a:r>
                            <a:rPr lang="en-US" dirty="0"/>
                            <a:t>0.5716</a:t>
                          </a:r>
                        </a:p>
                      </a:txBody>
                      <a:tcPr/>
                    </a:tc>
                    <a:tc>
                      <a:txBody>
                        <a:bodyPr/>
                        <a:lstStyle/>
                        <a:p>
                          <a:pPr algn="ctr"/>
                          <a:r>
                            <a:rPr lang="en-US" dirty="0"/>
                            <a:t>+1.60%</a:t>
                          </a:r>
                        </a:p>
                      </a:txBody>
                      <a:tcPr/>
                    </a:tc>
                    <a:tc>
                      <a:txBody>
                        <a:bodyPr/>
                        <a:lstStyle/>
                        <a:p>
                          <a:pPr algn="ctr"/>
                          <a:r>
                            <a:rPr lang="en-US" dirty="0"/>
                            <a:t>0.0596</a:t>
                          </a:r>
                        </a:p>
                      </a:txBody>
                      <a:tcPr/>
                    </a:tc>
                    <a:extLst>
                      <a:ext uri="{0D108BD9-81ED-4DB2-BD59-A6C34878D82A}">
                        <a16:rowId xmlns:a16="http://schemas.microsoft.com/office/drawing/2014/main" val="38573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027746954"/>
                  </p:ext>
                </p:extLst>
              </p:nvPr>
            </p:nvGraphicFramePr>
            <p:xfrm>
              <a:off x="1271290" y="4033734"/>
              <a:ext cx="9710380" cy="741680"/>
            </p:xfrm>
            <a:graphic>
              <a:graphicData uri="http://schemas.openxmlformats.org/drawingml/2006/table">
                <a:tbl>
                  <a:tblPr firstRow="1" bandRow="1">
                    <a:tableStyleId>{5940675A-B579-460E-94D1-54222C63F5DA}</a:tableStyleId>
                  </a:tblPr>
                  <a:tblGrid>
                    <a:gridCol w="1942076">
                      <a:extLst>
                        <a:ext uri="{9D8B030D-6E8A-4147-A177-3AD203B41FA5}">
                          <a16:colId xmlns:a16="http://schemas.microsoft.com/office/drawing/2014/main" val="647387621"/>
                        </a:ext>
                      </a:extLst>
                    </a:gridCol>
                    <a:gridCol w="1942076">
                      <a:extLst>
                        <a:ext uri="{9D8B030D-6E8A-4147-A177-3AD203B41FA5}">
                          <a16:colId xmlns:a16="http://schemas.microsoft.com/office/drawing/2014/main" val="422586933"/>
                        </a:ext>
                      </a:extLst>
                    </a:gridCol>
                    <a:gridCol w="1942076">
                      <a:extLst>
                        <a:ext uri="{9D8B030D-6E8A-4147-A177-3AD203B41FA5}">
                          <a16:colId xmlns:a16="http://schemas.microsoft.com/office/drawing/2014/main" val="1889211424"/>
                        </a:ext>
                      </a:extLst>
                    </a:gridCol>
                    <a:gridCol w="1942076">
                      <a:extLst>
                        <a:ext uri="{9D8B030D-6E8A-4147-A177-3AD203B41FA5}">
                          <a16:colId xmlns:a16="http://schemas.microsoft.com/office/drawing/2014/main" val="416698837"/>
                        </a:ext>
                      </a:extLst>
                    </a:gridCol>
                    <a:gridCol w="1942076">
                      <a:extLst>
                        <a:ext uri="{9D8B030D-6E8A-4147-A177-3AD203B41FA5}">
                          <a16:colId xmlns:a16="http://schemas.microsoft.com/office/drawing/2014/main" val="3563075213"/>
                        </a:ext>
                      </a:extLst>
                    </a:gridCol>
                  </a:tblGrid>
                  <a:tr h="370840">
                    <a:tc>
                      <a:txBody>
                        <a:bodyPr/>
                        <a:lstStyle/>
                        <a:p>
                          <a:pPr algn="ctr"/>
                          <a:r>
                            <a:rPr lang="en-US" b="1" dirty="0"/>
                            <a:t>Metric</a:t>
                          </a:r>
                        </a:p>
                      </a:txBody>
                      <a:tcPr>
                        <a:solidFill>
                          <a:schemeClr val="bg1">
                            <a:lumMod val="85000"/>
                          </a:schemeClr>
                        </a:solidFill>
                      </a:tcPr>
                    </a:tc>
                    <a:tc>
                      <a:txBody>
                        <a:bodyPr/>
                        <a:lstStyle/>
                        <a:p>
                          <a:pPr algn="ctr"/>
                          <a:r>
                            <a:rPr lang="en-US" b="1" dirty="0"/>
                            <a:t>Treatment</a:t>
                          </a:r>
                        </a:p>
                      </a:txBody>
                      <a:tcPr>
                        <a:solidFill>
                          <a:schemeClr val="bg1">
                            <a:lumMod val="85000"/>
                          </a:schemeClr>
                        </a:solidFill>
                      </a:tcPr>
                    </a:tc>
                    <a:tc>
                      <a:txBody>
                        <a:bodyPr/>
                        <a:lstStyle/>
                        <a:p>
                          <a:pPr algn="ctr"/>
                          <a:r>
                            <a:rPr lang="en-US" b="1" dirty="0"/>
                            <a:t>Control</a:t>
                          </a:r>
                        </a:p>
                      </a:txBody>
                      <a:tcPr>
                        <a:solidFill>
                          <a:schemeClr val="bg1">
                            <a:lumMod val="85000"/>
                          </a:schemeClr>
                        </a:solidFill>
                      </a:tcPr>
                    </a:tc>
                    <a:tc>
                      <a:txBody>
                        <a:bodyPr/>
                        <a:lstStyle/>
                        <a:p>
                          <a:pPr algn="ctr"/>
                          <a:r>
                            <a:rPr lang="en-US" b="1" dirty="0"/>
                            <a:t>Delta (%)</a:t>
                          </a:r>
                        </a:p>
                      </a:txBody>
                      <a:tcPr>
                        <a:solidFill>
                          <a:schemeClr val="bg1">
                            <a:lumMod val="85000"/>
                          </a:schemeClr>
                        </a:solidFill>
                      </a:tcPr>
                    </a:tc>
                    <a:tc>
                      <a:txBody>
                        <a:bodyPr/>
                        <a:lstStyle/>
                        <a:p>
                          <a:endParaRPr lang="en-US"/>
                        </a:p>
                      </a:txBody>
                      <a:tcPr>
                        <a:blipFill>
                          <a:blip r:embed="rId3"/>
                          <a:stretch>
                            <a:fillRect l="-400000" t="-8065" r="-627" b="-122581"/>
                          </a:stretch>
                        </a:blipFill>
                      </a:tcPr>
                    </a:tc>
                    <a:extLst>
                      <a:ext uri="{0D108BD9-81ED-4DB2-BD59-A6C34878D82A}">
                        <a16:rowId xmlns:a16="http://schemas.microsoft.com/office/drawing/2014/main" val="329402501"/>
                      </a:ext>
                    </a:extLst>
                  </a:tr>
                  <a:tr h="370840">
                    <a:tc>
                      <a:txBody>
                        <a:bodyPr/>
                        <a:lstStyle/>
                        <a:p>
                          <a:pPr algn="ctr"/>
                          <a:r>
                            <a:rPr lang="en-US" dirty="0"/>
                            <a:t>Revenue Per User</a:t>
                          </a:r>
                        </a:p>
                      </a:txBody>
                      <a:tcPr/>
                    </a:tc>
                    <a:tc>
                      <a:txBody>
                        <a:bodyPr/>
                        <a:lstStyle/>
                        <a:p>
                          <a:pPr algn="ctr"/>
                          <a:r>
                            <a:rPr lang="en-US" dirty="0"/>
                            <a:t>0.5626</a:t>
                          </a:r>
                        </a:p>
                      </a:txBody>
                      <a:tcPr/>
                    </a:tc>
                    <a:tc>
                      <a:txBody>
                        <a:bodyPr/>
                        <a:lstStyle/>
                        <a:p>
                          <a:pPr algn="ctr"/>
                          <a:r>
                            <a:rPr lang="en-US" dirty="0"/>
                            <a:t>0.5716</a:t>
                          </a:r>
                        </a:p>
                      </a:txBody>
                      <a:tcPr/>
                    </a:tc>
                    <a:tc>
                      <a:txBody>
                        <a:bodyPr/>
                        <a:lstStyle/>
                        <a:p>
                          <a:pPr algn="ctr"/>
                          <a:r>
                            <a:rPr lang="en-US" dirty="0"/>
                            <a:t>+1.60%</a:t>
                          </a:r>
                        </a:p>
                      </a:txBody>
                      <a:tcPr/>
                    </a:tc>
                    <a:tc>
                      <a:txBody>
                        <a:bodyPr/>
                        <a:lstStyle/>
                        <a:p>
                          <a:pPr algn="ctr"/>
                          <a:r>
                            <a:rPr lang="en-US" dirty="0"/>
                            <a:t>0.0596</a:t>
                          </a:r>
                        </a:p>
                      </a:txBody>
                      <a:tcPr/>
                    </a:tc>
                    <a:extLst>
                      <a:ext uri="{0D108BD9-81ED-4DB2-BD59-A6C34878D82A}">
                        <a16:rowId xmlns:a16="http://schemas.microsoft.com/office/drawing/2014/main" val="38573005"/>
                      </a:ext>
                    </a:extLst>
                  </a:tr>
                </a:tbl>
              </a:graphicData>
            </a:graphic>
          </p:graphicFrame>
        </mc:Fallback>
      </mc:AlternateContent>
      <p:sp>
        <p:nvSpPr>
          <p:cNvPr id="4" name="Slide Number Placeholder 3">
            <a:extLst>
              <a:ext uri="{FF2B5EF4-FFF2-40B4-BE49-F238E27FC236}">
                <a16:creationId xmlns:a16="http://schemas.microsoft.com/office/drawing/2014/main" id="{231CDC3B-2335-49BD-8AC1-EA23D2AD71D5}"/>
              </a:ext>
            </a:extLst>
          </p:cNvPr>
          <p:cNvSpPr>
            <a:spLocks noGrp="1"/>
          </p:cNvSpPr>
          <p:nvPr>
            <p:ph type="sldNum" sz="quarter" idx="12"/>
          </p:nvPr>
        </p:nvSpPr>
        <p:spPr/>
        <p:txBody>
          <a:bodyPr/>
          <a:lstStyle/>
          <a:p>
            <a:fld id="{91E3821E-91C8-4622-B41E-7C998522087F}" type="slidenum">
              <a:rPr lang="en-US" smtClean="0"/>
              <a:t>25</a:t>
            </a:fld>
            <a:endParaRPr lang="en-US"/>
          </a:p>
        </p:txBody>
      </p:sp>
    </p:spTree>
    <p:extLst>
      <p:ext uri="{BB962C8B-B14F-4D97-AF65-F5344CB8AC3E}">
        <p14:creationId xmlns:p14="http://schemas.microsoft.com/office/powerpoint/2010/main" val="4195940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6D1F-CD0E-40B7-8E98-35CAF5FF013E}"/>
              </a:ext>
            </a:extLst>
          </p:cNvPr>
          <p:cNvSpPr>
            <a:spLocks noGrp="1"/>
          </p:cNvSpPr>
          <p:nvPr>
            <p:ph type="title"/>
          </p:nvPr>
        </p:nvSpPr>
        <p:spPr/>
        <p:txBody>
          <a:bodyPr/>
          <a:lstStyle/>
          <a:p>
            <a:r>
              <a:rPr lang="en-US" dirty="0"/>
              <a:t>Understanding Your Metrics</a:t>
            </a:r>
            <a:br>
              <a:rPr lang="en-US" dirty="0"/>
            </a:br>
            <a:r>
              <a:rPr lang="en-US" sz="1800" dirty="0"/>
              <a:t>Trust, But Verify</a:t>
            </a:r>
          </a:p>
        </p:txBody>
      </p:sp>
      <p:sp>
        <p:nvSpPr>
          <p:cNvPr id="3" name="Content Placeholder 2">
            <a:extLst>
              <a:ext uri="{FF2B5EF4-FFF2-40B4-BE49-F238E27FC236}">
                <a16:creationId xmlns:a16="http://schemas.microsoft.com/office/drawing/2014/main" id="{AD6B420D-89AE-4A39-97F2-390D7D8770F0}"/>
              </a:ext>
            </a:extLst>
          </p:cNvPr>
          <p:cNvSpPr>
            <a:spLocks noGrp="1"/>
          </p:cNvSpPr>
          <p:nvPr>
            <p:ph idx="1"/>
          </p:nvPr>
        </p:nvSpPr>
        <p:spPr/>
        <p:txBody>
          <a:bodyPr/>
          <a:lstStyle/>
          <a:p>
            <a:r>
              <a:rPr lang="en-US" dirty="0"/>
              <a:t>Separate out primary effects from secondary effects. </a:t>
            </a:r>
            <a:r>
              <a:rPr lang="en-US" b="1" dirty="0"/>
              <a:t>Validate</a:t>
            </a:r>
            <a:r>
              <a:rPr lang="en-US" dirty="0"/>
              <a:t> your primary effects, and then </a:t>
            </a:r>
            <a:r>
              <a:rPr lang="en-US" b="1" dirty="0"/>
              <a:t>analyze</a:t>
            </a:r>
            <a:r>
              <a:rPr lang="en-US" dirty="0"/>
              <a:t> your secondary effects. </a:t>
            </a:r>
          </a:p>
          <a:p>
            <a:r>
              <a:rPr lang="en-US" b="1" dirty="0"/>
              <a:t>Example: Ads</a:t>
            </a:r>
            <a:r>
              <a:rPr lang="en-US" dirty="0"/>
              <a:t>. If you run an experiment to show around 10% more ads on the page, you may be tempted to look straight at the revenue numbers. </a:t>
            </a:r>
          </a:p>
          <a:p>
            <a:r>
              <a:rPr lang="en-US" dirty="0"/>
              <a:t>However, you can confirm directly that you are doing what you intended, and now you have insight!</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01679368"/>
                  </p:ext>
                </p:extLst>
              </p:nvPr>
            </p:nvGraphicFramePr>
            <p:xfrm>
              <a:off x="1271290" y="4033734"/>
              <a:ext cx="9710380" cy="1112520"/>
            </p:xfrm>
            <a:graphic>
              <a:graphicData uri="http://schemas.openxmlformats.org/drawingml/2006/table">
                <a:tbl>
                  <a:tblPr firstRow="1" bandRow="1">
                    <a:tableStyleId>{5940675A-B579-460E-94D1-54222C63F5DA}</a:tableStyleId>
                  </a:tblPr>
                  <a:tblGrid>
                    <a:gridCol w="1942076">
                      <a:extLst>
                        <a:ext uri="{9D8B030D-6E8A-4147-A177-3AD203B41FA5}">
                          <a16:colId xmlns:a16="http://schemas.microsoft.com/office/drawing/2014/main" val="647387621"/>
                        </a:ext>
                      </a:extLst>
                    </a:gridCol>
                    <a:gridCol w="1942076">
                      <a:extLst>
                        <a:ext uri="{9D8B030D-6E8A-4147-A177-3AD203B41FA5}">
                          <a16:colId xmlns:a16="http://schemas.microsoft.com/office/drawing/2014/main" val="422586933"/>
                        </a:ext>
                      </a:extLst>
                    </a:gridCol>
                    <a:gridCol w="1942076">
                      <a:extLst>
                        <a:ext uri="{9D8B030D-6E8A-4147-A177-3AD203B41FA5}">
                          <a16:colId xmlns:a16="http://schemas.microsoft.com/office/drawing/2014/main" val="1889211424"/>
                        </a:ext>
                      </a:extLst>
                    </a:gridCol>
                    <a:gridCol w="1942076">
                      <a:extLst>
                        <a:ext uri="{9D8B030D-6E8A-4147-A177-3AD203B41FA5}">
                          <a16:colId xmlns:a16="http://schemas.microsoft.com/office/drawing/2014/main" val="416698837"/>
                        </a:ext>
                      </a:extLst>
                    </a:gridCol>
                    <a:gridCol w="1942076">
                      <a:extLst>
                        <a:ext uri="{9D8B030D-6E8A-4147-A177-3AD203B41FA5}">
                          <a16:colId xmlns:a16="http://schemas.microsoft.com/office/drawing/2014/main" val="3563075213"/>
                        </a:ext>
                      </a:extLst>
                    </a:gridCol>
                  </a:tblGrid>
                  <a:tr h="370840">
                    <a:tc>
                      <a:txBody>
                        <a:bodyPr/>
                        <a:lstStyle/>
                        <a:p>
                          <a:pPr algn="ctr"/>
                          <a:r>
                            <a:rPr lang="en-US" b="1" dirty="0"/>
                            <a:t>Metric</a:t>
                          </a:r>
                        </a:p>
                      </a:txBody>
                      <a:tcPr>
                        <a:solidFill>
                          <a:schemeClr val="bg1">
                            <a:lumMod val="85000"/>
                          </a:schemeClr>
                        </a:solidFill>
                      </a:tcPr>
                    </a:tc>
                    <a:tc>
                      <a:txBody>
                        <a:bodyPr/>
                        <a:lstStyle/>
                        <a:p>
                          <a:pPr algn="ctr"/>
                          <a:r>
                            <a:rPr lang="en-US" b="1" dirty="0"/>
                            <a:t>Treatment</a:t>
                          </a:r>
                        </a:p>
                      </a:txBody>
                      <a:tcPr>
                        <a:solidFill>
                          <a:schemeClr val="bg1">
                            <a:lumMod val="85000"/>
                          </a:schemeClr>
                        </a:solidFill>
                      </a:tcPr>
                    </a:tc>
                    <a:tc>
                      <a:txBody>
                        <a:bodyPr/>
                        <a:lstStyle/>
                        <a:p>
                          <a:pPr algn="ctr"/>
                          <a:r>
                            <a:rPr lang="en-US" b="1" dirty="0"/>
                            <a:t>Control</a:t>
                          </a:r>
                        </a:p>
                      </a:txBody>
                      <a:tcPr>
                        <a:solidFill>
                          <a:schemeClr val="bg1">
                            <a:lumMod val="85000"/>
                          </a:schemeClr>
                        </a:solidFill>
                      </a:tcPr>
                    </a:tc>
                    <a:tc>
                      <a:txBody>
                        <a:bodyPr/>
                        <a:lstStyle/>
                        <a:p>
                          <a:pPr algn="ctr"/>
                          <a:r>
                            <a:rPr lang="en-US" b="1" dirty="0"/>
                            <a:t>Delta (%)</a:t>
                          </a:r>
                        </a:p>
                      </a:txBody>
                      <a:tcPr>
                        <a:solidFill>
                          <a:schemeClr val="bg1">
                            <a:lumMod val="85000"/>
                          </a:schemeClr>
                        </a:solidFill>
                      </a:tcPr>
                    </a:tc>
                    <a:tc>
                      <a:txBody>
                        <a:bodyPr/>
                        <a:lstStyle/>
                        <a:p>
                          <a:pPr algn="ctr"/>
                          <a14:m>
                            <m:oMath xmlns:m="http://schemas.openxmlformats.org/officeDocument/2006/math">
                              <m:r>
                                <a:rPr lang="en-US" b="1" i="1" smtClean="0">
                                  <a:latin typeface="Cambria Math" panose="02040503050406030204" pitchFamily="18" charset="0"/>
                                </a:rPr>
                                <m:t>𝐩</m:t>
                              </m:r>
                            </m:oMath>
                          </a14:m>
                          <a:r>
                            <a:rPr lang="en-US" b="1" dirty="0"/>
                            <a:t>-value</a:t>
                          </a:r>
                        </a:p>
                      </a:txBody>
                      <a:tcPr>
                        <a:solidFill>
                          <a:schemeClr val="bg1">
                            <a:lumMod val="85000"/>
                          </a:schemeClr>
                        </a:solidFill>
                      </a:tcPr>
                    </a:tc>
                    <a:extLst>
                      <a:ext uri="{0D108BD9-81ED-4DB2-BD59-A6C34878D82A}">
                        <a16:rowId xmlns:a16="http://schemas.microsoft.com/office/drawing/2014/main" val="329402501"/>
                      </a:ext>
                    </a:extLst>
                  </a:tr>
                  <a:tr h="370840">
                    <a:tc>
                      <a:txBody>
                        <a:bodyPr/>
                        <a:lstStyle/>
                        <a:p>
                          <a:pPr algn="ctr"/>
                          <a:r>
                            <a:rPr lang="en-US" dirty="0"/>
                            <a:t># of Ads Per Page</a:t>
                          </a:r>
                        </a:p>
                      </a:txBody>
                      <a:tcPr/>
                    </a:tc>
                    <a:tc>
                      <a:txBody>
                        <a:bodyPr/>
                        <a:lstStyle/>
                        <a:p>
                          <a:pPr algn="ctr"/>
                          <a:r>
                            <a:rPr lang="en-US" dirty="0"/>
                            <a:t>0.5177</a:t>
                          </a:r>
                        </a:p>
                      </a:txBody>
                      <a:tcPr/>
                    </a:tc>
                    <a:tc>
                      <a:txBody>
                        <a:bodyPr/>
                        <a:lstStyle/>
                        <a:p>
                          <a:pPr algn="ctr"/>
                          <a:r>
                            <a:rPr lang="en-US" dirty="0"/>
                            <a:t>0.4709</a:t>
                          </a:r>
                        </a:p>
                      </a:txBody>
                      <a:tcPr/>
                    </a:tc>
                    <a:tc>
                      <a:txBody>
                        <a:bodyPr/>
                        <a:lstStyle/>
                        <a:p>
                          <a:pPr algn="ctr"/>
                          <a:r>
                            <a:rPr lang="en-US" dirty="0"/>
                            <a:t>+9.94%</a:t>
                          </a:r>
                        </a:p>
                      </a:txBody>
                      <a:tcPr>
                        <a:solidFill>
                          <a:schemeClr val="accent1">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dirty="0"/>
                        </a:p>
                      </a:txBody>
                      <a:tcPr>
                        <a:solidFill>
                          <a:schemeClr val="accent1">
                            <a:lumMod val="40000"/>
                            <a:lumOff val="60000"/>
                          </a:schemeClr>
                        </a:solidFill>
                      </a:tcPr>
                    </a:tc>
                    <a:extLst>
                      <a:ext uri="{0D108BD9-81ED-4DB2-BD59-A6C34878D82A}">
                        <a16:rowId xmlns:a16="http://schemas.microsoft.com/office/drawing/2014/main" val="2933555377"/>
                      </a:ext>
                    </a:extLst>
                  </a:tr>
                  <a:tr h="370840">
                    <a:tc>
                      <a:txBody>
                        <a:bodyPr/>
                        <a:lstStyle/>
                        <a:p>
                          <a:pPr algn="ctr"/>
                          <a:r>
                            <a:rPr lang="en-US" dirty="0"/>
                            <a:t>Revenue Per User</a:t>
                          </a:r>
                        </a:p>
                      </a:txBody>
                      <a:tcPr/>
                    </a:tc>
                    <a:tc>
                      <a:txBody>
                        <a:bodyPr/>
                        <a:lstStyle/>
                        <a:p>
                          <a:pPr algn="ctr"/>
                          <a:r>
                            <a:rPr lang="en-US" dirty="0"/>
                            <a:t>0.5626</a:t>
                          </a:r>
                        </a:p>
                      </a:txBody>
                      <a:tcPr/>
                    </a:tc>
                    <a:tc>
                      <a:txBody>
                        <a:bodyPr/>
                        <a:lstStyle/>
                        <a:p>
                          <a:pPr algn="ctr"/>
                          <a:r>
                            <a:rPr lang="en-US" dirty="0"/>
                            <a:t>0.5716</a:t>
                          </a:r>
                        </a:p>
                      </a:txBody>
                      <a:tcPr/>
                    </a:tc>
                    <a:tc>
                      <a:txBody>
                        <a:bodyPr/>
                        <a:lstStyle/>
                        <a:p>
                          <a:pPr algn="ctr"/>
                          <a:r>
                            <a:rPr lang="en-US" dirty="0"/>
                            <a:t>+1.60%</a:t>
                          </a:r>
                        </a:p>
                      </a:txBody>
                      <a:tcPr/>
                    </a:tc>
                    <a:tc>
                      <a:txBody>
                        <a:bodyPr/>
                        <a:lstStyle/>
                        <a:p>
                          <a:pPr algn="ctr"/>
                          <a:r>
                            <a:rPr lang="en-US" dirty="0"/>
                            <a:t>0.0596</a:t>
                          </a:r>
                        </a:p>
                      </a:txBody>
                      <a:tcPr/>
                    </a:tc>
                    <a:extLst>
                      <a:ext uri="{0D108BD9-81ED-4DB2-BD59-A6C34878D82A}">
                        <a16:rowId xmlns:a16="http://schemas.microsoft.com/office/drawing/2014/main" val="38573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01679368"/>
                  </p:ext>
                </p:extLst>
              </p:nvPr>
            </p:nvGraphicFramePr>
            <p:xfrm>
              <a:off x="1271290" y="4033734"/>
              <a:ext cx="9710380" cy="1112520"/>
            </p:xfrm>
            <a:graphic>
              <a:graphicData uri="http://schemas.openxmlformats.org/drawingml/2006/table">
                <a:tbl>
                  <a:tblPr firstRow="1" bandRow="1">
                    <a:tableStyleId>{5940675A-B579-460E-94D1-54222C63F5DA}</a:tableStyleId>
                  </a:tblPr>
                  <a:tblGrid>
                    <a:gridCol w="1942076">
                      <a:extLst>
                        <a:ext uri="{9D8B030D-6E8A-4147-A177-3AD203B41FA5}">
                          <a16:colId xmlns:a16="http://schemas.microsoft.com/office/drawing/2014/main" val="647387621"/>
                        </a:ext>
                      </a:extLst>
                    </a:gridCol>
                    <a:gridCol w="1942076">
                      <a:extLst>
                        <a:ext uri="{9D8B030D-6E8A-4147-A177-3AD203B41FA5}">
                          <a16:colId xmlns:a16="http://schemas.microsoft.com/office/drawing/2014/main" val="422586933"/>
                        </a:ext>
                      </a:extLst>
                    </a:gridCol>
                    <a:gridCol w="1942076">
                      <a:extLst>
                        <a:ext uri="{9D8B030D-6E8A-4147-A177-3AD203B41FA5}">
                          <a16:colId xmlns:a16="http://schemas.microsoft.com/office/drawing/2014/main" val="1889211424"/>
                        </a:ext>
                      </a:extLst>
                    </a:gridCol>
                    <a:gridCol w="1942076">
                      <a:extLst>
                        <a:ext uri="{9D8B030D-6E8A-4147-A177-3AD203B41FA5}">
                          <a16:colId xmlns:a16="http://schemas.microsoft.com/office/drawing/2014/main" val="416698837"/>
                        </a:ext>
                      </a:extLst>
                    </a:gridCol>
                    <a:gridCol w="1942076">
                      <a:extLst>
                        <a:ext uri="{9D8B030D-6E8A-4147-A177-3AD203B41FA5}">
                          <a16:colId xmlns:a16="http://schemas.microsoft.com/office/drawing/2014/main" val="3563075213"/>
                        </a:ext>
                      </a:extLst>
                    </a:gridCol>
                  </a:tblGrid>
                  <a:tr h="370840">
                    <a:tc>
                      <a:txBody>
                        <a:bodyPr/>
                        <a:lstStyle/>
                        <a:p>
                          <a:pPr algn="ctr"/>
                          <a:r>
                            <a:rPr lang="en-US" b="1" dirty="0"/>
                            <a:t>Metric</a:t>
                          </a:r>
                        </a:p>
                      </a:txBody>
                      <a:tcPr>
                        <a:solidFill>
                          <a:schemeClr val="bg1">
                            <a:lumMod val="85000"/>
                          </a:schemeClr>
                        </a:solidFill>
                      </a:tcPr>
                    </a:tc>
                    <a:tc>
                      <a:txBody>
                        <a:bodyPr/>
                        <a:lstStyle/>
                        <a:p>
                          <a:pPr algn="ctr"/>
                          <a:r>
                            <a:rPr lang="en-US" b="1" dirty="0"/>
                            <a:t>Treatment</a:t>
                          </a:r>
                        </a:p>
                      </a:txBody>
                      <a:tcPr>
                        <a:solidFill>
                          <a:schemeClr val="bg1">
                            <a:lumMod val="85000"/>
                          </a:schemeClr>
                        </a:solidFill>
                      </a:tcPr>
                    </a:tc>
                    <a:tc>
                      <a:txBody>
                        <a:bodyPr/>
                        <a:lstStyle/>
                        <a:p>
                          <a:pPr algn="ctr"/>
                          <a:r>
                            <a:rPr lang="en-US" b="1" dirty="0"/>
                            <a:t>Control</a:t>
                          </a:r>
                        </a:p>
                      </a:txBody>
                      <a:tcPr>
                        <a:solidFill>
                          <a:schemeClr val="bg1">
                            <a:lumMod val="85000"/>
                          </a:schemeClr>
                        </a:solidFill>
                      </a:tcPr>
                    </a:tc>
                    <a:tc>
                      <a:txBody>
                        <a:bodyPr/>
                        <a:lstStyle/>
                        <a:p>
                          <a:pPr algn="ctr"/>
                          <a:r>
                            <a:rPr lang="en-US" b="1" dirty="0"/>
                            <a:t>Delta (%)</a:t>
                          </a:r>
                        </a:p>
                      </a:txBody>
                      <a:tcPr>
                        <a:solidFill>
                          <a:schemeClr val="bg1">
                            <a:lumMod val="85000"/>
                          </a:schemeClr>
                        </a:solidFill>
                      </a:tcPr>
                    </a:tc>
                    <a:tc>
                      <a:txBody>
                        <a:bodyPr/>
                        <a:lstStyle/>
                        <a:p>
                          <a:endParaRPr lang="en-US"/>
                        </a:p>
                      </a:txBody>
                      <a:tcPr>
                        <a:blipFill>
                          <a:blip r:embed="rId3"/>
                          <a:stretch>
                            <a:fillRect l="-400000" t="-8197" r="-627" b="-224590"/>
                          </a:stretch>
                        </a:blipFill>
                      </a:tcPr>
                    </a:tc>
                    <a:extLst>
                      <a:ext uri="{0D108BD9-81ED-4DB2-BD59-A6C34878D82A}">
                        <a16:rowId xmlns:a16="http://schemas.microsoft.com/office/drawing/2014/main" val="329402501"/>
                      </a:ext>
                    </a:extLst>
                  </a:tr>
                  <a:tr h="370840">
                    <a:tc>
                      <a:txBody>
                        <a:bodyPr/>
                        <a:lstStyle/>
                        <a:p>
                          <a:pPr algn="ctr"/>
                          <a:r>
                            <a:rPr lang="en-US" dirty="0"/>
                            <a:t># of Ads Per Page</a:t>
                          </a:r>
                        </a:p>
                      </a:txBody>
                      <a:tcPr/>
                    </a:tc>
                    <a:tc>
                      <a:txBody>
                        <a:bodyPr/>
                        <a:lstStyle/>
                        <a:p>
                          <a:pPr algn="ctr"/>
                          <a:r>
                            <a:rPr lang="en-US" dirty="0"/>
                            <a:t>0.5177</a:t>
                          </a:r>
                        </a:p>
                      </a:txBody>
                      <a:tcPr/>
                    </a:tc>
                    <a:tc>
                      <a:txBody>
                        <a:bodyPr/>
                        <a:lstStyle/>
                        <a:p>
                          <a:pPr algn="ctr"/>
                          <a:r>
                            <a:rPr lang="en-US" dirty="0"/>
                            <a:t>0.4709</a:t>
                          </a:r>
                        </a:p>
                      </a:txBody>
                      <a:tcPr/>
                    </a:tc>
                    <a:tc>
                      <a:txBody>
                        <a:bodyPr/>
                        <a:lstStyle/>
                        <a:p>
                          <a:pPr algn="ctr"/>
                          <a:r>
                            <a:rPr lang="en-US" dirty="0"/>
                            <a:t>+9.94%</a:t>
                          </a:r>
                        </a:p>
                      </a:txBody>
                      <a:tcPr>
                        <a:solidFill>
                          <a:schemeClr val="accent1">
                            <a:lumMod val="40000"/>
                            <a:lumOff val="60000"/>
                          </a:schemeClr>
                        </a:solidFill>
                      </a:tcPr>
                    </a:tc>
                    <a:tc>
                      <a:txBody>
                        <a:bodyPr/>
                        <a:lstStyle/>
                        <a:p>
                          <a:endParaRPr lang="en-US"/>
                        </a:p>
                      </a:txBody>
                      <a:tcPr>
                        <a:blipFill>
                          <a:blip r:embed="rId3"/>
                          <a:stretch>
                            <a:fillRect l="-400000" t="-106452" r="-627" b="-120968"/>
                          </a:stretch>
                        </a:blipFill>
                      </a:tcPr>
                    </a:tc>
                    <a:extLst>
                      <a:ext uri="{0D108BD9-81ED-4DB2-BD59-A6C34878D82A}">
                        <a16:rowId xmlns:a16="http://schemas.microsoft.com/office/drawing/2014/main" val="2933555377"/>
                      </a:ext>
                    </a:extLst>
                  </a:tr>
                  <a:tr h="370840">
                    <a:tc>
                      <a:txBody>
                        <a:bodyPr/>
                        <a:lstStyle/>
                        <a:p>
                          <a:pPr algn="ctr"/>
                          <a:r>
                            <a:rPr lang="en-US" dirty="0"/>
                            <a:t>Revenue Per User</a:t>
                          </a:r>
                        </a:p>
                      </a:txBody>
                      <a:tcPr/>
                    </a:tc>
                    <a:tc>
                      <a:txBody>
                        <a:bodyPr/>
                        <a:lstStyle/>
                        <a:p>
                          <a:pPr algn="ctr"/>
                          <a:r>
                            <a:rPr lang="en-US" dirty="0"/>
                            <a:t>0.5626</a:t>
                          </a:r>
                        </a:p>
                      </a:txBody>
                      <a:tcPr/>
                    </a:tc>
                    <a:tc>
                      <a:txBody>
                        <a:bodyPr/>
                        <a:lstStyle/>
                        <a:p>
                          <a:pPr algn="ctr"/>
                          <a:r>
                            <a:rPr lang="en-US" dirty="0"/>
                            <a:t>0.5716</a:t>
                          </a:r>
                        </a:p>
                      </a:txBody>
                      <a:tcPr/>
                    </a:tc>
                    <a:tc>
                      <a:txBody>
                        <a:bodyPr/>
                        <a:lstStyle/>
                        <a:p>
                          <a:pPr algn="ctr"/>
                          <a:r>
                            <a:rPr lang="en-US" dirty="0"/>
                            <a:t>+1.60%</a:t>
                          </a:r>
                        </a:p>
                      </a:txBody>
                      <a:tcPr/>
                    </a:tc>
                    <a:tc>
                      <a:txBody>
                        <a:bodyPr/>
                        <a:lstStyle/>
                        <a:p>
                          <a:pPr algn="ctr"/>
                          <a:r>
                            <a:rPr lang="en-US" dirty="0"/>
                            <a:t>0.0596</a:t>
                          </a:r>
                        </a:p>
                      </a:txBody>
                      <a:tcPr/>
                    </a:tc>
                    <a:extLst>
                      <a:ext uri="{0D108BD9-81ED-4DB2-BD59-A6C34878D82A}">
                        <a16:rowId xmlns:a16="http://schemas.microsoft.com/office/drawing/2014/main" val="38573005"/>
                      </a:ext>
                    </a:extLst>
                  </a:tr>
                </a:tbl>
              </a:graphicData>
            </a:graphic>
          </p:graphicFrame>
        </mc:Fallback>
      </mc:AlternateContent>
      <p:sp>
        <p:nvSpPr>
          <p:cNvPr id="4" name="Slide Number Placeholder 3">
            <a:extLst>
              <a:ext uri="{FF2B5EF4-FFF2-40B4-BE49-F238E27FC236}">
                <a16:creationId xmlns:a16="http://schemas.microsoft.com/office/drawing/2014/main" id="{218D8FBE-5C17-49CA-AAB9-C3DA7B6BCE2D}"/>
              </a:ext>
            </a:extLst>
          </p:cNvPr>
          <p:cNvSpPr>
            <a:spLocks noGrp="1"/>
          </p:cNvSpPr>
          <p:nvPr>
            <p:ph type="sldNum" sz="quarter" idx="12"/>
          </p:nvPr>
        </p:nvSpPr>
        <p:spPr/>
        <p:txBody>
          <a:bodyPr/>
          <a:lstStyle/>
          <a:p>
            <a:fld id="{91E3821E-91C8-4622-B41E-7C998522087F}" type="slidenum">
              <a:rPr lang="en-US" smtClean="0"/>
              <a:t>26</a:t>
            </a:fld>
            <a:endParaRPr lang="en-US"/>
          </a:p>
        </p:txBody>
      </p:sp>
    </p:spTree>
    <p:extLst>
      <p:ext uri="{BB962C8B-B14F-4D97-AF65-F5344CB8AC3E}">
        <p14:creationId xmlns:p14="http://schemas.microsoft.com/office/powerpoint/2010/main" val="1063981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1A67-ABC7-4A9C-8F91-6B43001683EF}"/>
              </a:ext>
            </a:extLst>
          </p:cNvPr>
          <p:cNvSpPr>
            <a:spLocks noGrp="1"/>
          </p:cNvSpPr>
          <p:nvPr>
            <p:ph type="title"/>
          </p:nvPr>
        </p:nvSpPr>
        <p:spPr/>
        <p:txBody>
          <a:bodyPr/>
          <a:lstStyle/>
          <a:p>
            <a:r>
              <a:rPr lang="en-US" dirty="0"/>
              <a:t>Understanding Your Metrics</a:t>
            </a:r>
            <a:br>
              <a:rPr lang="en-US" dirty="0"/>
            </a:br>
            <a:r>
              <a:rPr lang="en-US" sz="1800" dirty="0"/>
              <a:t>Have Useful Breakdowns</a:t>
            </a:r>
          </a:p>
        </p:txBody>
      </p:sp>
      <p:sp>
        <p:nvSpPr>
          <p:cNvPr id="3" name="Content Placeholder 2">
            <a:extLst>
              <a:ext uri="{FF2B5EF4-FFF2-40B4-BE49-F238E27FC236}">
                <a16:creationId xmlns:a16="http://schemas.microsoft.com/office/drawing/2014/main" id="{2FF9C4B6-AA2C-4E26-8FB4-C190D79BE7B5}"/>
              </a:ext>
            </a:extLst>
          </p:cNvPr>
          <p:cNvSpPr>
            <a:spLocks noGrp="1"/>
          </p:cNvSpPr>
          <p:nvPr>
            <p:ph idx="1"/>
          </p:nvPr>
        </p:nvSpPr>
        <p:spPr/>
        <p:txBody>
          <a:bodyPr/>
          <a:lstStyle/>
          <a:p>
            <a:r>
              <a:rPr lang="en-US" dirty="0"/>
              <a:t>This is only partially informative: </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98391536"/>
                  </p:ext>
                </p:extLst>
              </p:nvPr>
            </p:nvGraphicFramePr>
            <p:xfrm>
              <a:off x="1240809" y="2373868"/>
              <a:ext cx="9710380" cy="645160"/>
            </p:xfrm>
            <a:graphic>
              <a:graphicData uri="http://schemas.openxmlformats.org/drawingml/2006/table">
                <a:tbl>
                  <a:tblPr firstRow="1" bandRow="1">
                    <a:tableStyleId>{5940675A-B579-460E-94D1-54222C63F5DA}</a:tableStyleId>
                  </a:tblPr>
                  <a:tblGrid>
                    <a:gridCol w="1942076">
                      <a:extLst>
                        <a:ext uri="{9D8B030D-6E8A-4147-A177-3AD203B41FA5}">
                          <a16:colId xmlns:a16="http://schemas.microsoft.com/office/drawing/2014/main" val="2660538919"/>
                        </a:ext>
                      </a:extLst>
                    </a:gridCol>
                    <a:gridCol w="1942076">
                      <a:extLst>
                        <a:ext uri="{9D8B030D-6E8A-4147-A177-3AD203B41FA5}">
                          <a16:colId xmlns:a16="http://schemas.microsoft.com/office/drawing/2014/main" val="1641645638"/>
                        </a:ext>
                      </a:extLst>
                    </a:gridCol>
                    <a:gridCol w="1942076">
                      <a:extLst>
                        <a:ext uri="{9D8B030D-6E8A-4147-A177-3AD203B41FA5}">
                          <a16:colId xmlns:a16="http://schemas.microsoft.com/office/drawing/2014/main" val="2002624811"/>
                        </a:ext>
                      </a:extLst>
                    </a:gridCol>
                    <a:gridCol w="1942076">
                      <a:extLst>
                        <a:ext uri="{9D8B030D-6E8A-4147-A177-3AD203B41FA5}">
                          <a16:colId xmlns:a16="http://schemas.microsoft.com/office/drawing/2014/main" val="1094381412"/>
                        </a:ext>
                      </a:extLst>
                    </a:gridCol>
                    <a:gridCol w="1942076">
                      <a:extLst>
                        <a:ext uri="{9D8B030D-6E8A-4147-A177-3AD203B41FA5}">
                          <a16:colId xmlns:a16="http://schemas.microsoft.com/office/drawing/2014/main" val="376639402"/>
                        </a:ext>
                      </a:extLst>
                    </a:gridCol>
                  </a:tblGrid>
                  <a:tr h="370840">
                    <a:tc>
                      <a:txBody>
                        <a:bodyPr/>
                        <a:lstStyle/>
                        <a:p>
                          <a:pPr algn="ctr"/>
                          <a:r>
                            <a:rPr lang="en-US" b="1" dirty="0"/>
                            <a:t>Metric</a:t>
                          </a:r>
                        </a:p>
                      </a:txBody>
                      <a:tcPr>
                        <a:solidFill>
                          <a:schemeClr val="bg1">
                            <a:lumMod val="85000"/>
                          </a:schemeClr>
                        </a:solidFill>
                      </a:tcPr>
                    </a:tc>
                    <a:tc>
                      <a:txBody>
                        <a:bodyPr/>
                        <a:lstStyle/>
                        <a:p>
                          <a:pPr algn="ctr"/>
                          <a:r>
                            <a:rPr lang="en-US" b="1" dirty="0"/>
                            <a:t>Treatment</a:t>
                          </a:r>
                        </a:p>
                      </a:txBody>
                      <a:tcPr>
                        <a:solidFill>
                          <a:schemeClr val="bg1">
                            <a:lumMod val="85000"/>
                          </a:schemeClr>
                        </a:solidFill>
                      </a:tcPr>
                    </a:tc>
                    <a:tc>
                      <a:txBody>
                        <a:bodyPr/>
                        <a:lstStyle/>
                        <a:p>
                          <a:pPr algn="ctr"/>
                          <a:r>
                            <a:rPr lang="en-US" b="1" dirty="0"/>
                            <a:t>Control</a:t>
                          </a:r>
                        </a:p>
                      </a:txBody>
                      <a:tcPr>
                        <a:solidFill>
                          <a:schemeClr val="bg1">
                            <a:lumMod val="85000"/>
                          </a:schemeClr>
                        </a:solidFill>
                      </a:tcPr>
                    </a:tc>
                    <a:tc>
                      <a:txBody>
                        <a:bodyPr/>
                        <a:lstStyle/>
                        <a:p>
                          <a:pPr algn="ctr"/>
                          <a:r>
                            <a:rPr lang="en-US" b="1" dirty="0"/>
                            <a:t>Delta (%)</a:t>
                          </a:r>
                        </a:p>
                      </a:txBody>
                      <a:tcPr>
                        <a:solidFill>
                          <a:schemeClr val="bg1">
                            <a:lumMod val="85000"/>
                          </a:schemeClr>
                        </a:solidFill>
                      </a:tcPr>
                    </a:tc>
                    <a:tc>
                      <a:txBody>
                        <a:bodyPr/>
                        <a:lstStyle/>
                        <a:p>
                          <a:pPr algn="ctr"/>
                          <a14:m>
                            <m:oMath xmlns:m="http://schemas.openxmlformats.org/officeDocument/2006/math">
                              <m:r>
                                <a:rPr lang="en-US" b="1" i="1" smtClean="0">
                                  <a:latin typeface="Cambria Math" panose="02040503050406030204" pitchFamily="18" charset="0"/>
                                </a:rPr>
                                <m:t>𝐩</m:t>
                              </m:r>
                            </m:oMath>
                          </a14:m>
                          <a:r>
                            <a:rPr lang="en-US" b="1" dirty="0"/>
                            <a:t>-value</a:t>
                          </a:r>
                        </a:p>
                      </a:txBody>
                      <a:tcPr>
                        <a:solidFill>
                          <a:schemeClr val="bg1">
                            <a:lumMod val="85000"/>
                          </a:schemeClr>
                        </a:solidFill>
                      </a:tcPr>
                    </a:tc>
                    <a:extLst>
                      <a:ext uri="{0D108BD9-81ED-4DB2-BD59-A6C34878D82A}">
                        <a16:rowId xmlns:a16="http://schemas.microsoft.com/office/drawing/2014/main" val="1765835409"/>
                      </a:ext>
                    </a:extLst>
                  </a:tr>
                  <a:tr h="182880">
                    <a:tc>
                      <a:txBody>
                        <a:bodyPr/>
                        <a:lstStyle/>
                        <a:p>
                          <a:pPr algn="l"/>
                          <a:r>
                            <a:rPr lang="en-US" sz="1200" dirty="0"/>
                            <a:t>Overall Page Click Rate</a:t>
                          </a:r>
                        </a:p>
                      </a:txBody>
                      <a:tcPr/>
                    </a:tc>
                    <a:tc>
                      <a:txBody>
                        <a:bodyPr/>
                        <a:lstStyle/>
                        <a:p>
                          <a:pPr algn="ctr"/>
                          <a:r>
                            <a:rPr lang="en-US" sz="1200" dirty="0"/>
                            <a:t>0.8206</a:t>
                          </a:r>
                        </a:p>
                      </a:txBody>
                      <a:tcPr/>
                    </a:tc>
                    <a:tc>
                      <a:txBody>
                        <a:bodyPr/>
                        <a:lstStyle/>
                        <a:p>
                          <a:pPr algn="ctr"/>
                          <a:r>
                            <a:rPr lang="en-US" sz="1200" dirty="0"/>
                            <a:t>0.8219</a:t>
                          </a:r>
                        </a:p>
                      </a:txBody>
                      <a:tcPr/>
                    </a:tc>
                    <a:tc>
                      <a:txBody>
                        <a:bodyPr/>
                        <a:lstStyle/>
                        <a:p>
                          <a:pPr algn="ctr"/>
                          <a:r>
                            <a:rPr lang="en-US" sz="1200" dirty="0"/>
                            <a:t>-0.16%</a:t>
                          </a:r>
                        </a:p>
                      </a:txBody>
                      <a:tcPr>
                        <a:solidFill>
                          <a:srgbClr val="FFB2B2"/>
                        </a:solidFill>
                      </a:tcPr>
                    </a:tc>
                    <a:tc>
                      <a:txBody>
                        <a:bodyPr/>
                        <a:lstStyle/>
                        <a:p>
                          <a:pPr algn="ctr"/>
                          <a:r>
                            <a:rPr lang="en-US" sz="1200" dirty="0"/>
                            <a:t>8e-11</a:t>
                          </a:r>
                        </a:p>
                      </a:txBody>
                      <a:tcPr>
                        <a:solidFill>
                          <a:srgbClr val="FFB2B2"/>
                        </a:solidFill>
                      </a:tcPr>
                    </a:tc>
                    <a:extLst>
                      <a:ext uri="{0D108BD9-81ED-4DB2-BD59-A6C34878D82A}">
                        <a16:rowId xmlns:a16="http://schemas.microsoft.com/office/drawing/2014/main" val="23338312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98391536"/>
                  </p:ext>
                </p:extLst>
              </p:nvPr>
            </p:nvGraphicFramePr>
            <p:xfrm>
              <a:off x="1240809" y="2373868"/>
              <a:ext cx="9710380" cy="645160"/>
            </p:xfrm>
            <a:graphic>
              <a:graphicData uri="http://schemas.openxmlformats.org/drawingml/2006/table">
                <a:tbl>
                  <a:tblPr firstRow="1" bandRow="1">
                    <a:tableStyleId>{5940675A-B579-460E-94D1-54222C63F5DA}</a:tableStyleId>
                  </a:tblPr>
                  <a:tblGrid>
                    <a:gridCol w="1942076">
                      <a:extLst>
                        <a:ext uri="{9D8B030D-6E8A-4147-A177-3AD203B41FA5}">
                          <a16:colId xmlns:a16="http://schemas.microsoft.com/office/drawing/2014/main" val="2660538919"/>
                        </a:ext>
                      </a:extLst>
                    </a:gridCol>
                    <a:gridCol w="1942076">
                      <a:extLst>
                        <a:ext uri="{9D8B030D-6E8A-4147-A177-3AD203B41FA5}">
                          <a16:colId xmlns:a16="http://schemas.microsoft.com/office/drawing/2014/main" val="1641645638"/>
                        </a:ext>
                      </a:extLst>
                    </a:gridCol>
                    <a:gridCol w="1942076">
                      <a:extLst>
                        <a:ext uri="{9D8B030D-6E8A-4147-A177-3AD203B41FA5}">
                          <a16:colId xmlns:a16="http://schemas.microsoft.com/office/drawing/2014/main" val="2002624811"/>
                        </a:ext>
                      </a:extLst>
                    </a:gridCol>
                    <a:gridCol w="1942076">
                      <a:extLst>
                        <a:ext uri="{9D8B030D-6E8A-4147-A177-3AD203B41FA5}">
                          <a16:colId xmlns:a16="http://schemas.microsoft.com/office/drawing/2014/main" val="1094381412"/>
                        </a:ext>
                      </a:extLst>
                    </a:gridCol>
                    <a:gridCol w="1942076">
                      <a:extLst>
                        <a:ext uri="{9D8B030D-6E8A-4147-A177-3AD203B41FA5}">
                          <a16:colId xmlns:a16="http://schemas.microsoft.com/office/drawing/2014/main" val="376639402"/>
                        </a:ext>
                      </a:extLst>
                    </a:gridCol>
                  </a:tblGrid>
                  <a:tr h="370840">
                    <a:tc>
                      <a:txBody>
                        <a:bodyPr/>
                        <a:lstStyle/>
                        <a:p>
                          <a:pPr algn="ctr"/>
                          <a:r>
                            <a:rPr lang="en-US" b="1" dirty="0"/>
                            <a:t>Metric</a:t>
                          </a:r>
                        </a:p>
                      </a:txBody>
                      <a:tcPr>
                        <a:solidFill>
                          <a:schemeClr val="bg1">
                            <a:lumMod val="85000"/>
                          </a:schemeClr>
                        </a:solidFill>
                      </a:tcPr>
                    </a:tc>
                    <a:tc>
                      <a:txBody>
                        <a:bodyPr/>
                        <a:lstStyle/>
                        <a:p>
                          <a:pPr algn="ctr"/>
                          <a:r>
                            <a:rPr lang="en-US" b="1" dirty="0"/>
                            <a:t>Treatment</a:t>
                          </a:r>
                        </a:p>
                      </a:txBody>
                      <a:tcPr>
                        <a:solidFill>
                          <a:schemeClr val="bg1">
                            <a:lumMod val="85000"/>
                          </a:schemeClr>
                        </a:solidFill>
                      </a:tcPr>
                    </a:tc>
                    <a:tc>
                      <a:txBody>
                        <a:bodyPr/>
                        <a:lstStyle/>
                        <a:p>
                          <a:pPr algn="ctr"/>
                          <a:r>
                            <a:rPr lang="en-US" b="1" dirty="0"/>
                            <a:t>Control</a:t>
                          </a:r>
                        </a:p>
                      </a:txBody>
                      <a:tcPr>
                        <a:solidFill>
                          <a:schemeClr val="bg1">
                            <a:lumMod val="85000"/>
                          </a:schemeClr>
                        </a:solidFill>
                      </a:tcPr>
                    </a:tc>
                    <a:tc>
                      <a:txBody>
                        <a:bodyPr/>
                        <a:lstStyle/>
                        <a:p>
                          <a:pPr algn="ctr"/>
                          <a:r>
                            <a:rPr lang="en-US" b="1" dirty="0"/>
                            <a:t>Delta (%)</a:t>
                          </a:r>
                        </a:p>
                      </a:txBody>
                      <a:tcPr>
                        <a:solidFill>
                          <a:schemeClr val="bg1">
                            <a:lumMod val="85000"/>
                          </a:schemeClr>
                        </a:solidFill>
                      </a:tcPr>
                    </a:tc>
                    <a:tc>
                      <a:txBody>
                        <a:bodyPr/>
                        <a:lstStyle/>
                        <a:p>
                          <a:endParaRPr lang="en-US"/>
                        </a:p>
                      </a:txBody>
                      <a:tcPr>
                        <a:blipFill>
                          <a:blip r:embed="rId3"/>
                          <a:stretch>
                            <a:fillRect l="-400000" t="-8065" r="-627" b="-83871"/>
                          </a:stretch>
                        </a:blipFill>
                      </a:tcPr>
                    </a:tc>
                    <a:extLst>
                      <a:ext uri="{0D108BD9-81ED-4DB2-BD59-A6C34878D82A}">
                        <a16:rowId xmlns:a16="http://schemas.microsoft.com/office/drawing/2014/main" val="1765835409"/>
                      </a:ext>
                    </a:extLst>
                  </a:tr>
                  <a:tr h="274320">
                    <a:tc>
                      <a:txBody>
                        <a:bodyPr/>
                        <a:lstStyle/>
                        <a:p>
                          <a:pPr algn="l"/>
                          <a:r>
                            <a:rPr lang="en-US" sz="1200" dirty="0"/>
                            <a:t>Overall Page Click Rate</a:t>
                          </a:r>
                        </a:p>
                      </a:txBody>
                      <a:tcPr/>
                    </a:tc>
                    <a:tc>
                      <a:txBody>
                        <a:bodyPr/>
                        <a:lstStyle/>
                        <a:p>
                          <a:pPr algn="ctr"/>
                          <a:r>
                            <a:rPr lang="en-US" sz="1200" dirty="0"/>
                            <a:t>0.8206</a:t>
                          </a:r>
                        </a:p>
                      </a:txBody>
                      <a:tcPr/>
                    </a:tc>
                    <a:tc>
                      <a:txBody>
                        <a:bodyPr/>
                        <a:lstStyle/>
                        <a:p>
                          <a:pPr algn="ctr"/>
                          <a:r>
                            <a:rPr lang="en-US" sz="1200" dirty="0"/>
                            <a:t>0.8219</a:t>
                          </a:r>
                        </a:p>
                      </a:txBody>
                      <a:tcPr/>
                    </a:tc>
                    <a:tc>
                      <a:txBody>
                        <a:bodyPr/>
                        <a:lstStyle/>
                        <a:p>
                          <a:pPr algn="ctr"/>
                          <a:r>
                            <a:rPr lang="en-US" sz="1200" dirty="0"/>
                            <a:t>-0.16%</a:t>
                          </a:r>
                        </a:p>
                      </a:txBody>
                      <a:tcPr>
                        <a:solidFill>
                          <a:srgbClr val="FFB2B2"/>
                        </a:solidFill>
                      </a:tcPr>
                    </a:tc>
                    <a:tc>
                      <a:txBody>
                        <a:bodyPr/>
                        <a:lstStyle/>
                        <a:p>
                          <a:pPr algn="ctr"/>
                          <a:r>
                            <a:rPr lang="en-US" sz="1200" dirty="0"/>
                            <a:t>8e-11</a:t>
                          </a:r>
                        </a:p>
                      </a:txBody>
                      <a:tcPr>
                        <a:solidFill>
                          <a:srgbClr val="FFB2B2"/>
                        </a:solidFill>
                      </a:tcPr>
                    </a:tc>
                    <a:extLst>
                      <a:ext uri="{0D108BD9-81ED-4DB2-BD59-A6C34878D82A}">
                        <a16:rowId xmlns:a16="http://schemas.microsoft.com/office/drawing/2014/main" val="233383122"/>
                      </a:ext>
                    </a:extLst>
                  </a:tr>
                </a:tbl>
              </a:graphicData>
            </a:graphic>
          </p:graphicFrame>
        </mc:Fallback>
      </mc:AlternateContent>
      <p:sp>
        <p:nvSpPr>
          <p:cNvPr id="5" name="Slide Number Placeholder 4">
            <a:extLst>
              <a:ext uri="{FF2B5EF4-FFF2-40B4-BE49-F238E27FC236}">
                <a16:creationId xmlns:a16="http://schemas.microsoft.com/office/drawing/2014/main" id="{202FC408-0B00-4F58-B554-E28BDB661E03}"/>
              </a:ext>
            </a:extLst>
          </p:cNvPr>
          <p:cNvSpPr>
            <a:spLocks noGrp="1"/>
          </p:cNvSpPr>
          <p:nvPr>
            <p:ph type="sldNum" sz="quarter" idx="12"/>
          </p:nvPr>
        </p:nvSpPr>
        <p:spPr/>
        <p:txBody>
          <a:bodyPr/>
          <a:lstStyle/>
          <a:p>
            <a:fld id="{91E3821E-91C8-4622-B41E-7C998522087F}" type="slidenum">
              <a:rPr lang="en-US" smtClean="0"/>
              <a:t>27</a:t>
            </a:fld>
            <a:endParaRPr lang="en-US"/>
          </a:p>
        </p:txBody>
      </p:sp>
    </p:spTree>
    <p:extLst>
      <p:ext uri="{BB962C8B-B14F-4D97-AF65-F5344CB8AC3E}">
        <p14:creationId xmlns:p14="http://schemas.microsoft.com/office/powerpoint/2010/main" val="3638679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1A67-ABC7-4A9C-8F91-6B43001683EF}"/>
              </a:ext>
            </a:extLst>
          </p:cNvPr>
          <p:cNvSpPr>
            <a:spLocks noGrp="1"/>
          </p:cNvSpPr>
          <p:nvPr>
            <p:ph type="title"/>
          </p:nvPr>
        </p:nvSpPr>
        <p:spPr/>
        <p:txBody>
          <a:bodyPr/>
          <a:lstStyle/>
          <a:p>
            <a:r>
              <a:rPr lang="en-US" dirty="0"/>
              <a:t>Understanding Your Metrics</a:t>
            </a:r>
            <a:br>
              <a:rPr lang="en-US" dirty="0"/>
            </a:br>
            <a:r>
              <a:rPr lang="en-US" sz="1800" dirty="0"/>
              <a:t>Have Useful Breakdowns</a:t>
            </a:r>
          </a:p>
        </p:txBody>
      </p:sp>
      <p:sp>
        <p:nvSpPr>
          <p:cNvPr id="3" name="Content Placeholder 2">
            <a:extLst>
              <a:ext uri="{FF2B5EF4-FFF2-40B4-BE49-F238E27FC236}">
                <a16:creationId xmlns:a16="http://schemas.microsoft.com/office/drawing/2014/main" id="{2FF9C4B6-AA2C-4E26-8FB4-C190D79BE7B5}"/>
              </a:ext>
            </a:extLst>
          </p:cNvPr>
          <p:cNvSpPr>
            <a:spLocks noGrp="1"/>
          </p:cNvSpPr>
          <p:nvPr>
            <p:ph idx="1"/>
          </p:nvPr>
        </p:nvSpPr>
        <p:spPr>
          <a:xfrm>
            <a:off x="838199" y="1825625"/>
            <a:ext cx="10038613" cy="4351338"/>
          </a:xfrm>
        </p:spPr>
        <p:txBody>
          <a:bodyPr/>
          <a:lstStyle/>
          <a:p>
            <a:r>
              <a:rPr lang="en-US" dirty="0"/>
              <a:t>This is much more informative. Now we can better understand what is driving the change.</a:t>
            </a: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024779397"/>
                  </p:ext>
                </p:extLst>
              </p:nvPr>
            </p:nvGraphicFramePr>
            <p:xfrm>
              <a:off x="1240809" y="2373868"/>
              <a:ext cx="9710380" cy="3662680"/>
            </p:xfrm>
            <a:graphic>
              <a:graphicData uri="http://schemas.openxmlformats.org/drawingml/2006/table">
                <a:tbl>
                  <a:tblPr firstRow="1" bandRow="1">
                    <a:tableStyleId>{5940675A-B579-460E-94D1-54222C63F5DA}</a:tableStyleId>
                  </a:tblPr>
                  <a:tblGrid>
                    <a:gridCol w="1942076">
                      <a:extLst>
                        <a:ext uri="{9D8B030D-6E8A-4147-A177-3AD203B41FA5}">
                          <a16:colId xmlns:a16="http://schemas.microsoft.com/office/drawing/2014/main" val="2660538919"/>
                        </a:ext>
                      </a:extLst>
                    </a:gridCol>
                    <a:gridCol w="1942076">
                      <a:extLst>
                        <a:ext uri="{9D8B030D-6E8A-4147-A177-3AD203B41FA5}">
                          <a16:colId xmlns:a16="http://schemas.microsoft.com/office/drawing/2014/main" val="1641645638"/>
                        </a:ext>
                      </a:extLst>
                    </a:gridCol>
                    <a:gridCol w="1942076">
                      <a:extLst>
                        <a:ext uri="{9D8B030D-6E8A-4147-A177-3AD203B41FA5}">
                          <a16:colId xmlns:a16="http://schemas.microsoft.com/office/drawing/2014/main" val="2002624811"/>
                        </a:ext>
                      </a:extLst>
                    </a:gridCol>
                    <a:gridCol w="1942076">
                      <a:extLst>
                        <a:ext uri="{9D8B030D-6E8A-4147-A177-3AD203B41FA5}">
                          <a16:colId xmlns:a16="http://schemas.microsoft.com/office/drawing/2014/main" val="1094381412"/>
                        </a:ext>
                      </a:extLst>
                    </a:gridCol>
                    <a:gridCol w="1942076">
                      <a:extLst>
                        <a:ext uri="{9D8B030D-6E8A-4147-A177-3AD203B41FA5}">
                          <a16:colId xmlns:a16="http://schemas.microsoft.com/office/drawing/2014/main" val="376639402"/>
                        </a:ext>
                      </a:extLst>
                    </a:gridCol>
                  </a:tblGrid>
                  <a:tr h="370840">
                    <a:tc>
                      <a:txBody>
                        <a:bodyPr/>
                        <a:lstStyle/>
                        <a:p>
                          <a:pPr algn="ctr"/>
                          <a:r>
                            <a:rPr lang="en-US" b="1" dirty="0"/>
                            <a:t>Metric</a:t>
                          </a:r>
                        </a:p>
                      </a:txBody>
                      <a:tcPr>
                        <a:solidFill>
                          <a:schemeClr val="bg1">
                            <a:lumMod val="85000"/>
                          </a:schemeClr>
                        </a:solidFill>
                      </a:tcPr>
                    </a:tc>
                    <a:tc>
                      <a:txBody>
                        <a:bodyPr/>
                        <a:lstStyle/>
                        <a:p>
                          <a:pPr algn="ctr"/>
                          <a:r>
                            <a:rPr lang="en-US" b="1" dirty="0"/>
                            <a:t>Treatment</a:t>
                          </a:r>
                        </a:p>
                      </a:txBody>
                      <a:tcPr>
                        <a:solidFill>
                          <a:schemeClr val="bg1">
                            <a:lumMod val="85000"/>
                          </a:schemeClr>
                        </a:solidFill>
                      </a:tcPr>
                    </a:tc>
                    <a:tc>
                      <a:txBody>
                        <a:bodyPr/>
                        <a:lstStyle/>
                        <a:p>
                          <a:pPr algn="ctr"/>
                          <a:r>
                            <a:rPr lang="en-US" b="1" dirty="0"/>
                            <a:t>Control</a:t>
                          </a:r>
                        </a:p>
                      </a:txBody>
                      <a:tcPr>
                        <a:solidFill>
                          <a:schemeClr val="bg1">
                            <a:lumMod val="85000"/>
                          </a:schemeClr>
                        </a:solidFill>
                      </a:tcPr>
                    </a:tc>
                    <a:tc>
                      <a:txBody>
                        <a:bodyPr/>
                        <a:lstStyle/>
                        <a:p>
                          <a:pPr algn="ctr"/>
                          <a:r>
                            <a:rPr lang="en-US" b="1" dirty="0"/>
                            <a:t>Delta (%)</a:t>
                          </a:r>
                        </a:p>
                      </a:txBody>
                      <a:tcPr>
                        <a:solidFill>
                          <a:schemeClr val="bg1">
                            <a:lumMod val="85000"/>
                          </a:schemeClr>
                        </a:solidFill>
                      </a:tcPr>
                    </a:tc>
                    <a:tc>
                      <a:txBody>
                        <a:bodyPr/>
                        <a:lstStyle/>
                        <a:p>
                          <a:pPr algn="ctr"/>
                          <a14:m>
                            <m:oMath xmlns:m="http://schemas.openxmlformats.org/officeDocument/2006/math">
                              <m:r>
                                <a:rPr lang="en-US" b="1" i="1" smtClean="0">
                                  <a:latin typeface="Cambria Math" panose="02040503050406030204" pitchFamily="18" charset="0"/>
                                </a:rPr>
                                <m:t>𝐩</m:t>
                              </m:r>
                            </m:oMath>
                          </a14:m>
                          <a:r>
                            <a:rPr lang="en-US" b="1" dirty="0"/>
                            <a:t>-value</a:t>
                          </a:r>
                        </a:p>
                      </a:txBody>
                      <a:tcPr>
                        <a:solidFill>
                          <a:schemeClr val="bg1">
                            <a:lumMod val="85000"/>
                          </a:schemeClr>
                        </a:solidFill>
                      </a:tcPr>
                    </a:tc>
                    <a:extLst>
                      <a:ext uri="{0D108BD9-81ED-4DB2-BD59-A6C34878D82A}">
                        <a16:rowId xmlns:a16="http://schemas.microsoft.com/office/drawing/2014/main" val="1765835409"/>
                      </a:ext>
                    </a:extLst>
                  </a:tr>
                  <a:tr h="182880">
                    <a:tc>
                      <a:txBody>
                        <a:bodyPr/>
                        <a:lstStyle/>
                        <a:p>
                          <a:pPr algn="l"/>
                          <a:r>
                            <a:rPr lang="en-US" sz="1200" dirty="0"/>
                            <a:t>Overall Page Click</a:t>
                          </a:r>
                          <a:r>
                            <a:rPr lang="en-US" sz="1200" baseline="0" dirty="0"/>
                            <a:t> Rate</a:t>
                          </a:r>
                          <a:endParaRPr lang="en-US" sz="1200" dirty="0"/>
                        </a:p>
                      </a:txBody>
                      <a:tcPr/>
                    </a:tc>
                    <a:tc>
                      <a:txBody>
                        <a:bodyPr/>
                        <a:lstStyle/>
                        <a:p>
                          <a:pPr algn="ctr"/>
                          <a:r>
                            <a:rPr lang="en-US" sz="1200" dirty="0"/>
                            <a:t>0.8206</a:t>
                          </a:r>
                        </a:p>
                      </a:txBody>
                      <a:tcPr/>
                    </a:tc>
                    <a:tc>
                      <a:txBody>
                        <a:bodyPr/>
                        <a:lstStyle/>
                        <a:p>
                          <a:pPr algn="ctr"/>
                          <a:r>
                            <a:rPr lang="en-US" sz="1200" dirty="0"/>
                            <a:t>0.8219</a:t>
                          </a:r>
                        </a:p>
                      </a:txBody>
                      <a:tcPr/>
                    </a:tc>
                    <a:tc>
                      <a:txBody>
                        <a:bodyPr/>
                        <a:lstStyle/>
                        <a:p>
                          <a:pPr algn="ctr"/>
                          <a:r>
                            <a:rPr lang="en-US" sz="1200" dirty="0"/>
                            <a:t>-0.16%</a:t>
                          </a:r>
                        </a:p>
                      </a:txBody>
                      <a:tcPr>
                        <a:solidFill>
                          <a:srgbClr val="FFB2B2"/>
                        </a:solidFill>
                      </a:tcPr>
                    </a:tc>
                    <a:tc>
                      <a:txBody>
                        <a:bodyPr/>
                        <a:lstStyle/>
                        <a:p>
                          <a:pPr algn="ctr"/>
                          <a:r>
                            <a:rPr lang="en-US" sz="1200" dirty="0"/>
                            <a:t>8e-11</a:t>
                          </a:r>
                        </a:p>
                      </a:txBody>
                      <a:tcPr>
                        <a:solidFill>
                          <a:srgbClr val="FFB2B2"/>
                        </a:solidFill>
                      </a:tcPr>
                    </a:tc>
                    <a:extLst>
                      <a:ext uri="{0D108BD9-81ED-4DB2-BD59-A6C34878D82A}">
                        <a16:rowId xmlns:a16="http://schemas.microsoft.com/office/drawing/2014/main" val="233383122"/>
                      </a:ext>
                    </a:extLst>
                  </a:tr>
                  <a:tr h="182880">
                    <a:tc>
                      <a:txBody>
                        <a:bodyPr/>
                        <a:lstStyle/>
                        <a:p>
                          <a:pPr algn="l"/>
                          <a:r>
                            <a:rPr lang="en-US" sz="1200" baseline="0" dirty="0"/>
                            <a:t>     - Web Results</a:t>
                          </a:r>
                          <a:endParaRPr lang="en-US" sz="1200" dirty="0"/>
                        </a:p>
                      </a:txBody>
                      <a:tcPr/>
                    </a:tc>
                    <a:tc>
                      <a:txBody>
                        <a:bodyPr/>
                        <a:lstStyle/>
                        <a:p>
                          <a:pPr algn="ctr"/>
                          <a:r>
                            <a:rPr lang="en-US" sz="1200" dirty="0"/>
                            <a:t>0.5243</a:t>
                          </a:r>
                        </a:p>
                      </a:txBody>
                      <a:tcPr/>
                    </a:tc>
                    <a:tc>
                      <a:txBody>
                        <a:bodyPr/>
                        <a:lstStyle/>
                        <a:p>
                          <a:pPr algn="ctr"/>
                          <a:r>
                            <a:rPr lang="en-US" sz="1200" dirty="0"/>
                            <a:t>0.5300</a:t>
                          </a:r>
                        </a:p>
                      </a:txBody>
                      <a:tcPr/>
                    </a:tc>
                    <a:tc>
                      <a:txBody>
                        <a:bodyPr/>
                        <a:lstStyle/>
                        <a:p>
                          <a:pPr algn="ctr"/>
                          <a:r>
                            <a:rPr lang="en-US" sz="1200" dirty="0"/>
                            <a:t>-1.08%</a:t>
                          </a:r>
                        </a:p>
                      </a:txBody>
                      <a:tcPr>
                        <a:solidFill>
                          <a:srgbClr val="FFB2B2"/>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oMath>
                            </m:oMathPara>
                          </a14:m>
                          <a:endParaRPr lang="en-US" sz="1200" dirty="0"/>
                        </a:p>
                      </a:txBody>
                      <a:tcPr>
                        <a:solidFill>
                          <a:srgbClr val="FFB2B2"/>
                        </a:solidFill>
                      </a:tcPr>
                    </a:tc>
                    <a:extLst>
                      <a:ext uri="{0D108BD9-81ED-4DB2-BD59-A6C34878D82A}">
                        <a16:rowId xmlns:a16="http://schemas.microsoft.com/office/drawing/2014/main" val="3613451205"/>
                      </a:ext>
                    </a:extLst>
                  </a:tr>
                  <a:tr h="182880">
                    <a:tc>
                      <a:txBody>
                        <a:bodyPr/>
                        <a:lstStyle/>
                        <a:p>
                          <a:pPr algn="l"/>
                          <a:r>
                            <a:rPr lang="en-US" sz="1200" dirty="0"/>
                            <a:t>     - Answers</a:t>
                          </a:r>
                        </a:p>
                      </a:txBody>
                      <a:tcPr/>
                    </a:tc>
                    <a:tc>
                      <a:txBody>
                        <a:bodyPr/>
                        <a:lstStyle/>
                        <a:p>
                          <a:pPr algn="ctr"/>
                          <a:r>
                            <a:rPr lang="en-US" sz="1200" dirty="0"/>
                            <a:t>0.1413</a:t>
                          </a:r>
                        </a:p>
                      </a:txBody>
                      <a:tcPr/>
                    </a:tc>
                    <a:tc>
                      <a:txBody>
                        <a:bodyPr/>
                        <a:lstStyle/>
                        <a:p>
                          <a:pPr algn="ctr"/>
                          <a:r>
                            <a:rPr lang="en-US" sz="1200" dirty="0"/>
                            <a:t>0.1401</a:t>
                          </a:r>
                        </a:p>
                      </a:txBody>
                      <a:tcPr/>
                    </a:tc>
                    <a:tc>
                      <a:txBody>
                        <a:bodyPr/>
                        <a:lstStyle/>
                        <a:p>
                          <a:pPr algn="ctr"/>
                          <a:r>
                            <a:rPr lang="en-US" sz="1200" dirty="0"/>
                            <a:t>+0.86%</a:t>
                          </a:r>
                        </a:p>
                      </a:txBody>
                      <a:tcPr>
                        <a:solidFill>
                          <a:schemeClr val="accent1">
                            <a:lumMod val="40000"/>
                            <a:lumOff val="60000"/>
                          </a:schemeClr>
                        </a:solidFill>
                      </a:tcPr>
                    </a:tc>
                    <a:tc>
                      <a:txBody>
                        <a:bodyPr/>
                        <a:lstStyle/>
                        <a:p>
                          <a:pPr algn="ctr"/>
                          <a:r>
                            <a:rPr lang="en-US" sz="1200" dirty="0"/>
                            <a:t>5e-24</a:t>
                          </a:r>
                        </a:p>
                      </a:txBody>
                      <a:tcPr>
                        <a:solidFill>
                          <a:schemeClr val="accent1">
                            <a:lumMod val="40000"/>
                            <a:lumOff val="60000"/>
                          </a:schemeClr>
                        </a:solidFill>
                      </a:tcPr>
                    </a:tc>
                    <a:extLst>
                      <a:ext uri="{0D108BD9-81ED-4DB2-BD59-A6C34878D82A}">
                        <a16:rowId xmlns:a16="http://schemas.microsoft.com/office/drawing/2014/main" val="2960445861"/>
                      </a:ext>
                    </a:extLst>
                  </a:tr>
                  <a:tr h="182880">
                    <a:tc>
                      <a:txBody>
                        <a:bodyPr/>
                        <a:lstStyle/>
                        <a:p>
                          <a:pPr algn="l"/>
                          <a:r>
                            <a:rPr lang="en-US" sz="1200" dirty="0"/>
                            <a:t>          -</a:t>
                          </a:r>
                          <a:r>
                            <a:rPr lang="en-US" sz="1200" baseline="0" dirty="0"/>
                            <a:t> Image</a:t>
                          </a:r>
                          <a:endParaRPr lang="en-US" sz="1200" dirty="0"/>
                        </a:p>
                      </a:txBody>
                      <a:tcPr/>
                    </a:tc>
                    <a:tc>
                      <a:txBody>
                        <a:bodyPr/>
                        <a:lstStyle/>
                        <a:p>
                          <a:pPr algn="ctr"/>
                          <a:r>
                            <a:rPr lang="en-US" sz="1200" dirty="0"/>
                            <a:t>0.0262</a:t>
                          </a:r>
                        </a:p>
                      </a:txBody>
                      <a:tcPr/>
                    </a:tc>
                    <a:tc>
                      <a:txBody>
                        <a:bodyPr/>
                        <a:lstStyle/>
                        <a:p>
                          <a:pPr algn="ctr"/>
                          <a:r>
                            <a:rPr lang="en-US" sz="1200" dirty="0"/>
                            <a:t>0.0261</a:t>
                          </a:r>
                        </a:p>
                      </a:txBody>
                      <a:tcPr/>
                    </a:tc>
                    <a:tc>
                      <a:txBody>
                        <a:bodyPr/>
                        <a:lstStyle/>
                        <a:p>
                          <a:pPr algn="ctr"/>
                          <a:r>
                            <a:rPr lang="en-US" sz="1200" dirty="0"/>
                            <a:t>+0.38%</a:t>
                          </a:r>
                        </a:p>
                      </a:txBody>
                      <a:tcPr>
                        <a:solidFill>
                          <a:schemeClr val="accent1">
                            <a:lumMod val="40000"/>
                            <a:lumOff val="60000"/>
                          </a:schemeClr>
                        </a:solidFill>
                      </a:tcPr>
                    </a:tc>
                    <a:tc>
                      <a:txBody>
                        <a:bodyPr/>
                        <a:lstStyle/>
                        <a:p>
                          <a:pPr algn="ctr"/>
                          <a:r>
                            <a:rPr lang="en-US" sz="1200" dirty="0"/>
                            <a:t>0.1112</a:t>
                          </a:r>
                        </a:p>
                      </a:txBody>
                      <a:tcPr>
                        <a:solidFill>
                          <a:schemeClr val="accent1">
                            <a:lumMod val="40000"/>
                            <a:lumOff val="60000"/>
                          </a:schemeClr>
                        </a:solidFill>
                      </a:tcPr>
                    </a:tc>
                    <a:extLst>
                      <a:ext uri="{0D108BD9-81ED-4DB2-BD59-A6C34878D82A}">
                        <a16:rowId xmlns:a16="http://schemas.microsoft.com/office/drawing/2014/main" val="3239998192"/>
                      </a:ext>
                    </a:extLst>
                  </a:tr>
                  <a:tr h="182880">
                    <a:tc>
                      <a:txBody>
                        <a:bodyPr/>
                        <a:lstStyle/>
                        <a:p>
                          <a:pPr algn="l"/>
                          <a:r>
                            <a:rPr lang="en-US" sz="1200" dirty="0"/>
                            <a:t>          - Video</a:t>
                          </a:r>
                        </a:p>
                      </a:txBody>
                      <a:tcPr/>
                    </a:tc>
                    <a:tc>
                      <a:txBody>
                        <a:bodyPr/>
                        <a:lstStyle/>
                        <a:p>
                          <a:pPr algn="ctr"/>
                          <a:r>
                            <a:rPr lang="en-US" sz="1200" dirty="0"/>
                            <a:t>0.0280</a:t>
                          </a:r>
                        </a:p>
                      </a:txBody>
                      <a:tcPr/>
                    </a:tc>
                    <a:tc>
                      <a:txBody>
                        <a:bodyPr/>
                        <a:lstStyle/>
                        <a:p>
                          <a:pPr algn="ctr"/>
                          <a:r>
                            <a:rPr lang="en-US" sz="1200" dirty="0"/>
                            <a:t>0.0278</a:t>
                          </a:r>
                        </a:p>
                      </a:txBody>
                      <a:tcPr/>
                    </a:tc>
                    <a:tc>
                      <a:txBody>
                        <a:bodyPr/>
                        <a:lstStyle/>
                        <a:p>
                          <a:pPr algn="ctr"/>
                          <a:r>
                            <a:rPr lang="en-US" sz="1200" dirty="0"/>
                            <a:t>+0.72%</a:t>
                          </a:r>
                        </a:p>
                      </a:txBody>
                      <a:tcPr>
                        <a:solidFill>
                          <a:schemeClr val="accent1">
                            <a:lumMod val="40000"/>
                            <a:lumOff val="60000"/>
                          </a:schemeClr>
                        </a:solidFill>
                      </a:tcPr>
                    </a:tc>
                    <a:tc>
                      <a:txBody>
                        <a:bodyPr/>
                        <a:lstStyle/>
                        <a:p>
                          <a:pPr algn="ctr"/>
                          <a:r>
                            <a:rPr lang="en-US" sz="1200" dirty="0"/>
                            <a:t>0.0004</a:t>
                          </a:r>
                        </a:p>
                      </a:txBody>
                      <a:tcPr>
                        <a:solidFill>
                          <a:schemeClr val="accent1">
                            <a:lumMod val="40000"/>
                            <a:lumOff val="60000"/>
                          </a:schemeClr>
                        </a:solidFill>
                      </a:tcPr>
                    </a:tc>
                    <a:extLst>
                      <a:ext uri="{0D108BD9-81ED-4DB2-BD59-A6C34878D82A}">
                        <a16:rowId xmlns:a16="http://schemas.microsoft.com/office/drawing/2014/main" val="4063605752"/>
                      </a:ext>
                    </a:extLst>
                  </a:tr>
                  <a:tr h="182880">
                    <a:tc>
                      <a:txBody>
                        <a:bodyPr/>
                        <a:lstStyle/>
                        <a:p>
                          <a:pPr algn="l"/>
                          <a:r>
                            <a:rPr lang="en-US" sz="1200" dirty="0"/>
                            <a:t>          - News</a:t>
                          </a:r>
                        </a:p>
                      </a:txBody>
                      <a:tcPr/>
                    </a:tc>
                    <a:tc>
                      <a:txBody>
                        <a:bodyPr/>
                        <a:lstStyle/>
                        <a:p>
                          <a:pPr algn="ctr"/>
                          <a:r>
                            <a:rPr lang="en-US" sz="1200" dirty="0"/>
                            <a:t>0.0190</a:t>
                          </a:r>
                        </a:p>
                      </a:txBody>
                      <a:tcPr/>
                    </a:tc>
                    <a:tc>
                      <a:txBody>
                        <a:bodyPr/>
                        <a:lstStyle/>
                        <a:p>
                          <a:pPr algn="ctr"/>
                          <a:r>
                            <a:rPr lang="en-US" sz="1200" dirty="0"/>
                            <a:t>0.0190</a:t>
                          </a:r>
                        </a:p>
                      </a:txBody>
                      <a:tcPr/>
                    </a:tc>
                    <a:tc>
                      <a:txBody>
                        <a:bodyPr/>
                        <a:lstStyle/>
                        <a:p>
                          <a:pPr algn="ctr"/>
                          <a:r>
                            <a:rPr lang="en-US" sz="1200" dirty="0"/>
                            <a:t>+0.10%</a:t>
                          </a:r>
                        </a:p>
                      </a:txBody>
                      <a:tcPr>
                        <a:noFill/>
                      </a:tcPr>
                    </a:tc>
                    <a:tc>
                      <a:txBody>
                        <a:bodyPr/>
                        <a:lstStyle/>
                        <a:p>
                          <a:pPr algn="ctr"/>
                          <a:r>
                            <a:rPr lang="en-US" sz="1200" dirty="0"/>
                            <a:t>0.8244</a:t>
                          </a:r>
                        </a:p>
                      </a:txBody>
                      <a:tcPr>
                        <a:noFill/>
                      </a:tcPr>
                    </a:tc>
                    <a:extLst>
                      <a:ext uri="{0D108BD9-81ED-4DB2-BD59-A6C34878D82A}">
                        <a16:rowId xmlns:a16="http://schemas.microsoft.com/office/drawing/2014/main" val="1848785450"/>
                      </a:ext>
                    </a:extLst>
                  </a:tr>
                  <a:tr h="182880">
                    <a:tc>
                      <a:txBody>
                        <a:bodyPr/>
                        <a:lstStyle/>
                        <a:p>
                          <a:pPr algn="l"/>
                          <a:r>
                            <a:rPr lang="en-US" sz="1200" dirty="0"/>
                            <a:t>          - Entity</a:t>
                          </a:r>
                        </a:p>
                      </a:txBody>
                      <a:tcPr/>
                    </a:tc>
                    <a:tc>
                      <a:txBody>
                        <a:bodyPr/>
                        <a:lstStyle/>
                        <a:p>
                          <a:pPr algn="ctr"/>
                          <a:r>
                            <a:rPr lang="en-US" sz="1200" dirty="0"/>
                            <a:t>0.0440</a:t>
                          </a:r>
                        </a:p>
                      </a:txBody>
                      <a:tcPr/>
                    </a:tc>
                    <a:tc>
                      <a:txBody>
                        <a:bodyPr/>
                        <a:lstStyle/>
                        <a:p>
                          <a:pPr algn="ctr"/>
                          <a:r>
                            <a:rPr lang="en-US" sz="1200" dirty="0"/>
                            <a:t>0.0435</a:t>
                          </a:r>
                        </a:p>
                      </a:txBody>
                      <a:tcPr/>
                    </a:tc>
                    <a:tc>
                      <a:txBody>
                        <a:bodyPr/>
                        <a:lstStyle/>
                        <a:p>
                          <a:pPr algn="ctr"/>
                          <a:r>
                            <a:rPr lang="en-US" sz="1200" dirty="0"/>
                            <a:t>+1.15%</a:t>
                          </a:r>
                        </a:p>
                      </a:txBody>
                      <a:tcPr>
                        <a:solidFill>
                          <a:schemeClr val="accent1">
                            <a:lumMod val="40000"/>
                            <a:lumOff val="60000"/>
                          </a:schemeClr>
                        </a:solidFill>
                      </a:tcPr>
                    </a:tc>
                    <a:tc>
                      <a:txBody>
                        <a:bodyPr/>
                        <a:lstStyle/>
                        <a:p>
                          <a:pPr algn="ctr"/>
                          <a:r>
                            <a:rPr lang="en-US" sz="1200" dirty="0"/>
                            <a:t>8e-12</a:t>
                          </a:r>
                        </a:p>
                      </a:txBody>
                      <a:tcPr>
                        <a:solidFill>
                          <a:schemeClr val="accent1">
                            <a:lumMod val="40000"/>
                            <a:lumOff val="60000"/>
                          </a:schemeClr>
                        </a:solidFill>
                      </a:tcPr>
                    </a:tc>
                    <a:extLst>
                      <a:ext uri="{0D108BD9-81ED-4DB2-BD59-A6C34878D82A}">
                        <a16:rowId xmlns:a16="http://schemas.microsoft.com/office/drawing/2014/main" val="545218144"/>
                      </a:ext>
                    </a:extLst>
                  </a:tr>
                  <a:tr h="182880">
                    <a:tc>
                      <a:txBody>
                        <a:bodyPr/>
                        <a:lstStyle/>
                        <a:p>
                          <a:pPr algn="l"/>
                          <a:r>
                            <a:rPr lang="en-US" sz="1200" dirty="0"/>
                            <a:t>          - Other</a:t>
                          </a:r>
                        </a:p>
                      </a:txBody>
                      <a:tcPr/>
                    </a:tc>
                    <a:tc>
                      <a:txBody>
                        <a:bodyPr/>
                        <a:lstStyle/>
                        <a:p>
                          <a:pPr algn="ctr"/>
                          <a:r>
                            <a:rPr lang="en-US" sz="1200" dirty="0"/>
                            <a:t>0.0273</a:t>
                          </a:r>
                        </a:p>
                      </a:txBody>
                      <a:tcPr/>
                    </a:tc>
                    <a:tc>
                      <a:txBody>
                        <a:bodyPr/>
                        <a:lstStyle/>
                        <a:p>
                          <a:pPr algn="ctr"/>
                          <a:r>
                            <a:rPr lang="en-US" sz="1200" dirty="0"/>
                            <a:t>0.0269</a:t>
                          </a:r>
                        </a:p>
                      </a:txBody>
                      <a:tcPr/>
                    </a:tc>
                    <a:tc>
                      <a:txBody>
                        <a:bodyPr/>
                        <a:lstStyle/>
                        <a:p>
                          <a:pPr algn="ctr"/>
                          <a:r>
                            <a:rPr lang="en-US" sz="1200" dirty="0"/>
                            <a:t>+1.49%</a:t>
                          </a:r>
                        </a:p>
                      </a:txBody>
                      <a:tcPr>
                        <a:solidFill>
                          <a:schemeClr val="accent1">
                            <a:lumMod val="40000"/>
                            <a:lumOff val="60000"/>
                          </a:schemeClr>
                        </a:solidFill>
                      </a:tcPr>
                    </a:tc>
                    <a:tc>
                      <a:txBody>
                        <a:bodyPr/>
                        <a:lstStyle/>
                        <a:p>
                          <a:pPr algn="ctr"/>
                          <a:r>
                            <a:rPr lang="en-US" sz="1200" dirty="0"/>
                            <a:t>3e-18</a:t>
                          </a:r>
                        </a:p>
                      </a:txBody>
                      <a:tcPr>
                        <a:solidFill>
                          <a:schemeClr val="accent1">
                            <a:lumMod val="40000"/>
                            <a:lumOff val="60000"/>
                          </a:schemeClr>
                        </a:solidFill>
                      </a:tcPr>
                    </a:tc>
                    <a:extLst>
                      <a:ext uri="{0D108BD9-81ED-4DB2-BD59-A6C34878D82A}">
                        <a16:rowId xmlns:a16="http://schemas.microsoft.com/office/drawing/2014/main" val="732454928"/>
                      </a:ext>
                    </a:extLst>
                  </a:tr>
                  <a:tr h="182880">
                    <a:tc>
                      <a:txBody>
                        <a:bodyPr/>
                        <a:lstStyle/>
                        <a:p>
                          <a:pPr algn="l"/>
                          <a:r>
                            <a:rPr lang="en-US" sz="1200" dirty="0"/>
                            <a:t>     - Ads</a:t>
                          </a:r>
                        </a:p>
                      </a:txBody>
                      <a:tcPr/>
                    </a:tc>
                    <a:tc>
                      <a:txBody>
                        <a:bodyPr/>
                        <a:lstStyle/>
                        <a:p>
                          <a:pPr algn="ctr"/>
                          <a:r>
                            <a:rPr lang="en-US" sz="1200" dirty="0"/>
                            <a:t>0.0821</a:t>
                          </a:r>
                        </a:p>
                      </a:txBody>
                      <a:tcPr/>
                    </a:tc>
                    <a:tc>
                      <a:txBody>
                        <a:bodyPr/>
                        <a:lstStyle/>
                        <a:p>
                          <a:pPr algn="ctr"/>
                          <a:r>
                            <a:rPr lang="en-US" sz="1200" dirty="0"/>
                            <a:t>0.0796</a:t>
                          </a:r>
                        </a:p>
                      </a:txBody>
                      <a:tcPr/>
                    </a:tc>
                    <a:tc>
                      <a:txBody>
                        <a:bodyPr/>
                        <a:lstStyle/>
                        <a:p>
                          <a:pPr algn="ctr"/>
                          <a:r>
                            <a:rPr lang="en-US" sz="1200" dirty="0"/>
                            <a:t>+3.14%</a:t>
                          </a:r>
                        </a:p>
                      </a:txBody>
                      <a:tcPr>
                        <a:solidFill>
                          <a:schemeClr val="accent1">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oMath>
                            </m:oMathPara>
                          </a14:m>
                          <a:endParaRPr lang="en-US" sz="1200" dirty="0"/>
                        </a:p>
                      </a:txBody>
                      <a:tcPr>
                        <a:solidFill>
                          <a:schemeClr val="accent1">
                            <a:lumMod val="40000"/>
                            <a:lumOff val="60000"/>
                          </a:schemeClr>
                        </a:solidFill>
                      </a:tcPr>
                    </a:tc>
                    <a:extLst>
                      <a:ext uri="{0D108BD9-81ED-4DB2-BD59-A6C34878D82A}">
                        <a16:rowId xmlns:a16="http://schemas.microsoft.com/office/drawing/2014/main" val="2250899187"/>
                      </a:ext>
                    </a:extLst>
                  </a:tr>
                  <a:tr h="182880">
                    <a:tc>
                      <a:txBody>
                        <a:bodyPr/>
                        <a:lstStyle/>
                        <a:p>
                          <a:pPr algn="l"/>
                          <a:r>
                            <a:rPr lang="en-US" sz="1200" dirty="0"/>
                            <a:t>     - Related Searches</a:t>
                          </a:r>
                        </a:p>
                      </a:txBody>
                      <a:tcPr/>
                    </a:tc>
                    <a:tc>
                      <a:txBody>
                        <a:bodyPr/>
                        <a:lstStyle/>
                        <a:p>
                          <a:pPr algn="ctr"/>
                          <a:r>
                            <a:rPr lang="en-US" sz="1200" dirty="0"/>
                            <a:t>0.0211</a:t>
                          </a:r>
                        </a:p>
                      </a:txBody>
                      <a:tcPr/>
                    </a:tc>
                    <a:tc>
                      <a:txBody>
                        <a:bodyPr/>
                        <a:lstStyle/>
                        <a:p>
                          <a:pPr algn="ctr"/>
                          <a:r>
                            <a:rPr lang="en-US" sz="1200" dirty="0"/>
                            <a:t>0.0207</a:t>
                          </a:r>
                        </a:p>
                      </a:txBody>
                      <a:tcPr/>
                    </a:tc>
                    <a:tc>
                      <a:txBody>
                        <a:bodyPr/>
                        <a:lstStyle/>
                        <a:p>
                          <a:pPr algn="ctr"/>
                          <a:r>
                            <a:rPr lang="en-US" sz="1200" dirty="0"/>
                            <a:t>+1.93%</a:t>
                          </a:r>
                        </a:p>
                      </a:txBody>
                      <a:tcPr>
                        <a:solidFill>
                          <a:schemeClr val="accent1">
                            <a:lumMod val="40000"/>
                            <a:lumOff val="60000"/>
                          </a:schemeClr>
                        </a:solidFill>
                      </a:tcPr>
                    </a:tc>
                    <a:tc>
                      <a:txBody>
                        <a:bodyPr/>
                        <a:lstStyle/>
                        <a:p>
                          <a:pPr algn="ctr"/>
                          <a:r>
                            <a:rPr lang="en-US" sz="1200" dirty="0"/>
                            <a:t>7e-26</a:t>
                          </a:r>
                        </a:p>
                      </a:txBody>
                      <a:tcPr>
                        <a:solidFill>
                          <a:schemeClr val="accent1">
                            <a:lumMod val="40000"/>
                            <a:lumOff val="60000"/>
                          </a:schemeClr>
                        </a:solidFill>
                      </a:tcPr>
                    </a:tc>
                    <a:extLst>
                      <a:ext uri="{0D108BD9-81ED-4DB2-BD59-A6C34878D82A}">
                        <a16:rowId xmlns:a16="http://schemas.microsoft.com/office/drawing/2014/main" val="1513577187"/>
                      </a:ext>
                    </a:extLst>
                  </a:tr>
                  <a:tr h="182880">
                    <a:tc>
                      <a:txBody>
                        <a:bodyPr/>
                        <a:lstStyle/>
                        <a:p>
                          <a:pPr algn="l"/>
                          <a:r>
                            <a:rPr lang="en-US" sz="1200" dirty="0"/>
                            <a:t>     - Pagination</a:t>
                          </a:r>
                        </a:p>
                      </a:txBody>
                      <a:tcPr/>
                    </a:tc>
                    <a:tc>
                      <a:txBody>
                        <a:bodyPr/>
                        <a:lstStyle/>
                        <a:p>
                          <a:pPr algn="ctr"/>
                          <a:r>
                            <a:rPr lang="en-US" sz="1200" dirty="0"/>
                            <a:t>0.0226</a:t>
                          </a:r>
                        </a:p>
                      </a:txBody>
                      <a:tcPr/>
                    </a:tc>
                    <a:tc>
                      <a:txBody>
                        <a:bodyPr/>
                        <a:lstStyle/>
                        <a:p>
                          <a:pPr algn="ctr"/>
                          <a:r>
                            <a:rPr lang="en-US" sz="1200" dirty="0"/>
                            <a:t>0.0227</a:t>
                          </a:r>
                        </a:p>
                      </a:txBody>
                      <a:tcPr/>
                    </a:tc>
                    <a:tc>
                      <a:txBody>
                        <a:bodyPr/>
                        <a:lstStyle/>
                        <a:p>
                          <a:pPr algn="ctr"/>
                          <a:r>
                            <a:rPr lang="en-US" sz="1200" dirty="0"/>
                            <a:t>-0.44%</a:t>
                          </a:r>
                        </a:p>
                      </a:txBody>
                      <a:tcPr>
                        <a:solidFill>
                          <a:schemeClr val="accent1">
                            <a:lumMod val="40000"/>
                            <a:lumOff val="60000"/>
                          </a:schemeClr>
                        </a:solidFill>
                      </a:tcPr>
                    </a:tc>
                    <a:tc>
                      <a:txBody>
                        <a:bodyPr/>
                        <a:lstStyle/>
                        <a:p>
                          <a:pPr algn="ctr"/>
                          <a:r>
                            <a:rPr lang="en-US" sz="1200" dirty="0"/>
                            <a:t>0.0114</a:t>
                          </a:r>
                        </a:p>
                      </a:txBody>
                      <a:tcPr>
                        <a:solidFill>
                          <a:schemeClr val="accent1">
                            <a:lumMod val="40000"/>
                            <a:lumOff val="60000"/>
                          </a:schemeClr>
                        </a:solidFill>
                      </a:tcPr>
                    </a:tc>
                    <a:extLst>
                      <a:ext uri="{0D108BD9-81ED-4DB2-BD59-A6C34878D82A}">
                        <a16:rowId xmlns:a16="http://schemas.microsoft.com/office/drawing/2014/main" val="2171204430"/>
                      </a:ext>
                    </a:extLst>
                  </a:tr>
                  <a:tr h="182880">
                    <a:tc>
                      <a:txBody>
                        <a:bodyPr/>
                        <a:lstStyle/>
                        <a:p>
                          <a:pPr algn="l"/>
                          <a:r>
                            <a:rPr lang="en-US" sz="1200" dirty="0"/>
                            <a:t>     - Other</a:t>
                          </a:r>
                        </a:p>
                      </a:txBody>
                      <a:tcPr/>
                    </a:tc>
                    <a:tc>
                      <a:txBody>
                        <a:bodyPr/>
                        <a:lstStyle/>
                        <a:p>
                          <a:pPr algn="ctr"/>
                          <a:r>
                            <a:rPr lang="en-US" sz="1200" dirty="0"/>
                            <a:t>0.0518</a:t>
                          </a:r>
                        </a:p>
                      </a:txBody>
                      <a:tcPr/>
                    </a:tc>
                    <a:tc>
                      <a:txBody>
                        <a:bodyPr/>
                        <a:lstStyle/>
                        <a:p>
                          <a:pPr algn="ctr"/>
                          <a:r>
                            <a:rPr lang="en-US" sz="1200" dirty="0"/>
                            <a:t>0.0515</a:t>
                          </a:r>
                        </a:p>
                      </a:txBody>
                      <a:tcPr/>
                    </a:tc>
                    <a:tc>
                      <a:txBody>
                        <a:bodyPr/>
                        <a:lstStyle/>
                        <a:p>
                          <a:pPr algn="ctr"/>
                          <a:r>
                            <a:rPr lang="en-US" sz="1200" dirty="0"/>
                            <a:t>+0.58%</a:t>
                          </a:r>
                        </a:p>
                      </a:txBody>
                      <a:tcPr>
                        <a:solidFill>
                          <a:schemeClr val="accent1">
                            <a:lumMod val="40000"/>
                            <a:lumOff val="60000"/>
                          </a:schemeClr>
                        </a:solidFill>
                      </a:tcPr>
                    </a:tc>
                    <a:tc>
                      <a:txBody>
                        <a:bodyPr/>
                        <a:lstStyle/>
                        <a:p>
                          <a:pPr algn="ctr"/>
                          <a:r>
                            <a:rPr lang="en-US" sz="1200" dirty="0"/>
                            <a:t>0.0048</a:t>
                          </a:r>
                        </a:p>
                      </a:txBody>
                      <a:tcPr>
                        <a:solidFill>
                          <a:schemeClr val="accent1">
                            <a:lumMod val="40000"/>
                            <a:lumOff val="60000"/>
                          </a:schemeClr>
                        </a:solidFill>
                      </a:tcPr>
                    </a:tc>
                    <a:extLst>
                      <a:ext uri="{0D108BD9-81ED-4DB2-BD59-A6C34878D82A}">
                        <a16:rowId xmlns:a16="http://schemas.microsoft.com/office/drawing/2014/main" val="3534520523"/>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024779397"/>
                  </p:ext>
                </p:extLst>
              </p:nvPr>
            </p:nvGraphicFramePr>
            <p:xfrm>
              <a:off x="1240809" y="2373868"/>
              <a:ext cx="9710380" cy="3662680"/>
            </p:xfrm>
            <a:graphic>
              <a:graphicData uri="http://schemas.openxmlformats.org/drawingml/2006/table">
                <a:tbl>
                  <a:tblPr firstRow="1" bandRow="1">
                    <a:tableStyleId>{5940675A-B579-460E-94D1-54222C63F5DA}</a:tableStyleId>
                  </a:tblPr>
                  <a:tblGrid>
                    <a:gridCol w="1942076">
                      <a:extLst>
                        <a:ext uri="{9D8B030D-6E8A-4147-A177-3AD203B41FA5}">
                          <a16:colId xmlns:a16="http://schemas.microsoft.com/office/drawing/2014/main" val="2660538919"/>
                        </a:ext>
                      </a:extLst>
                    </a:gridCol>
                    <a:gridCol w="1942076">
                      <a:extLst>
                        <a:ext uri="{9D8B030D-6E8A-4147-A177-3AD203B41FA5}">
                          <a16:colId xmlns:a16="http://schemas.microsoft.com/office/drawing/2014/main" val="1641645638"/>
                        </a:ext>
                      </a:extLst>
                    </a:gridCol>
                    <a:gridCol w="1942076">
                      <a:extLst>
                        <a:ext uri="{9D8B030D-6E8A-4147-A177-3AD203B41FA5}">
                          <a16:colId xmlns:a16="http://schemas.microsoft.com/office/drawing/2014/main" val="2002624811"/>
                        </a:ext>
                      </a:extLst>
                    </a:gridCol>
                    <a:gridCol w="1942076">
                      <a:extLst>
                        <a:ext uri="{9D8B030D-6E8A-4147-A177-3AD203B41FA5}">
                          <a16:colId xmlns:a16="http://schemas.microsoft.com/office/drawing/2014/main" val="1094381412"/>
                        </a:ext>
                      </a:extLst>
                    </a:gridCol>
                    <a:gridCol w="1942076">
                      <a:extLst>
                        <a:ext uri="{9D8B030D-6E8A-4147-A177-3AD203B41FA5}">
                          <a16:colId xmlns:a16="http://schemas.microsoft.com/office/drawing/2014/main" val="376639402"/>
                        </a:ext>
                      </a:extLst>
                    </a:gridCol>
                  </a:tblGrid>
                  <a:tr h="370840">
                    <a:tc>
                      <a:txBody>
                        <a:bodyPr/>
                        <a:lstStyle/>
                        <a:p>
                          <a:pPr algn="ctr"/>
                          <a:r>
                            <a:rPr lang="en-US" b="1" dirty="0"/>
                            <a:t>Metric</a:t>
                          </a:r>
                        </a:p>
                      </a:txBody>
                      <a:tcPr>
                        <a:solidFill>
                          <a:schemeClr val="bg1">
                            <a:lumMod val="85000"/>
                          </a:schemeClr>
                        </a:solidFill>
                      </a:tcPr>
                    </a:tc>
                    <a:tc>
                      <a:txBody>
                        <a:bodyPr/>
                        <a:lstStyle/>
                        <a:p>
                          <a:pPr algn="ctr"/>
                          <a:r>
                            <a:rPr lang="en-US" b="1" dirty="0"/>
                            <a:t>Treatment</a:t>
                          </a:r>
                        </a:p>
                      </a:txBody>
                      <a:tcPr>
                        <a:solidFill>
                          <a:schemeClr val="bg1">
                            <a:lumMod val="85000"/>
                          </a:schemeClr>
                        </a:solidFill>
                      </a:tcPr>
                    </a:tc>
                    <a:tc>
                      <a:txBody>
                        <a:bodyPr/>
                        <a:lstStyle/>
                        <a:p>
                          <a:pPr algn="ctr"/>
                          <a:r>
                            <a:rPr lang="en-US" b="1" dirty="0"/>
                            <a:t>Control</a:t>
                          </a:r>
                        </a:p>
                      </a:txBody>
                      <a:tcPr>
                        <a:solidFill>
                          <a:schemeClr val="bg1">
                            <a:lumMod val="85000"/>
                          </a:schemeClr>
                        </a:solidFill>
                      </a:tcPr>
                    </a:tc>
                    <a:tc>
                      <a:txBody>
                        <a:bodyPr/>
                        <a:lstStyle/>
                        <a:p>
                          <a:pPr algn="ctr"/>
                          <a:r>
                            <a:rPr lang="en-US" b="1" dirty="0"/>
                            <a:t>Delta (%)</a:t>
                          </a:r>
                        </a:p>
                      </a:txBody>
                      <a:tcPr>
                        <a:solidFill>
                          <a:schemeClr val="bg1">
                            <a:lumMod val="85000"/>
                          </a:schemeClr>
                        </a:solidFill>
                      </a:tcPr>
                    </a:tc>
                    <a:tc>
                      <a:txBody>
                        <a:bodyPr/>
                        <a:lstStyle/>
                        <a:p>
                          <a:endParaRPr lang="en-US"/>
                        </a:p>
                      </a:txBody>
                      <a:tcPr>
                        <a:blipFill>
                          <a:blip r:embed="rId3"/>
                          <a:stretch>
                            <a:fillRect l="-400000" t="-8197" r="-627" b="-898361"/>
                          </a:stretch>
                        </a:blipFill>
                      </a:tcPr>
                    </a:tc>
                    <a:extLst>
                      <a:ext uri="{0D108BD9-81ED-4DB2-BD59-A6C34878D82A}">
                        <a16:rowId xmlns:a16="http://schemas.microsoft.com/office/drawing/2014/main" val="1765835409"/>
                      </a:ext>
                    </a:extLst>
                  </a:tr>
                  <a:tr h="274320">
                    <a:tc>
                      <a:txBody>
                        <a:bodyPr/>
                        <a:lstStyle/>
                        <a:p>
                          <a:pPr algn="l"/>
                          <a:r>
                            <a:rPr lang="en-US" sz="1200" dirty="0"/>
                            <a:t>Overall Page Click</a:t>
                          </a:r>
                          <a:r>
                            <a:rPr lang="en-US" sz="1200" baseline="0" dirty="0"/>
                            <a:t> Rate</a:t>
                          </a:r>
                          <a:endParaRPr lang="en-US" sz="1200" dirty="0"/>
                        </a:p>
                      </a:txBody>
                      <a:tcPr/>
                    </a:tc>
                    <a:tc>
                      <a:txBody>
                        <a:bodyPr/>
                        <a:lstStyle/>
                        <a:p>
                          <a:pPr algn="ctr"/>
                          <a:r>
                            <a:rPr lang="en-US" sz="1200" dirty="0"/>
                            <a:t>0.8206</a:t>
                          </a:r>
                        </a:p>
                      </a:txBody>
                      <a:tcPr/>
                    </a:tc>
                    <a:tc>
                      <a:txBody>
                        <a:bodyPr/>
                        <a:lstStyle/>
                        <a:p>
                          <a:pPr algn="ctr"/>
                          <a:r>
                            <a:rPr lang="en-US" sz="1200" dirty="0"/>
                            <a:t>0.8219</a:t>
                          </a:r>
                        </a:p>
                      </a:txBody>
                      <a:tcPr/>
                    </a:tc>
                    <a:tc>
                      <a:txBody>
                        <a:bodyPr/>
                        <a:lstStyle/>
                        <a:p>
                          <a:pPr algn="ctr"/>
                          <a:r>
                            <a:rPr lang="en-US" sz="1200" dirty="0"/>
                            <a:t>-0.16%</a:t>
                          </a:r>
                        </a:p>
                      </a:txBody>
                      <a:tcPr>
                        <a:solidFill>
                          <a:srgbClr val="FFB2B2"/>
                        </a:solidFill>
                      </a:tcPr>
                    </a:tc>
                    <a:tc>
                      <a:txBody>
                        <a:bodyPr/>
                        <a:lstStyle/>
                        <a:p>
                          <a:pPr algn="ctr"/>
                          <a:r>
                            <a:rPr lang="en-US" sz="1200" dirty="0"/>
                            <a:t>8e-11</a:t>
                          </a:r>
                        </a:p>
                      </a:txBody>
                      <a:tcPr>
                        <a:solidFill>
                          <a:srgbClr val="FFB2B2"/>
                        </a:solidFill>
                      </a:tcPr>
                    </a:tc>
                    <a:extLst>
                      <a:ext uri="{0D108BD9-81ED-4DB2-BD59-A6C34878D82A}">
                        <a16:rowId xmlns:a16="http://schemas.microsoft.com/office/drawing/2014/main" val="233383122"/>
                      </a:ext>
                    </a:extLst>
                  </a:tr>
                  <a:tr h="274320">
                    <a:tc>
                      <a:txBody>
                        <a:bodyPr/>
                        <a:lstStyle/>
                        <a:p>
                          <a:pPr algn="l"/>
                          <a:r>
                            <a:rPr lang="en-US" sz="1200" baseline="0" dirty="0"/>
                            <a:t>     - Web Results</a:t>
                          </a:r>
                          <a:endParaRPr lang="en-US" sz="1200" dirty="0"/>
                        </a:p>
                      </a:txBody>
                      <a:tcPr/>
                    </a:tc>
                    <a:tc>
                      <a:txBody>
                        <a:bodyPr/>
                        <a:lstStyle/>
                        <a:p>
                          <a:pPr algn="ctr"/>
                          <a:r>
                            <a:rPr lang="en-US" sz="1200" dirty="0"/>
                            <a:t>0.5243</a:t>
                          </a:r>
                        </a:p>
                      </a:txBody>
                      <a:tcPr/>
                    </a:tc>
                    <a:tc>
                      <a:txBody>
                        <a:bodyPr/>
                        <a:lstStyle/>
                        <a:p>
                          <a:pPr algn="ctr"/>
                          <a:r>
                            <a:rPr lang="en-US" sz="1200" dirty="0"/>
                            <a:t>0.5300</a:t>
                          </a:r>
                        </a:p>
                      </a:txBody>
                      <a:tcPr/>
                    </a:tc>
                    <a:tc>
                      <a:txBody>
                        <a:bodyPr/>
                        <a:lstStyle/>
                        <a:p>
                          <a:pPr algn="ctr"/>
                          <a:r>
                            <a:rPr lang="en-US" sz="1200" dirty="0"/>
                            <a:t>-1.08%</a:t>
                          </a:r>
                        </a:p>
                      </a:txBody>
                      <a:tcPr>
                        <a:solidFill>
                          <a:srgbClr val="FFB2B2"/>
                        </a:solidFill>
                      </a:tcPr>
                    </a:tc>
                    <a:tc>
                      <a:txBody>
                        <a:bodyPr/>
                        <a:lstStyle/>
                        <a:p>
                          <a:endParaRPr lang="en-US"/>
                        </a:p>
                      </a:txBody>
                      <a:tcPr>
                        <a:blipFill>
                          <a:blip r:embed="rId3"/>
                          <a:stretch>
                            <a:fillRect l="-400000" t="-246667" r="-627" b="-1017778"/>
                          </a:stretch>
                        </a:blipFill>
                      </a:tcPr>
                    </a:tc>
                    <a:extLst>
                      <a:ext uri="{0D108BD9-81ED-4DB2-BD59-A6C34878D82A}">
                        <a16:rowId xmlns:a16="http://schemas.microsoft.com/office/drawing/2014/main" val="3613451205"/>
                      </a:ext>
                    </a:extLst>
                  </a:tr>
                  <a:tr h="274320">
                    <a:tc>
                      <a:txBody>
                        <a:bodyPr/>
                        <a:lstStyle/>
                        <a:p>
                          <a:pPr algn="l"/>
                          <a:r>
                            <a:rPr lang="en-US" sz="1200" dirty="0"/>
                            <a:t>     - Answers</a:t>
                          </a:r>
                        </a:p>
                      </a:txBody>
                      <a:tcPr/>
                    </a:tc>
                    <a:tc>
                      <a:txBody>
                        <a:bodyPr/>
                        <a:lstStyle/>
                        <a:p>
                          <a:pPr algn="ctr"/>
                          <a:r>
                            <a:rPr lang="en-US" sz="1200" dirty="0"/>
                            <a:t>0.1413</a:t>
                          </a:r>
                        </a:p>
                      </a:txBody>
                      <a:tcPr/>
                    </a:tc>
                    <a:tc>
                      <a:txBody>
                        <a:bodyPr/>
                        <a:lstStyle/>
                        <a:p>
                          <a:pPr algn="ctr"/>
                          <a:r>
                            <a:rPr lang="en-US" sz="1200" dirty="0"/>
                            <a:t>0.1401</a:t>
                          </a:r>
                        </a:p>
                      </a:txBody>
                      <a:tcPr/>
                    </a:tc>
                    <a:tc>
                      <a:txBody>
                        <a:bodyPr/>
                        <a:lstStyle/>
                        <a:p>
                          <a:pPr algn="ctr"/>
                          <a:r>
                            <a:rPr lang="en-US" sz="1200" dirty="0"/>
                            <a:t>+0.86%</a:t>
                          </a:r>
                        </a:p>
                      </a:txBody>
                      <a:tcPr>
                        <a:solidFill>
                          <a:schemeClr val="accent1">
                            <a:lumMod val="40000"/>
                            <a:lumOff val="60000"/>
                          </a:schemeClr>
                        </a:solidFill>
                      </a:tcPr>
                    </a:tc>
                    <a:tc>
                      <a:txBody>
                        <a:bodyPr/>
                        <a:lstStyle/>
                        <a:p>
                          <a:pPr algn="ctr"/>
                          <a:r>
                            <a:rPr lang="en-US" sz="1200" dirty="0"/>
                            <a:t>5e-24</a:t>
                          </a:r>
                        </a:p>
                      </a:txBody>
                      <a:tcPr>
                        <a:solidFill>
                          <a:schemeClr val="accent1">
                            <a:lumMod val="40000"/>
                            <a:lumOff val="60000"/>
                          </a:schemeClr>
                        </a:solidFill>
                      </a:tcPr>
                    </a:tc>
                    <a:extLst>
                      <a:ext uri="{0D108BD9-81ED-4DB2-BD59-A6C34878D82A}">
                        <a16:rowId xmlns:a16="http://schemas.microsoft.com/office/drawing/2014/main" val="2960445861"/>
                      </a:ext>
                    </a:extLst>
                  </a:tr>
                  <a:tr h="274320">
                    <a:tc>
                      <a:txBody>
                        <a:bodyPr/>
                        <a:lstStyle/>
                        <a:p>
                          <a:pPr algn="l"/>
                          <a:r>
                            <a:rPr lang="en-US" sz="1200" dirty="0"/>
                            <a:t>          -</a:t>
                          </a:r>
                          <a:r>
                            <a:rPr lang="en-US" sz="1200" baseline="0" dirty="0"/>
                            <a:t> Image</a:t>
                          </a:r>
                          <a:endParaRPr lang="en-US" sz="1200" dirty="0"/>
                        </a:p>
                      </a:txBody>
                      <a:tcPr/>
                    </a:tc>
                    <a:tc>
                      <a:txBody>
                        <a:bodyPr/>
                        <a:lstStyle/>
                        <a:p>
                          <a:pPr algn="ctr"/>
                          <a:r>
                            <a:rPr lang="en-US" sz="1200" dirty="0"/>
                            <a:t>0.0262</a:t>
                          </a:r>
                        </a:p>
                      </a:txBody>
                      <a:tcPr/>
                    </a:tc>
                    <a:tc>
                      <a:txBody>
                        <a:bodyPr/>
                        <a:lstStyle/>
                        <a:p>
                          <a:pPr algn="ctr"/>
                          <a:r>
                            <a:rPr lang="en-US" sz="1200" dirty="0"/>
                            <a:t>0.0261</a:t>
                          </a:r>
                        </a:p>
                      </a:txBody>
                      <a:tcPr/>
                    </a:tc>
                    <a:tc>
                      <a:txBody>
                        <a:bodyPr/>
                        <a:lstStyle/>
                        <a:p>
                          <a:pPr algn="ctr"/>
                          <a:r>
                            <a:rPr lang="en-US" sz="1200" dirty="0"/>
                            <a:t>+0.38%</a:t>
                          </a:r>
                        </a:p>
                      </a:txBody>
                      <a:tcPr>
                        <a:solidFill>
                          <a:schemeClr val="accent1">
                            <a:lumMod val="40000"/>
                            <a:lumOff val="60000"/>
                          </a:schemeClr>
                        </a:solidFill>
                      </a:tcPr>
                    </a:tc>
                    <a:tc>
                      <a:txBody>
                        <a:bodyPr/>
                        <a:lstStyle/>
                        <a:p>
                          <a:pPr algn="ctr"/>
                          <a:r>
                            <a:rPr lang="en-US" sz="1200" dirty="0"/>
                            <a:t>0.1112</a:t>
                          </a:r>
                        </a:p>
                      </a:txBody>
                      <a:tcPr>
                        <a:solidFill>
                          <a:schemeClr val="accent1">
                            <a:lumMod val="40000"/>
                            <a:lumOff val="60000"/>
                          </a:schemeClr>
                        </a:solidFill>
                      </a:tcPr>
                    </a:tc>
                    <a:extLst>
                      <a:ext uri="{0D108BD9-81ED-4DB2-BD59-A6C34878D82A}">
                        <a16:rowId xmlns:a16="http://schemas.microsoft.com/office/drawing/2014/main" val="3239998192"/>
                      </a:ext>
                    </a:extLst>
                  </a:tr>
                  <a:tr h="274320">
                    <a:tc>
                      <a:txBody>
                        <a:bodyPr/>
                        <a:lstStyle/>
                        <a:p>
                          <a:pPr algn="l"/>
                          <a:r>
                            <a:rPr lang="en-US" sz="1200" dirty="0"/>
                            <a:t>          - Video</a:t>
                          </a:r>
                        </a:p>
                      </a:txBody>
                      <a:tcPr/>
                    </a:tc>
                    <a:tc>
                      <a:txBody>
                        <a:bodyPr/>
                        <a:lstStyle/>
                        <a:p>
                          <a:pPr algn="ctr"/>
                          <a:r>
                            <a:rPr lang="en-US" sz="1200" dirty="0"/>
                            <a:t>0.0280</a:t>
                          </a:r>
                        </a:p>
                      </a:txBody>
                      <a:tcPr/>
                    </a:tc>
                    <a:tc>
                      <a:txBody>
                        <a:bodyPr/>
                        <a:lstStyle/>
                        <a:p>
                          <a:pPr algn="ctr"/>
                          <a:r>
                            <a:rPr lang="en-US" sz="1200" dirty="0"/>
                            <a:t>0.0278</a:t>
                          </a:r>
                        </a:p>
                      </a:txBody>
                      <a:tcPr/>
                    </a:tc>
                    <a:tc>
                      <a:txBody>
                        <a:bodyPr/>
                        <a:lstStyle/>
                        <a:p>
                          <a:pPr algn="ctr"/>
                          <a:r>
                            <a:rPr lang="en-US" sz="1200" dirty="0"/>
                            <a:t>+0.72%</a:t>
                          </a:r>
                        </a:p>
                      </a:txBody>
                      <a:tcPr>
                        <a:solidFill>
                          <a:schemeClr val="accent1">
                            <a:lumMod val="40000"/>
                            <a:lumOff val="60000"/>
                          </a:schemeClr>
                        </a:solidFill>
                      </a:tcPr>
                    </a:tc>
                    <a:tc>
                      <a:txBody>
                        <a:bodyPr/>
                        <a:lstStyle/>
                        <a:p>
                          <a:pPr algn="ctr"/>
                          <a:r>
                            <a:rPr lang="en-US" sz="1200" dirty="0"/>
                            <a:t>0.0004</a:t>
                          </a:r>
                        </a:p>
                      </a:txBody>
                      <a:tcPr>
                        <a:solidFill>
                          <a:schemeClr val="accent1">
                            <a:lumMod val="40000"/>
                            <a:lumOff val="60000"/>
                          </a:schemeClr>
                        </a:solidFill>
                      </a:tcPr>
                    </a:tc>
                    <a:extLst>
                      <a:ext uri="{0D108BD9-81ED-4DB2-BD59-A6C34878D82A}">
                        <a16:rowId xmlns:a16="http://schemas.microsoft.com/office/drawing/2014/main" val="4063605752"/>
                      </a:ext>
                    </a:extLst>
                  </a:tr>
                  <a:tr h="274320">
                    <a:tc>
                      <a:txBody>
                        <a:bodyPr/>
                        <a:lstStyle/>
                        <a:p>
                          <a:pPr algn="l"/>
                          <a:r>
                            <a:rPr lang="en-US" sz="1200" dirty="0"/>
                            <a:t>          - News</a:t>
                          </a:r>
                        </a:p>
                      </a:txBody>
                      <a:tcPr/>
                    </a:tc>
                    <a:tc>
                      <a:txBody>
                        <a:bodyPr/>
                        <a:lstStyle/>
                        <a:p>
                          <a:pPr algn="ctr"/>
                          <a:r>
                            <a:rPr lang="en-US" sz="1200" dirty="0"/>
                            <a:t>0.0190</a:t>
                          </a:r>
                        </a:p>
                      </a:txBody>
                      <a:tcPr/>
                    </a:tc>
                    <a:tc>
                      <a:txBody>
                        <a:bodyPr/>
                        <a:lstStyle/>
                        <a:p>
                          <a:pPr algn="ctr"/>
                          <a:r>
                            <a:rPr lang="en-US" sz="1200" dirty="0"/>
                            <a:t>0.0190</a:t>
                          </a:r>
                        </a:p>
                      </a:txBody>
                      <a:tcPr/>
                    </a:tc>
                    <a:tc>
                      <a:txBody>
                        <a:bodyPr/>
                        <a:lstStyle/>
                        <a:p>
                          <a:pPr algn="ctr"/>
                          <a:r>
                            <a:rPr lang="en-US" sz="1200" dirty="0"/>
                            <a:t>+0.10%</a:t>
                          </a:r>
                        </a:p>
                      </a:txBody>
                      <a:tcPr>
                        <a:noFill/>
                      </a:tcPr>
                    </a:tc>
                    <a:tc>
                      <a:txBody>
                        <a:bodyPr/>
                        <a:lstStyle/>
                        <a:p>
                          <a:pPr algn="ctr"/>
                          <a:r>
                            <a:rPr lang="en-US" sz="1200" dirty="0"/>
                            <a:t>0.8244</a:t>
                          </a:r>
                        </a:p>
                      </a:txBody>
                      <a:tcPr>
                        <a:noFill/>
                      </a:tcPr>
                    </a:tc>
                    <a:extLst>
                      <a:ext uri="{0D108BD9-81ED-4DB2-BD59-A6C34878D82A}">
                        <a16:rowId xmlns:a16="http://schemas.microsoft.com/office/drawing/2014/main" val="1848785450"/>
                      </a:ext>
                    </a:extLst>
                  </a:tr>
                  <a:tr h="274320">
                    <a:tc>
                      <a:txBody>
                        <a:bodyPr/>
                        <a:lstStyle/>
                        <a:p>
                          <a:pPr algn="l"/>
                          <a:r>
                            <a:rPr lang="en-US" sz="1200" dirty="0"/>
                            <a:t>          - Entity</a:t>
                          </a:r>
                        </a:p>
                      </a:txBody>
                      <a:tcPr/>
                    </a:tc>
                    <a:tc>
                      <a:txBody>
                        <a:bodyPr/>
                        <a:lstStyle/>
                        <a:p>
                          <a:pPr algn="ctr"/>
                          <a:r>
                            <a:rPr lang="en-US" sz="1200" dirty="0"/>
                            <a:t>0.0440</a:t>
                          </a:r>
                        </a:p>
                      </a:txBody>
                      <a:tcPr/>
                    </a:tc>
                    <a:tc>
                      <a:txBody>
                        <a:bodyPr/>
                        <a:lstStyle/>
                        <a:p>
                          <a:pPr algn="ctr"/>
                          <a:r>
                            <a:rPr lang="en-US" sz="1200" dirty="0"/>
                            <a:t>0.0435</a:t>
                          </a:r>
                        </a:p>
                      </a:txBody>
                      <a:tcPr/>
                    </a:tc>
                    <a:tc>
                      <a:txBody>
                        <a:bodyPr/>
                        <a:lstStyle/>
                        <a:p>
                          <a:pPr algn="ctr"/>
                          <a:r>
                            <a:rPr lang="en-US" sz="1200" dirty="0"/>
                            <a:t>+1.15%</a:t>
                          </a:r>
                        </a:p>
                      </a:txBody>
                      <a:tcPr>
                        <a:solidFill>
                          <a:schemeClr val="accent1">
                            <a:lumMod val="40000"/>
                            <a:lumOff val="60000"/>
                          </a:schemeClr>
                        </a:solidFill>
                      </a:tcPr>
                    </a:tc>
                    <a:tc>
                      <a:txBody>
                        <a:bodyPr/>
                        <a:lstStyle/>
                        <a:p>
                          <a:pPr algn="ctr"/>
                          <a:r>
                            <a:rPr lang="en-US" sz="1200" dirty="0"/>
                            <a:t>8e-12</a:t>
                          </a:r>
                        </a:p>
                      </a:txBody>
                      <a:tcPr>
                        <a:solidFill>
                          <a:schemeClr val="accent1">
                            <a:lumMod val="40000"/>
                            <a:lumOff val="60000"/>
                          </a:schemeClr>
                        </a:solidFill>
                      </a:tcPr>
                    </a:tc>
                    <a:extLst>
                      <a:ext uri="{0D108BD9-81ED-4DB2-BD59-A6C34878D82A}">
                        <a16:rowId xmlns:a16="http://schemas.microsoft.com/office/drawing/2014/main" val="545218144"/>
                      </a:ext>
                    </a:extLst>
                  </a:tr>
                  <a:tr h="274320">
                    <a:tc>
                      <a:txBody>
                        <a:bodyPr/>
                        <a:lstStyle/>
                        <a:p>
                          <a:pPr algn="l"/>
                          <a:r>
                            <a:rPr lang="en-US" sz="1200" dirty="0"/>
                            <a:t>          - Other</a:t>
                          </a:r>
                        </a:p>
                      </a:txBody>
                      <a:tcPr/>
                    </a:tc>
                    <a:tc>
                      <a:txBody>
                        <a:bodyPr/>
                        <a:lstStyle/>
                        <a:p>
                          <a:pPr algn="ctr"/>
                          <a:r>
                            <a:rPr lang="en-US" sz="1200" dirty="0"/>
                            <a:t>0.0273</a:t>
                          </a:r>
                        </a:p>
                      </a:txBody>
                      <a:tcPr/>
                    </a:tc>
                    <a:tc>
                      <a:txBody>
                        <a:bodyPr/>
                        <a:lstStyle/>
                        <a:p>
                          <a:pPr algn="ctr"/>
                          <a:r>
                            <a:rPr lang="en-US" sz="1200" dirty="0"/>
                            <a:t>0.0269</a:t>
                          </a:r>
                        </a:p>
                      </a:txBody>
                      <a:tcPr/>
                    </a:tc>
                    <a:tc>
                      <a:txBody>
                        <a:bodyPr/>
                        <a:lstStyle/>
                        <a:p>
                          <a:pPr algn="ctr"/>
                          <a:r>
                            <a:rPr lang="en-US" sz="1200" dirty="0"/>
                            <a:t>+1.49%</a:t>
                          </a:r>
                        </a:p>
                      </a:txBody>
                      <a:tcPr>
                        <a:solidFill>
                          <a:schemeClr val="accent1">
                            <a:lumMod val="40000"/>
                            <a:lumOff val="60000"/>
                          </a:schemeClr>
                        </a:solidFill>
                      </a:tcPr>
                    </a:tc>
                    <a:tc>
                      <a:txBody>
                        <a:bodyPr/>
                        <a:lstStyle/>
                        <a:p>
                          <a:pPr algn="ctr"/>
                          <a:r>
                            <a:rPr lang="en-US" sz="1200" dirty="0"/>
                            <a:t>3e-18</a:t>
                          </a:r>
                        </a:p>
                      </a:txBody>
                      <a:tcPr>
                        <a:solidFill>
                          <a:schemeClr val="accent1">
                            <a:lumMod val="40000"/>
                            <a:lumOff val="60000"/>
                          </a:schemeClr>
                        </a:solidFill>
                      </a:tcPr>
                    </a:tc>
                    <a:extLst>
                      <a:ext uri="{0D108BD9-81ED-4DB2-BD59-A6C34878D82A}">
                        <a16:rowId xmlns:a16="http://schemas.microsoft.com/office/drawing/2014/main" val="732454928"/>
                      </a:ext>
                    </a:extLst>
                  </a:tr>
                  <a:tr h="274320">
                    <a:tc>
                      <a:txBody>
                        <a:bodyPr/>
                        <a:lstStyle/>
                        <a:p>
                          <a:pPr algn="l"/>
                          <a:r>
                            <a:rPr lang="en-US" sz="1200" dirty="0"/>
                            <a:t>     - Ads</a:t>
                          </a:r>
                        </a:p>
                      </a:txBody>
                      <a:tcPr/>
                    </a:tc>
                    <a:tc>
                      <a:txBody>
                        <a:bodyPr/>
                        <a:lstStyle/>
                        <a:p>
                          <a:pPr algn="ctr"/>
                          <a:r>
                            <a:rPr lang="en-US" sz="1200" dirty="0"/>
                            <a:t>0.0821</a:t>
                          </a:r>
                        </a:p>
                      </a:txBody>
                      <a:tcPr/>
                    </a:tc>
                    <a:tc>
                      <a:txBody>
                        <a:bodyPr/>
                        <a:lstStyle/>
                        <a:p>
                          <a:pPr algn="ctr"/>
                          <a:r>
                            <a:rPr lang="en-US" sz="1200" dirty="0"/>
                            <a:t>0.0796</a:t>
                          </a:r>
                        </a:p>
                      </a:txBody>
                      <a:tcPr/>
                    </a:tc>
                    <a:tc>
                      <a:txBody>
                        <a:bodyPr/>
                        <a:lstStyle/>
                        <a:p>
                          <a:pPr algn="ctr"/>
                          <a:r>
                            <a:rPr lang="en-US" sz="1200" dirty="0"/>
                            <a:t>+3.14%</a:t>
                          </a:r>
                        </a:p>
                      </a:txBody>
                      <a:tcPr>
                        <a:solidFill>
                          <a:schemeClr val="accent1">
                            <a:lumMod val="40000"/>
                            <a:lumOff val="60000"/>
                          </a:schemeClr>
                        </a:solidFill>
                      </a:tcPr>
                    </a:tc>
                    <a:tc>
                      <a:txBody>
                        <a:bodyPr/>
                        <a:lstStyle/>
                        <a:p>
                          <a:endParaRPr lang="en-US"/>
                        </a:p>
                      </a:txBody>
                      <a:tcPr>
                        <a:blipFill>
                          <a:blip r:embed="rId3"/>
                          <a:stretch>
                            <a:fillRect l="-400000" t="-948889" r="-627" b="-315556"/>
                          </a:stretch>
                        </a:blipFill>
                      </a:tcPr>
                    </a:tc>
                    <a:extLst>
                      <a:ext uri="{0D108BD9-81ED-4DB2-BD59-A6C34878D82A}">
                        <a16:rowId xmlns:a16="http://schemas.microsoft.com/office/drawing/2014/main" val="2250899187"/>
                      </a:ext>
                    </a:extLst>
                  </a:tr>
                  <a:tr h="274320">
                    <a:tc>
                      <a:txBody>
                        <a:bodyPr/>
                        <a:lstStyle/>
                        <a:p>
                          <a:pPr algn="l"/>
                          <a:r>
                            <a:rPr lang="en-US" sz="1200" dirty="0"/>
                            <a:t>     - Related Searches</a:t>
                          </a:r>
                        </a:p>
                      </a:txBody>
                      <a:tcPr/>
                    </a:tc>
                    <a:tc>
                      <a:txBody>
                        <a:bodyPr/>
                        <a:lstStyle/>
                        <a:p>
                          <a:pPr algn="ctr"/>
                          <a:r>
                            <a:rPr lang="en-US" sz="1200" dirty="0"/>
                            <a:t>0.0211</a:t>
                          </a:r>
                        </a:p>
                      </a:txBody>
                      <a:tcPr/>
                    </a:tc>
                    <a:tc>
                      <a:txBody>
                        <a:bodyPr/>
                        <a:lstStyle/>
                        <a:p>
                          <a:pPr algn="ctr"/>
                          <a:r>
                            <a:rPr lang="en-US" sz="1200" dirty="0"/>
                            <a:t>0.0207</a:t>
                          </a:r>
                        </a:p>
                      </a:txBody>
                      <a:tcPr/>
                    </a:tc>
                    <a:tc>
                      <a:txBody>
                        <a:bodyPr/>
                        <a:lstStyle/>
                        <a:p>
                          <a:pPr algn="ctr"/>
                          <a:r>
                            <a:rPr lang="en-US" sz="1200" dirty="0"/>
                            <a:t>+1.93%</a:t>
                          </a:r>
                        </a:p>
                      </a:txBody>
                      <a:tcPr>
                        <a:solidFill>
                          <a:schemeClr val="accent1">
                            <a:lumMod val="40000"/>
                            <a:lumOff val="60000"/>
                          </a:schemeClr>
                        </a:solidFill>
                      </a:tcPr>
                    </a:tc>
                    <a:tc>
                      <a:txBody>
                        <a:bodyPr/>
                        <a:lstStyle/>
                        <a:p>
                          <a:pPr algn="ctr"/>
                          <a:r>
                            <a:rPr lang="en-US" sz="1200" dirty="0"/>
                            <a:t>7e-26</a:t>
                          </a:r>
                        </a:p>
                      </a:txBody>
                      <a:tcPr>
                        <a:solidFill>
                          <a:schemeClr val="accent1">
                            <a:lumMod val="40000"/>
                            <a:lumOff val="60000"/>
                          </a:schemeClr>
                        </a:solidFill>
                      </a:tcPr>
                    </a:tc>
                    <a:extLst>
                      <a:ext uri="{0D108BD9-81ED-4DB2-BD59-A6C34878D82A}">
                        <a16:rowId xmlns:a16="http://schemas.microsoft.com/office/drawing/2014/main" val="1513577187"/>
                      </a:ext>
                    </a:extLst>
                  </a:tr>
                  <a:tr h="274320">
                    <a:tc>
                      <a:txBody>
                        <a:bodyPr/>
                        <a:lstStyle/>
                        <a:p>
                          <a:pPr algn="l"/>
                          <a:r>
                            <a:rPr lang="en-US" sz="1200" dirty="0"/>
                            <a:t>     - Pagination</a:t>
                          </a:r>
                        </a:p>
                      </a:txBody>
                      <a:tcPr/>
                    </a:tc>
                    <a:tc>
                      <a:txBody>
                        <a:bodyPr/>
                        <a:lstStyle/>
                        <a:p>
                          <a:pPr algn="ctr"/>
                          <a:r>
                            <a:rPr lang="en-US" sz="1200" dirty="0"/>
                            <a:t>0.0226</a:t>
                          </a:r>
                        </a:p>
                      </a:txBody>
                      <a:tcPr/>
                    </a:tc>
                    <a:tc>
                      <a:txBody>
                        <a:bodyPr/>
                        <a:lstStyle/>
                        <a:p>
                          <a:pPr algn="ctr"/>
                          <a:r>
                            <a:rPr lang="en-US" sz="1200" dirty="0"/>
                            <a:t>0.0227</a:t>
                          </a:r>
                        </a:p>
                      </a:txBody>
                      <a:tcPr/>
                    </a:tc>
                    <a:tc>
                      <a:txBody>
                        <a:bodyPr/>
                        <a:lstStyle/>
                        <a:p>
                          <a:pPr algn="ctr"/>
                          <a:r>
                            <a:rPr lang="en-US" sz="1200" dirty="0"/>
                            <a:t>-0.44%</a:t>
                          </a:r>
                        </a:p>
                      </a:txBody>
                      <a:tcPr>
                        <a:solidFill>
                          <a:schemeClr val="accent1">
                            <a:lumMod val="40000"/>
                            <a:lumOff val="60000"/>
                          </a:schemeClr>
                        </a:solidFill>
                      </a:tcPr>
                    </a:tc>
                    <a:tc>
                      <a:txBody>
                        <a:bodyPr/>
                        <a:lstStyle/>
                        <a:p>
                          <a:pPr algn="ctr"/>
                          <a:r>
                            <a:rPr lang="en-US" sz="1200" dirty="0"/>
                            <a:t>0.0114</a:t>
                          </a:r>
                        </a:p>
                      </a:txBody>
                      <a:tcPr>
                        <a:solidFill>
                          <a:schemeClr val="accent1">
                            <a:lumMod val="40000"/>
                            <a:lumOff val="60000"/>
                          </a:schemeClr>
                        </a:solidFill>
                      </a:tcPr>
                    </a:tc>
                    <a:extLst>
                      <a:ext uri="{0D108BD9-81ED-4DB2-BD59-A6C34878D82A}">
                        <a16:rowId xmlns:a16="http://schemas.microsoft.com/office/drawing/2014/main" val="2171204430"/>
                      </a:ext>
                    </a:extLst>
                  </a:tr>
                  <a:tr h="274320">
                    <a:tc>
                      <a:txBody>
                        <a:bodyPr/>
                        <a:lstStyle/>
                        <a:p>
                          <a:pPr algn="l"/>
                          <a:r>
                            <a:rPr lang="en-US" sz="1200" dirty="0"/>
                            <a:t>     - Other</a:t>
                          </a:r>
                        </a:p>
                      </a:txBody>
                      <a:tcPr/>
                    </a:tc>
                    <a:tc>
                      <a:txBody>
                        <a:bodyPr/>
                        <a:lstStyle/>
                        <a:p>
                          <a:pPr algn="ctr"/>
                          <a:r>
                            <a:rPr lang="en-US" sz="1200" dirty="0"/>
                            <a:t>0.0518</a:t>
                          </a:r>
                        </a:p>
                      </a:txBody>
                      <a:tcPr/>
                    </a:tc>
                    <a:tc>
                      <a:txBody>
                        <a:bodyPr/>
                        <a:lstStyle/>
                        <a:p>
                          <a:pPr algn="ctr"/>
                          <a:r>
                            <a:rPr lang="en-US" sz="1200" dirty="0"/>
                            <a:t>0.0515</a:t>
                          </a:r>
                        </a:p>
                      </a:txBody>
                      <a:tcPr/>
                    </a:tc>
                    <a:tc>
                      <a:txBody>
                        <a:bodyPr/>
                        <a:lstStyle/>
                        <a:p>
                          <a:pPr algn="ctr"/>
                          <a:r>
                            <a:rPr lang="en-US" sz="1200" dirty="0"/>
                            <a:t>+0.58%</a:t>
                          </a:r>
                        </a:p>
                      </a:txBody>
                      <a:tcPr>
                        <a:solidFill>
                          <a:schemeClr val="accent1">
                            <a:lumMod val="40000"/>
                            <a:lumOff val="60000"/>
                          </a:schemeClr>
                        </a:solidFill>
                      </a:tcPr>
                    </a:tc>
                    <a:tc>
                      <a:txBody>
                        <a:bodyPr/>
                        <a:lstStyle/>
                        <a:p>
                          <a:pPr algn="ctr"/>
                          <a:r>
                            <a:rPr lang="en-US" sz="1200" dirty="0"/>
                            <a:t>0.0048</a:t>
                          </a:r>
                        </a:p>
                      </a:txBody>
                      <a:tcPr>
                        <a:solidFill>
                          <a:schemeClr val="accent1">
                            <a:lumMod val="40000"/>
                            <a:lumOff val="60000"/>
                          </a:schemeClr>
                        </a:solidFill>
                      </a:tcPr>
                    </a:tc>
                    <a:extLst>
                      <a:ext uri="{0D108BD9-81ED-4DB2-BD59-A6C34878D82A}">
                        <a16:rowId xmlns:a16="http://schemas.microsoft.com/office/drawing/2014/main" val="3534520523"/>
                      </a:ext>
                    </a:extLst>
                  </a:tr>
                </a:tbl>
              </a:graphicData>
            </a:graphic>
          </p:graphicFrame>
        </mc:Fallback>
      </mc:AlternateContent>
      <p:sp>
        <p:nvSpPr>
          <p:cNvPr id="4" name="Slide Number Placeholder 3">
            <a:extLst>
              <a:ext uri="{FF2B5EF4-FFF2-40B4-BE49-F238E27FC236}">
                <a16:creationId xmlns:a16="http://schemas.microsoft.com/office/drawing/2014/main" id="{F74CE3AD-9F9C-416A-AFCF-317DD6BD7D51}"/>
              </a:ext>
            </a:extLst>
          </p:cNvPr>
          <p:cNvSpPr>
            <a:spLocks noGrp="1"/>
          </p:cNvSpPr>
          <p:nvPr>
            <p:ph type="sldNum" sz="quarter" idx="12"/>
          </p:nvPr>
        </p:nvSpPr>
        <p:spPr/>
        <p:txBody>
          <a:bodyPr/>
          <a:lstStyle/>
          <a:p>
            <a:fld id="{91E3821E-91C8-4622-B41E-7C998522087F}" type="slidenum">
              <a:rPr lang="en-US" smtClean="0"/>
              <a:t>28</a:t>
            </a:fld>
            <a:endParaRPr lang="en-US"/>
          </a:p>
        </p:txBody>
      </p:sp>
    </p:spTree>
    <p:extLst>
      <p:ext uri="{BB962C8B-B14F-4D97-AF65-F5344CB8AC3E}">
        <p14:creationId xmlns:p14="http://schemas.microsoft.com/office/powerpoint/2010/main" val="2228148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F56C36-72C6-4933-AE2D-67A808EFC6B1}"/>
              </a:ext>
            </a:extLst>
          </p:cNvPr>
          <p:cNvPicPr>
            <a:picLocks noChangeAspect="1"/>
          </p:cNvPicPr>
          <p:nvPr/>
        </p:nvPicPr>
        <p:blipFill>
          <a:blip r:embed="rId3"/>
          <a:stretch>
            <a:fillRect/>
          </a:stretch>
        </p:blipFill>
        <p:spPr>
          <a:xfrm>
            <a:off x="6126480" y="1979266"/>
            <a:ext cx="5934075" cy="4095750"/>
          </a:xfrm>
          <a:prstGeom prst="rect">
            <a:avLst/>
          </a:prstGeom>
        </p:spPr>
      </p:pic>
      <p:sp>
        <p:nvSpPr>
          <p:cNvPr id="2" name="Title 1">
            <a:extLst>
              <a:ext uri="{FF2B5EF4-FFF2-40B4-BE49-F238E27FC236}">
                <a16:creationId xmlns:a16="http://schemas.microsoft.com/office/drawing/2014/main" id="{E0276C5A-28A1-4FDC-9669-6870BFAE7CD1}"/>
              </a:ext>
            </a:extLst>
          </p:cNvPr>
          <p:cNvSpPr>
            <a:spLocks noGrp="1"/>
          </p:cNvSpPr>
          <p:nvPr>
            <p:ph type="title"/>
          </p:nvPr>
        </p:nvSpPr>
        <p:spPr/>
        <p:txBody>
          <a:bodyPr/>
          <a:lstStyle/>
          <a:p>
            <a:r>
              <a:rPr lang="en-US" dirty="0"/>
              <a:t>Proactively Flag Interesting Things</a:t>
            </a:r>
          </a:p>
        </p:txBody>
      </p:sp>
      <p:sp>
        <p:nvSpPr>
          <p:cNvPr id="3" name="Content Placeholder 2">
            <a:extLst>
              <a:ext uri="{FF2B5EF4-FFF2-40B4-BE49-F238E27FC236}">
                <a16:creationId xmlns:a16="http://schemas.microsoft.com/office/drawing/2014/main" id="{77C4D576-D6C2-4B14-AAD9-DDBD9735468E}"/>
              </a:ext>
            </a:extLst>
          </p:cNvPr>
          <p:cNvSpPr>
            <a:spLocks noGrp="1"/>
          </p:cNvSpPr>
          <p:nvPr>
            <p:ph idx="1"/>
          </p:nvPr>
        </p:nvSpPr>
        <p:spPr>
          <a:xfrm>
            <a:off x="1097280" y="1845734"/>
            <a:ext cx="4677878" cy="4023360"/>
          </a:xfrm>
        </p:spPr>
        <p:txBody>
          <a:bodyPr/>
          <a:lstStyle/>
          <a:p>
            <a:r>
              <a:rPr lang="en-US" dirty="0"/>
              <a:t>Heterogeneous treatment effects should be understood and root-caused. </a:t>
            </a:r>
          </a:p>
          <a:p>
            <a:r>
              <a:rPr lang="en-US" dirty="0"/>
              <a:t>Typically, we expect the treatment effect to either be fully consistent over time or demonstrating a novelty effect.</a:t>
            </a:r>
          </a:p>
          <a:p>
            <a:r>
              <a:rPr lang="en-US" dirty="0"/>
              <a:t>Sudden shifts like the one shown here indicate an externality that affected the treatment effect .</a:t>
            </a:r>
          </a:p>
        </p:txBody>
      </p:sp>
      <p:sp>
        <p:nvSpPr>
          <p:cNvPr id="4" name="Slide Number Placeholder 3">
            <a:extLst>
              <a:ext uri="{FF2B5EF4-FFF2-40B4-BE49-F238E27FC236}">
                <a16:creationId xmlns:a16="http://schemas.microsoft.com/office/drawing/2014/main" id="{B653268A-0831-49D8-82E8-A19DA1BBB55D}"/>
              </a:ext>
            </a:extLst>
          </p:cNvPr>
          <p:cNvSpPr>
            <a:spLocks noGrp="1"/>
          </p:cNvSpPr>
          <p:nvPr>
            <p:ph type="sldNum" sz="quarter" idx="12"/>
          </p:nvPr>
        </p:nvSpPr>
        <p:spPr/>
        <p:txBody>
          <a:bodyPr/>
          <a:lstStyle/>
          <a:p>
            <a:fld id="{91E3821E-91C8-4622-B41E-7C998522087F}" type="slidenum">
              <a:rPr lang="en-US" smtClean="0"/>
              <a:t>29</a:t>
            </a:fld>
            <a:endParaRPr lang="en-US"/>
          </a:p>
        </p:txBody>
      </p:sp>
    </p:spTree>
    <p:extLst>
      <p:ext uri="{BB962C8B-B14F-4D97-AF65-F5344CB8AC3E}">
        <p14:creationId xmlns:p14="http://schemas.microsoft.com/office/powerpoint/2010/main" val="146772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78BC-5245-426B-91C9-E13513E81CA0}"/>
              </a:ext>
            </a:extLst>
          </p:cNvPr>
          <p:cNvSpPr>
            <a:spLocks noGrp="1"/>
          </p:cNvSpPr>
          <p:nvPr>
            <p:ph type="title"/>
          </p:nvPr>
        </p:nvSpPr>
        <p:spPr/>
        <p:txBody>
          <a:bodyPr/>
          <a:lstStyle/>
          <a:p>
            <a:r>
              <a:rPr lang="en-US" dirty="0"/>
              <a:t>The Data Pipeline</a:t>
            </a:r>
          </a:p>
        </p:txBody>
      </p:sp>
      <p:sp>
        <p:nvSpPr>
          <p:cNvPr id="3" name="Content Placeholder 2">
            <a:extLst>
              <a:ext uri="{FF2B5EF4-FFF2-40B4-BE49-F238E27FC236}">
                <a16:creationId xmlns:a16="http://schemas.microsoft.com/office/drawing/2014/main" id="{72F5D9D6-1F91-40D2-A3DF-F4E397121DAC}"/>
              </a:ext>
            </a:extLst>
          </p:cNvPr>
          <p:cNvSpPr>
            <a:spLocks noGrp="1"/>
          </p:cNvSpPr>
          <p:nvPr>
            <p:ph idx="1"/>
          </p:nvPr>
        </p:nvSpPr>
        <p:spPr/>
        <p:txBody>
          <a:bodyPr anchor="ctr">
            <a:normAutofit/>
          </a:bodyPr>
          <a:lstStyle/>
          <a:p>
            <a:pPr marL="0" indent="0" algn="ctr">
              <a:buNone/>
            </a:pPr>
            <a:r>
              <a:rPr lang="en-US" sz="3200" dirty="0"/>
              <a:t>Your analysis is only as good as the data which produces it. </a:t>
            </a:r>
          </a:p>
        </p:txBody>
      </p:sp>
      <p:sp>
        <p:nvSpPr>
          <p:cNvPr id="4" name="Slide Number Placeholder 3">
            <a:extLst>
              <a:ext uri="{FF2B5EF4-FFF2-40B4-BE49-F238E27FC236}">
                <a16:creationId xmlns:a16="http://schemas.microsoft.com/office/drawing/2014/main" id="{1CEF6C83-464C-4A7D-8D85-8DFCDDFE6663}"/>
              </a:ext>
            </a:extLst>
          </p:cNvPr>
          <p:cNvSpPr>
            <a:spLocks noGrp="1"/>
          </p:cNvSpPr>
          <p:nvPr>
            <p:ph type="sldNum" sz="quarter" idx="12"/>
          </p:nvPr>
        </p:nvSpPr>
        <p:spPr/>
        <p:txBody>
          <a:bodyPr/>
          <a:lstStyle/>
          <a:p>
            <a:fld id="{91E3821E-91C8-4622-B41E-7C998522087F}" type="slidenum">
              <a:rPr lang="en-US" smtClean="0"/>
              <a:t>3</a:t>
            </a:fld>
            <a:endParaRPr lang="en-US"/>
          </a:p>
        </p:txBody>
      </p:sp>
    </p:spTree>
    <p:extLst>
      <p:ext uri="{BB962C8B-B14F-4D97-AF65-F5344CB8AC3E}">
        <p14:creationId xmlns:p14="http://schemas.microsoft.com/office/powerpoint/2010/main" val="3285724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8DA3-E59B-4CE8-8472-C9D11690F61A}"/>
              </a:ext>
            </a:extLst>
          </p:cNvPr>
          <p:cNvSpPr>
            <a:spLocks noGrp="1"/>
          </p:cNvSpPr>
          <p:nvPr>
            <p:ph type="title"/>
          </p:nvPr>
        </p:nvSpPr>
        <p:spPr/>
        <p:txBody>
          <a:bodyPr/>
          <a:lstStyle/>
          <a:p>
            <a:r>
              <a:rPr lang="en-US" dirty="0"/>
              <a:t>Go Deep – Find Interesting Examples</a:t>
            </a:r>
          </a:p>
        </p:txBody>
      </p:sp>
      <p:sp>
        <p:nvSpPr>
          <p:cNvPr id="3" name="Content Placeholder 2">
            <a:extLst>
              <a:ext uri="{FF2B5EF4-FFF2-40B4-BE49-F238E27FC236}">
                <a16:creationId xmlns:a16="http://schemas.microsoft.com/office/drawing/2014/main" id="{154381FC-72F3-4FB0-9479-AC70862C286E}"/>
              </a:ext>
            </a:extLst>
          </p:cNvPr>
          <p:cNvSpPr>
            <a:spLocks noGrp="1"/>
          </p:cNvSpPr>
          <p:nvPr>
            <p:ph idx="1"/>
          </p:nvPr>
        </p:nvSpPr>
        <p:spPr/>
        <p:txBody>
          <a:bodyPr/>
          <a:lstStyle/>
          <a:p>
            <a:r>
              <a:rPr lang="en-US" dirty="0"/>
              <a:t>Going back to the error rate example, we can </a:t>
            </a:r>
            <a:r>
              <a:rPr lang="en-US" b="1" i="1" dirty="0"/>
              <a:t>intelligently</a:t>
            </a:r>
            <a:r>
              <a:rPr lang="en-US" dirty="0"/>
              <a:t> identify which errors are most likely to be causing the movements observed:</a:t>
            </a:r>
          </a:p>
          <a:p>
            <a:endParaRPr lang="en-US" dirty="0"/>
          </a:p>
        </p:txBody>
      </p:sp>
      <p:graphicFrame>
        <p:nvGraphicFramePr>
          <p:cNvPr id="4" name="Table 3">
            <a:extLst>
              <a:ext uri="{FF2B5EF4-FFF2-40B4-BE49-F238E27FC236}">
                <a16:creationId xmlns:a16="http://schemas.microsoft.com/office/drawing/2014/main" id="{C3AD3897-B294-4213-B5EF-BF5B63A5665F}"/>
              </a:ext>
            </a:extLst>
          </p:cNvPr>
          <p:cNvGraphicFramePr>
            <a:graphicFrameLocks noGrp="1"/>
          </p:cNvGraphicFramePr>
          <p:nvPr>
            <p:extLst>
              <p:ext uri="{D42A27DB-BD31-4B8C-83A1-F6EECF244321}">
                <p14:modId xmlns:p14="http://schemas.microsoft.com/office/powerpoint/2010/main" val="3306521098"/>
              </p:ext>
            </p:extLst>
          </p:nvPr>
        </p:nvGraphicFramePr>
        <p:xfrm>
          <a:off x="0" y="2930314"/>
          <a:ext cx="12192000" cy="1854200"/>
        </p:xfrm>
        <a:graphic>
          <a:graphicData uri="http://schemas.openxmlformats.org/drawingml/2006/table">
            <a:tbl>
              <a:tblPr firstRow="1" bandRow="1">
                <a:tableStyleId>{5C22544A-7EE6-4342-B048-85BDC9FD1C3A}</a:tableStyleId>
              </a:tblPr>
              <a:tblGrid>
                <a:gridCol w="776896">
                  <a:extLst>
                    <a:ext uri="{9D8B030D-6E8A-4147-A177-3AD203B41FA5}">
                      <a16:colId xmlns:a16="http://schemas.microsoft.com/office/drawing/2014/main" val="277397839"/>
                    </a:ext>
                  </a:extLst>
                </a:gridCol>
                <a:gridCol w="6010547">
                  <a:extLst>
                    <a:ext uri="{9D8B030D-6E8A-4147-A177-3AD203B41FA5}">
                      <a16:colId xmlns:a16="http://schemas.microsoft.com/office/drawing/2014/main" val="3047794898"/>
                    </a:ext>
                  </a:extLst>
                </a:gridCol>
                <a:gridCol w="1646347">
                  <a:extLst>
                    <a:ext uri="{9D8B030D-6E8A-4147-A177-3AD203B41FA5}">
                      <a16:colId xmlns:a16="http://schemas.microsoft.com/office/drawing/2014/main" val="3115886216"/>
                    </a:ext>
                  </a:extLst>
                </a:gridCol>
                <a:gridCol w="1279662">
                  <a:extLst>
                    <a:ext uri="{9D8B030D-6E8A-4147-A177-3AD203B41FA5}">
                      <a16:colId xmlns:a16="http://schemas.microsoft.com/office/drawing/2014/main" val="1908898681"/>
                    </a:ext>
                  </a:extLst>
                </a:gridCol>
                <a:gridCol w="1025225">
                  <a:extLst>
                    <a:ext uri="{9D8B030D-6E8A-4147-A177-3AD203B41FA5}">
                      <a16:colId xmlns:a16="http://schemas.microsoft.com/office/drawing/2014/main" val="2296054002"/>
                    </a:ext>
                  </a:extLst>
                </a:gridCol>
                <a:gridCol w="1453323">
                  <a:extLst>
                    <a:ext uri="{9D8B030D-6E8A-4147-A177-3AD203B41FA5}">
                      <a16:colId xmlns:a16="http://schemas.microsoft.com/office/drawing/2014/main" val="3732692683"/>
                    </a:ext>
                  </a:extLst>
                </a:gridCol>
              </a:tblGrid>
              <a:tr h="370840">
                <a:tc>
                  <a:txBody>
                    <a:bodyPr/>
                    <a:lstStyle/>
                    <a:p>
                      <a:r>
                        <a:rPr lang="en-US" dirty="0"/>
                        <a:t>Rank</a:t>
                      </a:r>
                    </a:p>
                  </a:txBody>
                  <a:tcPr/>
                </a:tc>
                <a:tc>
                  <a:txBody>
                    <a:bodyPr/>
                    <a:lstStyle/>
                    <a:p>
                      <a:r>
                        <a:rPr lang="en-US" dirty="0"/>
                        <a:t>Error Text</a:t>
                      </a:r>
                    </a:p>
                  </a:txBody>
                  <a:tcPr/>
                </a:tc>
                <a:tc>
                  <a:txBody>
                    <a:bodyPr/>
                    <a:lstStyle/>
                    <a:p>
                      <a:r>
                        <a:rPr lang="en-US" dirty="0"/>
                        <a:t># - Treatment</a:t>
                      </a:r>
                    </a:p>
                  </a:txBody>
                  <a:tcPr/>
                </a:tc>
                <a:tc>
                  <a:txBody>
                    <a:bodyPr/>
                    <a:lstStyle/>
                    <a:p>
                      <a:r>
                        <a:rPr lang="en-US" dirty="0"/>
                        <a:t># - Control</a:t>
                      </a:r>
                    </a:p>
                  </a:txBody>
                  <a:tcPr/>
                </a:tc>
                <a:tc>
                  <a:txBody>
                    <a:bodyPr/>
                    <a:lstStyle/>
                    <a:p>
                      <a:r>
                        <a:rPr lang="en-US" dirty="0"/>
                        <a:t>Statistic</a:t>
                      </a:r>
                    </a:p>
                  </a:txBody>
                  <a:tcPr/>
                </a:tc>
                <a:tc>
                  <a:txBody>
                    <a:bodyPr/>
                    <a:lstStyle/>
                    <a:p>
                      <a:r>
                        <a:rPr lang="en-US" dirty="0"/>
                        <a:t>Examples</a:t>
                      </a:r>
                    </a:p>
                  </a:txBody>
                  <a:tcPr/>
                </a:tc>
                <a:extLst>
                  <a:ext uri="{0D108BD9-81ED-4DB2-BD59-A6C34878D82A}">
                    <a16:rowId xmlns:a16="http://schemas.microsoft.com/office/drawing/2014/main" val="501825983"/>
                  </a:ext>
                </a:extLst>
              </a:tr>
              <a:tr h="370840">
                <a:tc>
                  <a:txBody>
                    <a:bodyPr/>
                    <a:lstStyle/>
                    <a:p>
                      <a:pPr algn="ctr"/>
                      <a:r>
                        <a:rPr lang="en-US" sz="1400" dirty="0">
                          <a:latin typeface="Consolas" panose="020B0609020204030204" pitchFamily="49" charset="0"/>
                        </a:rPr>
                        <a:t>1</a:t>
                      </a:r>
                    </a:p>
                  </a:txBody>
                  <a:tcPr/>
                </a:tc>
                <a:tc>
                  <a:txBody>
                    <a:bodyPr/>
                    <a:lstStyle/>
                    <a:p>
                      <a:r>
                        <a:rPr lang="en-US" sz="1400" dirty="0" err="1">
                          <a:latin typeface="Consolas" panose="020B0609020204030204" pitchFamily="49" charset="0"/>
                        </a:rPr>
                        <a:t>n.innerText</a:t>
                      </a:r>
                      <a:r>
                        <a:rPr lang="en-US" sz="1400" dirty="0">
                          <a:latin typeface="Consolas" panose="020B0609020204030204" pitchFamily="49" charset="0"/>
                        </a:rPr>
                        <a:t> is undefined</a:t>
                      </a:r>
                    </a:p>
                  </a:txBody>
                  <a:tcPr/>
                </a:tc>
                <a:tc>
                  <a:txBody>
                    <a:bodyPr/>
                    <a:lstStyle/>
                    <a:p>
                      <a:r>
                        <a:rPr lang="en-US" dirty="0"/>
                        <a:t>327</a:t>
                      </a:r>
                    </a:p>
                  </a:txBody>
                  <a:tcPr/>
                </a:tc>
                <a:tc>
                  <a:txBody>
                    <a:bodyPr/>
                    <a:lstStyle/>
                    <a:p>
                      <a:r>
                        <a:rPr lang="en-US" dirty="0"/>
                        <a:t>0</a:t>
                      </a:r>
                    </a:p>
                  </a:txBody>
                  <a:tcPr/>
                </a:tc>
                <a:tc>
                  <a:txBody>
                    <a:bodyPr/>
                    <a:lstStyle/>
                    <a:p>
                      <a:r>
                        <a:rPr lang="en-US" dirty="0"/>
                        <a:t>327</a:t>
                      </a:r>
                    </a:p>
                  </a:txBody>
                  <a:tcPr/>
                </a:tc>
                <a:tc>
                  <a:txBody>
                    <a:bodyPr/>
                    <a:lstStyle/>
                    <a:p>
                      <a:r>
                        <a:rPr lang="en-US" dirty="0">
                          <a:hlinkClick r:id="rId3"/>
                        </a:rPr>
                        <a:t>See examples</a:t>
                      </a:r>
                      <a:endParaRPr lang="en-US" dirty="0"/>
                    </a:p>
                  </a:txBody>
                  <a:tcPr/>
                </a:tc>
                <a:extLst>
                  <a:ext uri="{0D108BD9-81ED-4DB2-BD59-A6C34878D82A}">
                    <a16:rowId xmlns:a16="http://schemas.microsoft.com/office/drawing/2014/main" val="277587979"/>
                  </a:ext>
                </a:extLst>
              </a:tr>
              <a:tr h="370840">
                <a:tc>
                  <a:txBody>
                    <a:bodyPr/>
                    <a:lstStyle/>
                    <a:p>
                      <a:pPr algn="ctr"/>
                      <a:r>
                        <a:rPr lang="en-US" sz="1400" dirty="0">
                          <a:latin typeface="Consolas" panose="020B0609020204030204" pitchFamily="49" charset="0"/>
                        </a:rPr>
                        <a:t>2</a:t>
                      </a:r>
                    </a:p>
                  </a:txBody>
                  <a:tcPr/>
                </a:tc>
                <a:tc>
                  <a:txBody>
                    <a:bodyPr/>
                    <a:lstStyle/>
                    <a:p>
                      <a:r>
                        <a:rPr lang="en-US" sz="1400" dirty="0">
                          <a:latin typeface="Consolas" panose="020B0609020204030204" pitchFamily="49" charset="0"/>
                        </a:rPr>
                        <a:t>Uncaught </a:t>
                      </a:r>
                      <a:r>
                        <a:rPr lang="en-US" sz="1400" dirty="0" err="1">
                          <a:latin typeface="Consolas" panose="020B0609020204030204" pitchFamily="49" charset="0"/>
                        </a:rPr>
                        <a:t>ReferenceError</a:t>
                      </a:r>
                      <a:r>
                        <a:rPr lang="en-US" sz="1400" dirty="0">
                          <a:latin typeface="Consolas" panose="020B0609020204030204" pitchFamily="49" charset="0"/>
                        </a:rPr>
                        <a:t>: </a:t>
                      </a:r>
                      <a:r>
                        <a:rPr lang="en-US" sz="1400" dirty="0" err="1">
                          <a:latin typeface="Consolas" panose="020B0609020204030204" pitchFamily="49" charset="0"/>
                        </a:rPr>
                        <a:t>androidinterface</a:t>
                      </a:r>
                      <a:r>
                        <a:rPr lang="en-US" sz="1400" dirty="0">
                          <a:latin typeface="Consolas" panose="020B0609020204030204" pitchFamily="49" charset="0"/>
                        </a:rPr>
                        <a:t> is undefined</a:t>
                      </a:r>
                    </a:p>
                  </a:txBody>
                  <a:tcPr/>
                </a:tc>
                <a:tc>
                  <a:txBody>
                    <a:bodyPr/>
                    <a:lstStyle/>
                    <a:p>
                      <a:r>
                        <a:rPr lang="en-US" dirty="0"/>
                        <a:t>227</a:t>
                      </a:r>
                    </a:p>
                  </a:txBody>
                  <a:tcPr/>
                </a:tc>
                <a:tc>
                  <a:txBody>
                    <a:bodyPr/>
                    <a:lstStyle/>
                    <a:p>
                      <a:r>
                        <a:rPr lang="en-US" dirty="0"/>
                        <a:t>3</a:t>
                      </a:r>
                    </a:p>
                  </a:txBody>
                  <a:tcPr/>
                </a:tc>
                <a:tc>
                  <a:txBody>
                    <a:bodyPr/>
                    <a:lstStyle/>
                    <a:p>
                      <a:r>
                        <a:rPr lang="en-US" dirty="0"/>
                        <a:t>218</a:t>
                      </a:r>
                    </a:p>
                  </a:txBody>
                  <a:tcPr/>
                </a:tc>
                <a:tc>
                  <a:txBody>
                    <a:bodyPr/>
                    <a:lstStyle/>
                    <a:p>
                      <a:r>
                        <a:rPr lang="en-US" dirty="0">
                          <a:hlinkClick r:id="rId3"/>
                        </a:rPr>
                        <a:t>See examples</a:t>
                      </a:r>
                      <a:endParaRPr lang="en-US" dirty="0"/>
                    </a:p>
                  </a:txBody>
                  <a:tcPr/>
                </a:tc>
                <a:extLst>
                  <a:ext uri="{0D108BD9-81ED-4DB2-BD59-A6C34878D82A}">
                    <a16:rowId xmlns:a16="http://schemas.microsoft.com/office/drawing/2014/main" val="2028351837"/>
                  </a:ext>
                </a:extLst>
              </a:tr>
              <a:tr h="370840">
                <a:tc>
                  <a:txBody>
                    <a:bodyPr/>
                    <a:lstStyle/>
                    <a:p>
                      <a:pPr algn="ctr"/>
                      <a:r>
                        <a:rPr lang="en-US" sz="1400" dirty="0">
                          <a:latin typeface="Consolas" panose="020B0609020204030204" pitchFamily="49" charset="0"/>
                        </a:rPr>
                        <a:t>…</a:t>
                      </a:r>
                    </a:p>
                  </a:txBody>
                  <a:tcPr/>
                </a:tc>
                <a:tc>
                  <a:txBody>
                    <a:bodyPr/>
                    <a:lstStyle/>
                    <a:p>
                      <a:r>
                        <a:rPr lang="en-US" sz="1400" dirty="0">
                          <a:latin typeface="Consolas" panose="020B0609020204030204" pitchFamily="49" charset="0"/>
                        </a:rPr>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769073359"/>
                  </a:ext>
                </a:extLst>
              </a:tr>
              <a:tr h="370840">
                <a:tc>
                  <a:txBody>
                    <a:bodyPr/>
                    <a:lstStyle/>
                    <a:p>
                      <a:pPr algn="ctr"/>
                      <a:r>
                        <a:rPr lang="en-US" sz="1400" dirty="0">
                          <a:latin typeface="Consolas" panose="020B0609020204030204" pitchFamily="49" charset="0"/>
                        </a:rPr>
                        <a:t>1337</a:t>
                      </a:r>
                    </a:p>
                  </a:txBody>
                  <a:tcPr/>
                </a:tc>
                <a:tc>
                  <a:txBody>
                    <a:bodyPr/>
                    <a:lstStyle/>
                    <a:p>
                      <a:r>
                        <a:rPr lang="en-US" sz="1400" dirty="0">
                          <a:latin typeface="Consolas" panose="020B0609020204030204" pitchFamily="49" charset="0"/>
                        </a:rPr>
                        <a:t>FailedRequest60</a:t>
                      </a:r>
                    </a:p>
                  </a:txBody>
                  <a:tcPr/>
                </a:tc>
                <a:tc>
                  <a:txBody>
                    <a:bodyPr/>
                    <a:lstStyle/>
                    <a:p>
                      <a:r>
                        <a:rPr lang="en-US" dirty="0"/>
                        <a:t>3611</a:t>
                      </a:r>
                    </a:p>
                  </a:txBody>
                  <a:tcPr/>
                </a:tc>
                <a:tc>
                  <a:txBody>
                    <a:bodyPr/>
                    <a:lstStyle/>
                    <a:p>
                      <a:r>
                        <a:rPr lang="en-US" dirty="0"/>
                        <a:t>3853</a:t>
                      </a:r>
                    </a:p>
                  </a:txBody>
                  <a:tcPr/>
                </a:tc>
                <a:tc>
                  <a:txBody>
                    <a:bodyPr/>
                    <a:lstStyle/>
                    <a:p>
                      <a:r>
                        <a:rPr lang="en-US" dirty="0"/>
                        <a:t>7.8</a:t>
                      </a:r>
                    </a:p>
                  </a:txBody>
                  <a:tcPr/>
                </a:tc>
                <a:tc>
                  <a:txBody>
                    <a:bodyPr/>
                    <a:lstStyle/>
                    <a:p>
                      <a:r>
                        <a:rPr lang="en-US" dirty="0">
                          <a:hlinkClick r:id="rId3"/>
                        </a:rPr>
                        <a:t>See examples</a:t>
                      </a:r>
                      <a:endParaRPr lang="en-US" dirty="0"/>
                    </a:p>
                  </a:txBody>
                  <a:tcPr/>
                </a:tc>
                <a:extLst>
                  <a:ext uri="{0D108BD9-81ED-4DB2-BD59-A6C34878D82A}">
                    <a16:rowId xmlns:a16="http://schemas.microsoft.com/office/drawing/2014/main" val="3385594678"/>
                  </a:ext>
                </a:extLst>
              </a:tr>
            </a:tbl>
          </a:graphicData>
        </a:graphic>
      </p:graphicFrame>
      <p:sp>
        <p:nvSpPr>
          <p:cNvPr id="5" name="Left Brace 4">
            <a:extLst>
              <a:ext uri="{FF2B5EF4-FFF2-40B4-BE49-F238E27FC236}">
                <a16:creationId xmlns:a16="http://schemas.microsoft.com/office/drawing/2014/main" id="{1754AA44-5CB6-41D7-990B-84F51BE5B200}"/>
              </a:ext>
            </a:extLst>
          </p:cNvPr>
          <p:cNvSpPr/>
          <p:nvPr/>
        </p:nvSpPr>
        <p:spPr>
          <a:xfrm rot="16200000">
            <a:off x="8094942" y="3614699"/>
            <a:ext cx="369014" cy="282913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E990920-34B8-47A3-B180-CA02482670A1}"/>
              </a:ext>
            </a:extLst>
          </p:cNvPr>
          <p:cNvSpPr txBox="1"/>
          <p:nvPr/>
        </p:nvSpPr>
        <p:spPr>
          <a:xfrm>
            <a:off x="5940615" y="5393761"/>
            <a:ext cx="5263191" cy="646331"/>
          </a:xfrm>
          <a:prstGeom prst="rect">
            <a:avLst/>
          </a:prstGeom>
          <a:noFill/>
        </p:spPr>
        <p:txBody>
          <a:bodyPr wrap="square" rtlCol="0">
            <a:spAutoFit/>
          </a:bodyPr>
          <a:lstStyle/>
          <a:p>
            <a:r>
              <a:rPr lang="en-US" dirty="0"/>
              <a:t>The total incidence of error may not be as important as how different it is between treatment and control.</a:t>
            </a:r>
          </a:p>
        </p:txBody>
      </p:sp>
      <p:sp>
        <p:nvSpPr>
          <p:cNvPr id="7" name="Slide Number Placeholder 6">
            <a:extLst>
              <a:ext uri="{FF2B5EF4-FFF2-40B4-BE49-F238E27FC236}">
                <a16:creationId xmlns:a16="http://schemas.microsoft.com/office/drawing/2014/main" id="{C10D2C97-B4FA-4366-8492-B9EFB190C418}"/>
              </a:ext>
            </a:extLst>
          </p:cNvPr>
          <p:cNvSpPr>
            <a:spLocks noGrp="1"/>
          </p:cNvSpPr>
          <p:nvPr>
            <p:ph type="sldNum" sz="quarter" idx="12"/>
          </p:nvPr>
        </p:nvSpPr>
        <p:spPr/>
        <p:txBody>
          <a:bodyPr/>
          <a:lstStyle/>
          <a:p>
            <a:fld id="{91E3821E-91C8-4622-B41E-7C998522087F}" type="slidenum">
              <a:rPr lang="en-US" smtClean="0"/>
              <a:t>30</a:t>
            </a:fld>
            <a:endParaRPr lang="en-US"/>
          </a:p>
        </p:txBody>
      </p:sp>
      <p:sp>
        <p:nvSpPr>
          <p:cNvPr id="8" name="TextBox 7">
            <a:extLst>
              <a:ext uri="{FF2B5EF4-FFF2-40B4-BE49-F238E27FC236}">
                <a16:creationId xmlns:a16="http://schemas.microsoft.com/office/drawing/2014/main" id="{831445BB-457B-41C0-8C9A-4357935E355F}"/>
              </a:ext>
            </a:extLst>
          </p:cNvPr>
          <p:cNvSpPr txBox="1"/>
          <p:nvPr/>
        </p:nvSpPr>
        <p:spPr>
          <a:xfrm>
            <a:off x="60960" y="5824648"/>
            <a:ext cx="5163266" cy="430887"/>
          </a:xfrm>
          <a:prstGeom prst="rect">
            <a:avLst/>
          </a:prstGeom>
          <a:noFill/>
        </p:spPr>
        <p:txBody>
          <a:bodyPr wrap="square" rtlCol="0">
            <a:spAutoFit/>
          </a:bodyPr>
          <a:lstStyle/>
          <a:p>
            <a:r>
              <a:rPr lang="en-US" sz="1100" dirty="0"/>
              <a:t>P. Raff and Z. Jin, “</a:t>
            </a:r>
            <a:r>
              <a:rPr lang="en-US" sz="1100" dirty="0">
                <a:hlinkClick r:id="rId4"/>
              </a:rPr>
              <a:t>The Difference-of-Datasets Framework: A Statistical Method to Discover Insight</a:t>
            </a:r>
            <a:r>
              <a:rPr lang="en-US" sz="1100" dirty="0"/>
              <a:t>”, Special Session on Intelligent Data Mining, IEEE Big Data 2016.</a:t>
            </a:r>
          </a:p>
        </p:txBody>
      </p:sp>
    </p:spTree>
    <p:extLst>
      <p:ext uri="{BB962C8B-B14F-4D97-AF65-F5344CB8AC3E}">
        <p14:creationId xmlns:p14="http://schemas.microsoft.com/office/powerpoint/2010/main" val="3228139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DA2A-CD39-4A6D-8C77-505193889EC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6E825B8-B5FF-4E69-8B85-1E2A0C1B5867}"/>
              </a:ext>
            </a:extLst>
          </p:cNvPr>
          <p:cNvSpPr>
            <a:spLocks noGrp="1"/>
          </p:cNvSpPr>
          <p:nvPr>
            <p:ph idx="1"/>
          </p:nvPr>
        </p:nvSpPr>
        <p:spPr/>
        <p:txBody>
          <a:bodyPr/>
          <a:lstStyle/>
          <a:p>
            <a:r>
              <a:rPr lang="en-US" dirty="0"/>
              <a:t>Ensuring trustworthiness starts with your data. </a:t>
            </a:r>
          </a:p>
          <a:p>
            <a:r>
              <a:rPr lang="en-US" dirty="0"/>
              <a:t>Numerous global and local mechanisms are available to get to trustworthy results and understand when there are issues.</a:t>
            </a:r>
          </a:p>
          <a:p>
            <a:r>
              <a:rPr lang="en-US" dirty="0"/>
              <a:t>When analyzing your experiment results, think of the four keys to success in getting the most insight and understanding from your experiment:</a:t>
            </a:r>
          </a:p>
          <a:p>
            <a:pPr marL="544068" lvl="1" indent="-342900">
              <a:buFont typeface="+mj-lt"/>
              <a:buAutoNum type="arabicPeriod"/>
            </a:pPr>
            <a:r>
              <a:rPr lang="en-US" dirty="0"/>
              <a:t>Trust, but verify</a:t>
            </a:r>
          </a:p>
          <a:p>
            <a:pPr marL="544068" lvl="1" indent="-342900">
              <a:buFont typeface="+mj-lt"/>
              <a:buAutoNum type="arabicPeriod"/>
            </a:pPr>
            <a:r>
              <a:rPr lang="en-US" dirty="0"/>
              <a:t>Go a second level</a:t>
            </a:r>
          </a:p>
          <a:p>
            <a:pPr marL="544068" lvl="1" indent="-342900">
              <a:buFont typeface="+mj-lt"/>
              <a:buAutoNum type="arabicPeriod"/>
            </a:pPr>
            <a:r>
              <a:rPr lang="en-US" dirty="0"/>
              <a:t>Be proactive</a:t>
            </a:r>
          </a:p>
          <a:p>
            <a:pPr marL="544068" lvl="1" indent="-342900">
              <a:buFont typeface="+mj-lt"/>
              <a:buAutoNum type="arabicPeriod"/>
            </a:pPr>
            <a:r>
              <a:rPr lang="en-US" dirty="0"/>
              <a:t>Go deep</a:t>
            </a:r>
          </a:p>
        </p:txBody>
      </p:sp>
      <p:sp>
        <p:nvSpPr>
          <p:cNvPr id="4" name="Slide Number Placeholder 3">
            <a:extLst>
              <a:ext uri="{FF2B5EF4-FFF2-40B4-BE49-F238E27FC236}">
                <a16:creationId xmlns:a16="http://schemas.microsoft.com/office/drawing/2014/main" id="{6884465A-364D-404E-A282-13D8FB8B1EB9}"/>
              </a:ext>
            </a:extLst>
          </p:cNvPr>
          <p:cNvSpPr>
            <a:spLocks noGrp="1"/>
          </p:cNvSpPr>
          <p:nvPr>
            <p:ph type="sldNum" sz="quarter" idx="12"/>
          </p:nvPr>
        </p:nvSpPr>
        <p:spPr/>
        <p:txBody>
          <a:bodyPr/>
          <a:lstStyle/>
          <a:p>
            <a:fld id="{91E3821E-91C8-4622-B41E-7C998522087F}" type="slidenum">
              <a:rPr lang="en-US" smtClean="0"/>
              <a:t>31</a:t>
            </a:fld>
            <a:endParaRPr lang="en-US"/>
          </a:p>
        </p:txBody>
      </p:sp>
    </p:spTree>
    <p:extLst>
      <p:ext uri="{BB962C8B-B14F-4D97-AF65-F5344CB8AC3E}">
        <p14:creationId xmlns:p14="http://schemas.microsoft.com/office/powerpoint/2010/main" val="3720706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F151-6226-4B97-BD19-EC9B679B00F5}"/>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332B0CD9-FCEB-4DC9-9DB1-D4E103CC2FE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9A64BFC-AF51-4C6F-B68C-CCCF5C26D49D}"/>
              </a:ext>
            </a:extLst>
          </p:cNvPr>
          <p:cNvSpPr>
            <a:spLocks noGrp="1"/>
          </p:cNvSpPr>
          <p:nvPr>
            <p:ph type="sldNum" sz="quarter" idx="12"/>
          </p:nvPr>
        </p:nvSpPr>
        <p:spPr/>
        <p:txBody>
          <a:bodyPr/>
          <a:lstStyle/>
          <a:p>
            <a:fld id="{91E3821E-91C8-4622-B41E-7C998522087F}" type="slidenum">
              <a:rPr lang="en-US" smtClean="0"/>
              <a:t>32</a:t>
            </a:fld>
            <a:endParaRPr lang="en-US"/>
          </a:p>
        </p:txBody>
      </p:sp>
    </p:spTree>
    <p:extLst>
      <p:ext uri="{BB962C8B-B14F-4D97-AF65-F5344CB8AC3E}">
        <p14:creationId xmlns:p14="http://schemas.microsoft.com/office/powerpoint/2010/main" val="2218440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1A53-6B2C-49DE-BB35-B725063D7110}"/>
              </a:ext>
            </a:extLst>
          </p:cNvPr>
          <p:cNvSpPr>
            <a:spLocks noGrp="1"/>
          </p:cNvSpPr>
          <p:nvPr>
            <p:ph type="title"/>
          </p:nvPr>
        </p:nvSpPr>
        <p:spPr/>
        <p:txBody>
          <a:bodyPr/>
          <a:lstStyle/>
          <a:p>
            <a:r>
              <a:rPr lang="en-US" dirty="0"/>
              <a:t>Interesting Non-Issues</a:t>
            </a:r>
          </a:p>
        </p:txBody>
      </p:sp>
      <p:sp>
        <p:nvSpPr>
          <p:cNvPr id="3" name="Content Placeholder 2">
            <a:extLst>
              <a:ext uri="{FF2B5EF4-FFF2-40B4-BE49-F238E27FC236}">
                <a16:creationId xmlns:a16="http://schemas.microsoft.com/office/drawing/2014/main" id="{51FCAB0B-0DCE-4ACE-AEA2-B940B859D42D}"/>
              </a:ext>
            </a:extLst>
          </p:cNvPr>
          <p:cNvSpPr>
            <a:spLocks noGrp="1"/>
          </p:cNvSpPr>
          <p:nvPr>
            <p:ph idx="1"/>
          </p:nvPr>
        </p:nvSpPr>
        <p:spPr/>
        <p:txBody>
          <a:bodyPr/>
          <a:lstStyle/>
          <a:p>
            <a:r>
              <a:rPr lang="en-US" dirty="0"/>
              <a:t>Simpson’s Paradox exists in various forms. Consider this real example:</a:t>
            </a:r>
          </a:p>
        </p:txBody>
      </p:sp>
      <p:pic>
        <p:nvPicPr>
          <p:cNvPr id="4" name="Picture 3">
            <a:extLst>
              <a:ext uri="{FF2B5EF4-FFF2-40B4-BE49-F238E27FC236}">
                <a16:creationId xmlns:a16="http://schemas.microsoft.com/office/drawing/2014/main" id="{5A0301EC-A1C0-4C9E-BE32-FB60624E5375}"/>
              </a:ext>
            </a:extLst>
          </p:cNvPr>
          <p:cNvPicPr>
            <a:picLocks noChangeAspect="1"/>
          </p:cNvPicPr>
          <p:nvPr/>
        </p:nvPicPr>
        <p:blipFill>
          <a:blip r:embed="rId3"/>
          <a:stretch>
            <a:fillRect/>
          </a:stretch>
        </p:blipFill>
        <p:spPr>
          <a:xfrm>
            <a:off x="238125" y="2948401"/>
            <a:ext cx="11715750" cy="2962275"/>
          </a:xfrm>
          <a:prstGeom prst="rect">
            <a:avLst/>
          </a:prstGeom>
        </p:spPr>
      </p:pic>
      <p:sp>
        <p:nvSpPr>
          <p:cNvPr id="5" name="Slide Number Placeholder 4">
            <a:extLst>
              <a:ext uri="{FF2B5EF4-FFF2-40B4-BE49-F238E27FC236}">
                <a16:creationId xmlns:a16="http://schemas.microsoft.com/office/drawing/2014/main" id="{F49867E3-B5AC-467A-9DBF-29A4C0B7579A}"/>
              </a:ext>
            </a:extLst>
          </p:cNvPr>
          <p:cNvSpPr>
            <a:spLocks noGrp="1"/>
          </p:cNvSpPr>
          <p:nvPr>
            <p:ph type="sldNum" sz="quarter" idx="12"/>
          </p:nvPr>
        </p:nvSpPr>
        <p:spPr/>
        <p:txBody>
          <a:bodyPr/>
          <a:lstStyle/>
          <a:p>
            <a:fld id="{91E3821E-91C8-4622-B41E-7C998522087F}" type="slidenum">
              <a:rPr lang="en-US" smtClean="0"/>
              <a:t>33</a:t>
            </a:fld>
            <a:endParaRPr lang="en-US"/>
          </a:p>
        </p:txBody>
      </p:sp>
    </p:spTree>
    <p:extLst>
      <p:ext uri="{BB962C8B-B14F-4D97-AF65-F5344CB8AC3E}">
        <p14:creationId xmlns:p14="http://schemas.microsoft.com/office/powerpoint/2010/main" val="428409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5A15-0953-4807-9B1D-E72211DA73A2}"/>
              </a:ext>
            </a:extLst>
          </p:cNvPr>
          <p:cNvSpPr>
            <a:spLocks noGrp="1"/>
          </p:cNvSpPr>
          <p:nvPr>
            <p:ph type="title"/>
          </p:nvPr>
        </p:nvSpPr>
        <p:spPr/>
        <p:txBody>
          <a:bodyPr/>
          <a:lstStyle/>
          <a:p>
            <a:r>
              <a:rPr lang="en-US" dirty="0"/>
              <a:t>The Data Pipeline</a:t>
            </a:r>
            <a:br>
              <a:rPr lang="en-US" dirty="0"/>
            </a:br>
            <a:r>
              <a:rPr lang="en-US" sz="1800" dirty="0"/>
              <a:t>Basic Diagram</a:t>
            </a:r>
          </a:p>
        </p:txBody>
      </p:sp>
      <p:sp>
        <p:nvSpPr>
          <p:cNvPr id="3" name="Content Placeholder 2">
            <a:extLst>
              <a:ext uri="{FF2B5EF4-FFF2-40B4-BE49-F238E27FC236}">
                <a16:creationId xmlns:a16="http://schemas.microsoft.com/office/drawing/2014/main" id="{4463CF52-03F4-4CCB-848C-002362B417DC}"/>
              </a:ext>
            </a:extLst>
          </p:cNvPr>
          <p:cNvSpPr>
            <a:spLocks noGrp="1"/>
          </p:cNvSpPr>
          <p:nvPr>
            <p:ph idx="1"/>
          </p:nvPr>
        </p:nvSpPr>
        <p:spPr/>
        <p:txBody>
          <a:bodyPr/>
          <a:lstStyle/>
          <a:p>
            <a:r>
              <a:rPr lang="en-US" dirty="0"/>
              <a:t>A data pipeline, at its core, takes in raw events and processes them to a consumable form. </a:t>
            </a:r>
          </a:p>
        </p:txBody>
      </p:sp>
      <p:sp>
        <p:nvSpPr>
          <p:cNvPr id="4" name="Cube 3">
            <a:extLst>
              <a:ext uri="{FF2B5EF4-FFF2-40B4-BE49-F238E27FC236}">
                <a16:creationId xmlns:a16="http://schemas.microsoft.com/office/drawing/2014/main" id="{FBD36FEE-2CA4-4348-9A8A-D6BA1E2D4195}"/>
              </a:ext>
            </a:extLst>
          </p:cNvPr>
          <p:cNvSpPr/>
          <p:nvPr/>
        </p:nvSpPr>
        <p:spPr>
          <a:xfrm>
            <a:off x="2133600" y="3389766"/>
            <a:ext cx="1613191" cy="15308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32592BD5-4D0E-4626-A3ED-05D948690176}"/>
              </a:ext>
            </a:extLst>
          </p:cNvPr>
          <p:cNvSpPr/>
          <p:nvPr/>
        </p:nvSpPr>
        <p:spPr>
          <a:xfrm>
            <a:off x="4553952" y="2574758"/>
            <a:ext cx="2797342" cy="326657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5">
            <a:extLst>
              <a:ext uri="{FF2B5EF4-FFF2-40B4-BE49-F238E27FC236}">
                <a16:creationId xmlns:a16="http://schemas.microsoft.com/office/drawing/2014/main" id="{8379453D-916B-422B-AB87-3FFB20636F95}"/>
              </a:ext>
            </a:extLst>
          </p:cNvPr>
          <p:cNvSpPr/>
          <p:nvPr/>
        </p:nvSpPr>
        <p:spPr>
          <a:xfrm>
            <a:off x="7847598" y="3055442"/>
            <a:ext cx="1618247" cy="20213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3155FB1D-BC8C-4B6F-BC0C-BF6C0E5CBC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38" y="2561604"/>
            <a:ext cx="1513114" cy="1048992"/>
          </a:xfrm>
          <a:prstGeom prst="rect">
            <a:avLst/>
          </a:prstGeom>
        </p:spPr>
      </p:pic>
      <p:pic>
        <p:nvPicPr>
          <p:cNvPr id="8" name="Graphic 7">
            <a:extLst>
              <a:ext uri="{FF2B5EF4-FFF2-40B4-BE49-F238E27FC236}">
                <a16:creationId xmlns:a16="http://schemas.microsoft.com/office/drawing/2014/main" id="{750AB2D3-8675-4D57-8261-0E9B89E09A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19" y="3389766"/>
            <a:ext cx="1513114" cy="1048992"/>
          </a:xfrm>
          <a:prstGeom prst="rect">
            <a:avLst/>
          </a:prstGeom>
        </p:spPr>
      </p:pic>
      <p:pic>
        <p:nvPicPr>
          <p:cNvPr id="9" name="Graphic 8">
            <a:extLst>
              <a:ext uri="{FF2B5EF4-FFF2-40B4-BE49-F238E27FC236}">
                <a16:creationId xmlns:a16="http://schemas.microsoft.com/office/drawing/2014/main" id="{382BD1E0-86B5-46AD-9859-7582FEF447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19" y="4217928"/>
            <a:ext cx="1513114" cy="1048992"/>
          </a:xfrm>
          <a:prstGeom prst="rect">
            <a:avLst/>
          </a:prstGeom>
        </p:spPr>
      </p:pic>
      <p:pic>
        <p:nvPicPr>
          <p:cNvPr id="10" name="Graphic 9">
            <a:extLst>
              <a:ext uri="{FF2B5EF4-FFF2-40B4-BE49-F238E27FC236}">
                <a16:creationId xmlns:a16="http://schemas.microsoft.com/office/drawing/2014/main" id="{2AB1BCB5-5188-412D-854A-7103FD1824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19" y="5046090"/>
            <a:ext cx="1513114" cy="1048992"/>
          </a:xfrm>
          <a:prstGeom prst="rect">
            <a:avLst/>
          </a:prstGeom>
        </p:spPr>
      </p:pic>
      <p:cxnSp>
        <p:nvCxnSpPr>
          <p:cNvPr id="12" name="Straight Arrow Connector 11">
            <a:extLst>
              <a:ext uri="{FF2B5EF4-FFF2-40B4-BE49-F238E27FC236}">
                <a16:creationId xmlns:a16="http://schemas.microsoft.com/office/drawing/2014/main" id="{194F57AC-78EF-49AE-A39A-744B35CC9002}"/>
              </a:ext>
            </a:extLst>
          </p:cNvPr>
          <p:cNvCxnSpPr>
            <a:stCxn id="7" idx="3"/>
          </p:cNvCxnSpPr>
          <p:nvPr/>
        </p:nvCxnSpPr>
        <p:spPr>
          <a:xfrm>
            <a:off x="1486976" y="3086100"/>
            <a:ext cx="666502" cy="112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9CC41F1-4E3B-4CB2-B670-234FF2377E07}"/>
              </a:ext>
            </a:extLst>
          </p:cNvPr>
          <p:cNvCxnSpPr>
            <a:stCxn id="8" idx="3"/>
          </p:cNvCxnSpPr>
          <p:nvPr/>
        </p:nvCxnSpPr>
        <p:spPr>
          <a:xfrm>
            <a:off x="1485695" y="3914262"/>
            <a:ext cx="646624" cy="30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A866625-F0C8-4644-816B-6E0418AA4BAA}"/>
              </a:ext>
            </a:extLst>
          </p:cNvPr>
          <p:cNvCxnSpPr>
            <a:stCxn id="9" idx="3"/>
          </p:cNvCxnSpPr>
          <p:nvPr/>
        </p:nvCxnSpPr>
        <p:spPr>
          <a:xfrm flipV="1">
            <a:off x="1485695" y="4217928"/>
            <a:ext cx="646624" cy="524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C02D263-D727-4B89-88FA-300A8E78FAEA}"/>
              </a:ext>
            </a:extLst>
          </p:cNvPr>
          <p:cNvCxnSpPr>
            <a:stCxn id="10" idx="3"/>
          </p:cNvCxnSpPr>
          <p:nvPr/>
        </p:nvCxnSpPr>
        <p:spPr>
          <a:xfrm flipV="1">
            <a:off x="1485695" y="4227811"/>
            <a:ext cx="646624" cy="1342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D589D8-DD1A-4836-B4DE-F5975FAD9D71}"/>
              </a:ext>
            </a:extLst>
          </p:cNvPr>
          <p:cNvCxnSpPr>
            <a:stCxn id="4" idx="5"/>
            <a:endCxn id="5" idx="2"/>
          </p:cNvCxnSpPr>
          <p:nvPr/>
        </p:nvCxnSpPr>
        <p:spPr>
          <a:xfrm>
            <a:off x="3746791" y="3963849"/>
            <a:ext cx="815838" cy="244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E29249-C437-4690-8865-BE1A361633DC}"/>
              </a:ext>
            </a:extLst>
          </p:cNvPr>
          <p:cNvCxnSpPr>
            <a:stCxn id="5" idx="0"/>
            <a:endCxn id="6" idx="2"/>
          </p:cNvCxnSpPr>
          <p:nvPr/>
        </p:nvCxnSpPr>
        <p:spPr>
          <a:xfrm flipV="1">
            <a:off x="7348963" y="4066095"/>
            <a:ext cx="498635" cy="14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06CBAC1A-382C-4DDB-80EA-597181AAE441}"/>
              </a:ext>
            </a:extLst>
          </p:cNvPr>
          <p:cNvPicPr>
            <a:picLocks noChangeAspect="1"/>
          </p:cNvPicPr>
          <p:nvPr/>
        </p:nvPicPr>
        <p:blipFill>
          <a:blip r:embed="rId5"/>
          <a:stretch>
            <a:fillRect/>
          </a:stretch>
        </p:blipFill>
        <p:spPr>
          <a:xfrm>
            <a:off x="9841337" y="3415506"/>
            <a:ext cx="2247900" cy="1171575"/>
          </a:xfrm>
          <a:prstGeom prst="rect">
            <a:avLst/>
          </a:prstGeom>
        </p:spPr>
      </p:pic>
      <p:sp>
        <p:nvSpPr>
          <p:cNvPr id="25" name="TextBox 24">
            <a:extLst>
              <a:ext uri="{FF2B5EF4-FFF2-40B4-BE49-F238E27FC236}">
                <a16:creationId xmlns:a16="http://schemas.microsoft.com/office/drawing/2014/main" id="{1A73B544-7AE1-48A6-81AE-114A6DFB8296}"/>
              </a:ext>
            </a:extLst>
          </p:cNvPr>
          <p:cNvSpPr txBox="1"/>
          <p:nvPr/>
        </p:nvSpPr>
        <p:spPr>
          <a:xfrm>
            <a:off x="2349185" y="6506273"/>
            <a:ext cx="893706" cy="276999"/>
          </a:xfrm>
          <a:prstGeom prst="rect">
            <a:avLst/>
          </a:prstGeom>
          <a:noFill/>
        </p:spPr>
        <p:txBody>
          <a:bodyPr wrap="none" rtlCol="0">
            <a:spAutoFit/>
          </a:bodyPr>
          <a:lstStyle/>
          <a:p>
            <a:r>
              <a:rPr lang="en-US" sz="1200" dirty="0">
                <a:solidFill>
                  <a:schemeClr val="bg1"/>
                </a:solidFill>
              </a:rPr>
              <a:t>Raw Events</a:t>
            </a:r>
          </a:p>
        </p:txBody>
      </p:sp>
      <p:sp>
        <p:nvSpPr>
          <p:cNvPr id="26" name="TextBox 25">
            <a:extLst>
              <a:ext uri="{FF2B5EF4-FFF2-40B4-BE49-F238E27FC236}">
                <a16:creationId xmlns:a16="http://schemas.microsoft.com/office/drawing/2014/main" id="{834DF3B5-95B6-48AB-AA2B-B12D3E7EC605}"/>
              </a:ext>
            </a:extLst>
          </p:cNvPr>
          <p:cNvSpPr txBox="1"/>
          <p:nvPr/>
        </p:nvSpPr>
        <p:spPr>
          <a:xfrm>
            <a:off x="5068783" y="6388011"/>
            <a:ext cx="1767680" cy="461665"/>
          </a:xfrm>
          <a:prstGeom prst="rect">
            <a:avLst/>
          </a:prstGeom>
          <a:noFill/>
        </p:spPr>
        <p:txBody>
          <a:bodyPr wrap="square" rtlCol="0">
            <a:spAutoFit/>
          </a:bodyPr>
          <a:lstStyle/>
          <a:p>
            <a:pPr algn="ctr"/>
            <a:r>
              <a:rPr lang="en-US" sz="1200" dirty="0">
                <a:solidFill>
                  <a:schemeClr val="bg1"/>
                </a:solidFill>
              </a:rPr>
              <a:t>Data Processing</a:t>
            </a:r>
          </a:p>
          <a:p>
            <a:pPr algn="ctr"/>
            <a:r>
              <a:rPr lang="en-US" sz="1200" dirty="0">
                <a:solidFill>
                  <a:schemeClr val="bg1"/>
                </a:solidFill>
              </a:rPr>
              <a:t>“The Cooker”</a:t>
            </a:r>
          </a:p>
        </p:txBody>
      </p:sp>
      <p:sp>
        <p:nvSpPr>
          <p:cNvPr id="27" name="TextBox 26">
            <a:extLst>
              <a:ext uri="{FF2B5EF4-FFF2-40B4-BE49-F238E27FC236}">
                <a16:creationId xmlns:a16="http://schemas.microsoft.com/office/drawing/2014/main" id="{1E64FC54-D463-448E-AA51-320320430F4E}"/>
              </a:ext>
            </a:extLst>
          </p:cNvPr>
          <p:cNvSpPr txBox="1"/>
          <p:nvPr/>
        </p:nvSpPr>
        <p:spPr>
          <a:xfrm>
            <a:off x="7695935" y="6390822"/>
            <a:ext cx="1921572" cy="461665"/>
          </a:xfrm>
          <a:prstGeom prst="rect">
            <a:avLst/>
          </a:prstGeom>
          <a:noFill/>
        </p:spPr>
        <p:txBody>
          <a:bodyPr wrap="square" rtlCol="0">
            <a:spAutoFit/>
          </a:bodyPr>
          <a:lstStyle/>
          <a:p>
            <a:pPr algn="ctr"/>
            <a:r>
              <a:rPr lang="en-US" sz="1200" dirty="0">
                <a:solidFill>
                  <a:schemeClr val="bg1"/>
                </a:solidFill>
              </a:rPr>
              <a:t>Consumable Data</a:t>
            </a:r>
          </a:p>
          <a:p>
            <a:pPr algn="ctr"/>
            <a:r>
              <a:rPr lang="en-US" sz="1200" dirty="0">
                <a:solidFill>
                  <a:schemeClr val="bg1"/>
                </a:solidFill>
              </a:rPr>
              <a:t>“Cooked Logs”</a:t>
            </a:r>
          </a:p>
        </p:txBody>
      </p:sp>
      <p:sp>
        <p:nvSpPr>
          <p:cNvPr id="11" name="Slide Number Placeholder 10">
            <a:extLst>
              <a:ext uri="{FF2B5EF4-FFF2-40B4-BE49-F238E27FC236}">
                <a16:creationId xmlns:a16="http://schemas.microsoft.com/office/drawing/2014/main" id="{BFF43B5F-A4CE-4828-BDD0-A12EC47824DC}"/>
              </a:ext>
            </a:extLst>
          </p:cNvPr>
          <p:cNvSpPr>
            <a:spLocks noGrp="1"/>
          </p:cNvSpPr>
          <p:nvPr>
            <p:ph type="sldNum" sz="quarter" idx="12"/>
          </p:nvPr>
        </p:nvSpPr>
        <p:spPr/>
        <p:txBody>
          <a:bodyPr/>
          <a:lstStyle/>
          <a:p>
            <a:fld id="{91E3821E-91C8-4622-B41E-7C998522087F}" type="slidenum">
              <a:rPr lang="en-US" smtClean="0"/>
              <a:t>4</a:t>
            </a:fld>
            <a:endParaRPr lang="en-US"/>
          </a:p>
        </p:txBody>
      </p:sp>
      <p:sp>
        <p:nvSpPr>
          <p:cNvPr id="24" name="TextBox 23">
            <a:extLst>
              <a:ext uri="{FF2B5EF4-FFF2-40B4-BE49-F238E27FC236}">
                <a16:creationId xmlns:a16="http://schemas.microsoft.com/office/drawing/2014/main" id="{4880F216-ED82-4324-A0E0-A20A76A81094}"/>
              </a:ext>
            </a:extLst>
          </p:cNvPr>
          <p:cNvSpPr txBox="1"/>
          <p:nvPr/>
        </p:nvSpPr>
        <p:spPr>
          <a:xfrm>
            <a:off x="168375" y="6503847"/>
            <a:ext cx="1121525" cy="276999"/>
          </a:xfrm>
          <a:prstGeom prst="rect">
            <a:avLst/>
          </a:prstGeom>
          <a:noFill/>
        </p:spPr>
        <p:txBody>
          <a:bodyPr wrap="none" rtlCol="0">
            <a:spAutoFit/>
          </a:bodyPr>
          <a:lstStyle/>
          <a:p>
            <a:r>
              <a:rPr lang="en-US" sz="1200" dirty="0">
                <a:solidFill>
                  <a:schemeClr val="bg1"/>
                </a:solidFill>
              </a:rPr>
              <a:t>Servers/Clients</a:t>
            </a:r>
          </a:p>
        </p:txBody>
      </p:sp>
    </p:spTree>
    <p:extLst>
      <p:ext uri="{BB962C8B-B14F-4D97-AF65-F5344CB8AC3E}">
        <p14:creationId xmlns:p14="http://schemas.microsoft.com/office/powerpoint/2010/main" val="136342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09EA-9C6C-4C48-95FE-645329355D5C}"/>
              </a:ext>
            </a:extLst>
          </p:cNvPr>
          <p:cNvSpPr>
            <a:spLocks noGrp="1"/>
          </p:cNvSpPr>
          <p:nvPr>
            <p:ph type="title"/>
          </p:nvPr>
        </p:nvSpPr>
        <p:spPr/>
        <p:txBody>
          <a:bodyPr/>
          <a:lstStyle/>
          <a:p>
            <a:r>
              <a:rPr lang="en-US" dirty="0"/>
              <a:t>The Data Pipeline</a:t>
            </a:r>
            <a:br>
              <a:rPr lang="en-US" dirty="0"/>
            </a:br>
            <a:r>
              <a:rPr lang="en-US" sz="1800" dirty="0"/>
              <a:t>In reality, looks something like this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788540"/>
            <a:ext cx="5729098" cy="4475858"/>
          </a:xfrm>
          <a:prstGeom prst="rect">
            <a:avLst/>
          </a:prstGeom>
        </p:spPr>
      </p:pic>
      <p:sp>
        <p:nvSpPr>
          <p:cNvPr id="8" name="Content Placeholder 2">
            <a:extLst/>
          </p:cNvPr>
          <p:cNvSpPr>
            <a:spLocks noGrp="1"/>
          </p:cNvSpPr>
          <p:nvPr>
            <p:ph idx="1"/>
          </p:nvPr>
        </p:nvSpPr>
        <p:spPr>
          <a:xfrm>
            <a:off x="1097280" y="1845734"/>
            <a:ext cx="4340994" cy="4418664"/>
          </a:xfrm>
        </p:spPr>
        <p:txBody>
          <a:bodyPr anchor="ctr">
            <a:normAutofit/>
          </a:bodyPr>
          <a:lstStyle/>
          <a:p>
            <a:r>
              <a:rPr lang="en-US" b="1" dirty="0"/>
              <a:t>How do we ensure that your data makes it out in a legitimate form?</a:t>
            </a:r>
          </a:p>
        </p:txBody>
      </p:sp>
      <p:sp>
        <p:nvSpPr>
          <p:cNvPr id="3" name="Slide Number Placeholder 2">
            <a:extLst>
              <a:ext uri="{FF2B5EF4-FFF2-40B4-BE49-F238E27FC236}">
                <a16:creationId xmlns:a16="http://schemas.microsoft.com/office/drawing/2014/main" id="{209A44C4-C503-4E68-9FAD-DD0AEBA60EAB}"/>
              </a:ext>
            </a:extLst>
          </p:cNvPr>
          <p:cNvSpPr>
            <a:spLocks noGrp="1"/>
          </p:cNvSpPr>
          <p:nvPr>
            <p:ph type="sldNum" sz="quarter" idx="12"/>
          </p:nvPr>
        </p:nvSpPr>
        <p:spPr/>
        <p:txBody>
          <a:bodyPr/>
          <a:lstStyle/>
          <a:p>
            <a:fld id="{91E3821E-91C8-4622-B41E-7C998522087F}" type="slidenum">
              <a:rPr lang="en-US" smtClean="0"/>
              <a:t>5</a:t>
            </a:fld>
            <a:endParaRPr lang="en-US"/>
          </a:p>
        </p:txBody>
      </p:sp>
    </p:spTree>
    <p:extLst>
      <p:ext uri="{BB962C8B-B14F-4D97-AF65-F5344CB8AC3E}">
        <p14:creationId xmlns:p14="http://schemas.microsoft.com/office/powerpoint/2010/main" val="269402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CC3C-486A-4952-ADB8-43B2BAFA6FE3}"/>
              </a:ext>
            </a:extLst>
          </p:cNvPr>
          <p:cNvSpPr>
            <a:spLocks noGrp="1"/>
          </p:cNvSpPr>
          <p:nvPr>
            <p:ph type="title"/>
          </p:nvPr>
        </p:nvSpPr>
        <p:spPr/>
        <p:txBody>
          <a:bodyPr/>
          <a:lstStyle/>
          <a:p>
            <a:r>
              <a:rPr lang="en-US" dirty="0"/>
              <a:t>No Data Left Behind</a:t>
            </a:r>
          </a:p>
        </p:txBody>
      </p:sp>
      <p:sp>
        <p:nvSpPr>
          <p:cNvPr id="3" name="Content Placeholder 2">
            <a:extLst>
              <a:ext uri="{FF2B5EF4-FFF2-40B4-BE49-F238E27FC236}">
                <a16:creationId xmlns:a16="http://schemas.microsoft.com/office/drawing/2014/main" id="{922ABC29-1D19-40EE-84F9-9ABB969BA66B}"/>
              </a:ext>
            </a:extLst>
          </p:cNvPr>
          <p:cNvSpPr>
            <a:spLocks noGrp="1"/>
          </p:cNvSpPr>
          <p:nvPr>
            <p:ph idx="1"/>
          </p:nvPr>
        </p:nvSpPr>
        <p:spPr/>
        <p:txBody>
          <a:bodyPr/>
          <a:lstStyle/>
          <a:p>
            <a:r>
              <a:rPr lang="en-US" dirty="0"/>
              <a:t>Can also be called </a:t>
            </a:r>
            <a:r>
              <a:rPr lang="en-US" i="1" dirty="0"/>
              <a:t>The Principle Of Conservation Of Data</a:t>
            </a:r>
            <a:r>
              <a:rPr lang="en-US" dirty="0"/>
              <a:t>. </a:t>
            </a:r>
          </a:p>
          <a:p>
            <a:endParaRPr lang="en-US" dirty="0"/>
          </a:p>
          <a:p>
            <a:endParaRPr lang="en-US" dirty="0"/>
          </a:p>
          <a:p>
            <a:pPr algn="ctr"/>
            <a:r>
              <a:rPr lang="en-US" b="1" dirty="0"/>
              <a:t>Any data that enters a data pipeline should exist in </a:t>
            </a:r>
            <a:r>
              <a:rPr lang="en-US" b="1" i="1" dirty="0"/>
              <a:t>some</a:t>
            </a:r>
            <a:r>
              <a:rPr lang="en-US" b="1" dirty="0"/>
              <a:t> output of the data pipeline.</a:t>
            </a:r>
          </a:p>
          <a:p>
            <a:endParaRPr lang="en-US" dirty="0"/>
          </a:p>
          <a:p>
            <a:endParaRPr lang="en-US" dirty="0"/>
          </a:p>
          <a:p>
            <a:r>
              <a:rPr lang="en-US" dirty="0"/>
              <a:t>Failure to adhere yields a version of the </a:t>
            </a:r>
            <a:r>
              <a:rPr lang="en-US" dirty="0">
                <a:hlinkClick r:id="rId3"/>
              </a:rPr>
              <a:t>Missing Data Problem</a:t>
            </a:r>
            <a:r>
              <a:rPr lang="en-US" dirty="0"/>
              <a:t>.</a:t>
            </a:r>
          </a:p>
        </p:txBody>
      </p:sp>
      <p:sp>
        <p:nvSpPr>
          <p:cNvPr id="4" name="Slide Number Placeholder 3">
            <a:extLst>
              <a:ext uri="{FF2B5EF4-FFF2-40B4-BE49-F238E27FC236}">
                <a16:creationId xmlns:a16="http://schemas.microsoft.com/office/drawing/2014/main" id="{78F70F0C-935E-4EDF-9632-946D88C5775C}"/>
              </a:ext>
            </a:extLst>
          </p:cNvPr>
          <p:cNvSpPr>
            <a:spLocks noGrp="1"/>
          </p:cNvSpPr>
          <p:nvPr>
            <p:ph type="sldNum" sz="quarter" idx="12"/>
          </p:nvPr>
        </p:nvSpPr>
        <p:spPr/>
        <p:txBody>
          <a:bodyPr/>
          <a:lstStyle/>
          <a:p>
            <a:fld id="{91E3821E-91C8-4622-B41E-7C998522087F}" type="slidenum">
              <a:rPr lang="en-US" smtClean="0"/>
              <a:t>6</a:t>
            </a:fld>
            <a:endParaRPr lang="en-US"/>
          </a:p>
        </p:txBody>
      </p:sp>
    </p:spTree>
    <p:extLst>
      <p:ext uri="{BB962C8B-B14F-4D97-AF65-F5344CB8AC3E}">
        <p14:creationId xmlns:p14="http://schemas.microsoft.com/office/powerpoint/2010/main" val="329091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CC3C-486A-4952-ADB8-43B2BAFA6FE3}"/>
              </a:ext>
            </a:extLst>
          </p:cNvPr>
          <p:cNvSpPr>
            <a:spLocks noGrp="1"/>
          </p:cNvSpPr>
          <p:nvPr>
            <p:ph type="title"/>
          </p:nvPr>
        </p:nvSpPr>
        <p:spPr/>
        <p:txBody>
          <a:bodyPr/>
          <a:lstStyle/>
          <a:p>
            <a:r>
              <a:rPr lang="en-US" dirty="0"/>
              <a:t>No Data Left Behind</a:t>
            </a:r>
          </a:p>
        </p:txBody>
      </p:sp>
      <p:sp>
        <p:nvSpPr>
          <p:cNvPr id="3" name="Content Placeholder 2">
            <a:extLst>
              <a:ext uri="{FF2B5EF4-FFF2-40B4-BE49-F238E27FC236}">
                <a16:creationId xmlns:a16="http://schemas.microsoft.com/office/drawing/2014/main" id="{922ABC29-1D19-40EE-84F9-9ABB969BA66B}"/>
              </a:ext>
            </a:extLst>
          </p:cNvPr>
          <p:cNvSpPr>
            <a:spLocks noGrp="1"/>
          </p:cNvSpPr>
          <p:nvPr>
            <p:ph idx="1"/>
          </p:nvPr>
        </p:nvSpPr>
        <p:spPr/>
        <p:txBody>
          <a:bodyPr>
            <a:normAutofit lnSpcReduction="10000"/>
          </a:bodyPr>
          <a:lstStyle/>
          <a:p>
            <a:r>
              <a:rPr lang="en-US" b="1" dirty="0"/>
              <a:t>A common example</a:t>
            </a:r>
            <a:r>
              <a:rPr lang="en-US" dirty="0"/>
              <a:t> – client-side and server-side telemetry have separate raw logs. A snapshot is taken daily and joined together via a common join key.</a:t>
            </a:r>
          </a:p>
          <a:p>
            <a:endParaRPr lang="en-US" dirty="0"/>
          </a:p>
          <a:p>
            <a:endParaRPr lang="en-US" dirty="0"/>
          </a:p>
          <a:p>
            <a:endParaRPr lang="en-US" dirty="0"/>
          </a:p>
          <a:p>
            <a:endParaRPr lang="en-US" dirty="0"/>
          </a:p>
          <a:p>
            <a:endParaRPr lang="en-US" dirty="0"/>
          </a:p>
          <a:p>
            <a:endParaRPr lang="en-US" dirty="0"/>
          </a:p>
          <a:p>
            <a:r>
              <a:rPr lang="en-US" dirty="0"/>
              <a:t>Client-side logs can arrive late, resulting in some of the logs not being able to be joined in the daily snapshot. </a:t>
            </a:r>
          </a:p>
          <a:p>
            <a:endParaRPr lang="en-US" dirty="0"/>
          </a:p>
        </p:txBody>
      </p:sp>
      <p:sp>
        <p:nvSpPr>
          <p:cNvPr id="4" name="Rectangle 3">
            <a:extLst>
              <a:ext uri="{FF2B5EF4-FFF2-40B4-BE49-F238E27FC236}">
                <a16:creationId xmlns:a16="http://schemas.microsoft.com/office/drawing/2014/main" id="{1FA33540-6E06-4708-81C4-9217C105D4FA}"/>
              </a:ext>
            </a:extLst>
          </p:cNvPr>
          <p:cNvSpPr/>
          <p:nvPr/>
        </p:nvSpPr>
        <p:spPr>
          <a:xfrm>
            <a:off x="2041931" y="2722574"/>
            <a:ext cx="1457540" cy="893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08/05</a:t>
            </a:r>
          </a:p>
        </p:txBody>
      </p:sp>
      <p:sp>
        <p:nvSpPr>
          <p:cNvPr id="5" name="Rectangle 4">
            <a:extLst>
              <a:ext uri="{FF2B5EF4-FFF2-40B4-BE49-F238E27FC236}">
                <a16:creationId xmlns:a16="http://schemas.microsoft.com/office/drawing/2014/main" id="{78B15878-8616-4642-BE64-37FAC91BB0F9}"/>
              </a:ext>
            </a:extLst>
          </p:cNvPr>
          <p:cNvSpPr/>
          <p:nvPr/>
        </p:nvSpPr>
        <p:spPr>
          <a:xfrm>
            <a:off x="4668940" y="2722574"/>
            <a:ext cx="1457540" cy="893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08/06</a:t>
            </a:r>
          </a:p>
        </p:txBody>
      </p:sp>
      <p:sp>
        <p:nvSpPr>
          <p:cNvPr id="6" name="Rectangle 5">
            <a:extLst>
              <a:ext uri="{FF2B5EF4-FFF2-40B4-BE49-F238E27FC236}">
                <a16:creationId xmlns:a16="http://schemas.microsoft.com/office/drawing/2014/main" id="{D6A354B8-D53F-4D19-B943-A16C3CDF1510}"/>
              </a:ext>
            </a:extLst>
          </p:cNvPr>
          <p:cNvSpPr/>
          <p:nvPr/>
        </p:nvSpPr>
        <p:spPr>
          <a:xfrm>
            <a:off x="7295949" y="2722573"/>
            <a:ext cx="1457540" cy="89377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08/07</a:t>
            </a:r>
          </a:p>
        </p:txBody>
      </p:sp>
      <p:sp>
        <p:nvSpPr>
          <p:cNvPr id="7" name="Rectangle 6">
            <a:extLst>
              <a:ext uri="{FF2B5EF4-FFF2-40B4-BE49-F238E27FC236}">
                <a16:creationId xmlns:a16="http://schemas.microsoft.com/office/drawing/2014/main" id="{B03840E9-72FA-435D-985E-B619D0BFC14D}"/>
              </a:ext>
            </a:extLst>
          </p:cNvPr>
          <p:cNvSpPr/>
          <p:nvPr/>
        </p:nvSpPr>
        <p:spPr>
          <a:xfrm>
            <a:off x="2220686" y="3908798"/>
            <a:ext cx="1278785" cy="893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08/05</a:t>
            </a:r>
          </a:p>
        </p:txBody>
      </p:sp>
      <p:sp>
        <p:nvSpPr>
          <p:cNvPr id="8" name="Rectangle 7">
            <a:extLst>
              <a:ext uri="{FF2B5EF4-FFF2-40B4-BE49-F238E27FC236}">
                <a16:creationId xmlns:a16="http://schemas.microsoft.com/office/drawing/2014/main" id="{3E14A5B7-6837-4B5A-9369-706FD13A66F0}"/>
              </a:ext>
            </a:extLst>
          </p:cNvPr>
          <p:cNvSpPr/>
          <p:nvPr/>
        </p:nvSpPr>
        <p:spPr>
          <a:xfrm>
            <a:off x="2041932" y="3908797"/>
            <a:ext cx="178755" cy="893775"/>
          </a:xfrm>
          <a:prstGeom prst="rect">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1100" dirty="0">
                <a:solidFill>
                  <a:schemeClr val="bg1"/>
                </a:solidFill>
              </a:rPr>
              <a:t>08/04</a:t>
            </a:r>
            <a:endParaRPr lang="en-US" dirty="0">
              <a:solidFill>
                <a:schemeClr val="bg1"/>
              </a:solidFill>
            </a:endParaRPr>
          </a:p>
        </p:txBody>
      </p:sp>
      <p:sp>
        <p:nvSpPr>
          <p:cNvPr id="9" name="Rectangle 8">
            <a:extLst>
              <a:ext uri="{FF2B5EF4-FFF2-40B4-BE49-F238E27FC236}">
                <a16:creationId xmlns:a16="http://schemas.microsoft.com/office/drawing/2014/main" id="{D828D242-6D83-4630-9D0C-29E17F20193A}"/>
              </a:ext>
            </a:extLst>
          </p:cNvPr>
          <p:cNvSpPr/>
          <p:nvPr/>
        </p:nvSpPr>
        <p:spPr>
          <a:xfrm>
            <a:off x="4847696" y="3908797"/>
            <a:ext cx="1278785" cy="893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08/06</a:t>
            </a:r>
          </a:p>
        </p:txBody>
      </p:sp>
      <p:sp>
        <p:nvSpPr>
          <p:cNvPr id="10" name="Rectangle 9">
            <a:extLst>
              <a:ext uri="{FF2B5EF4-FFF2-40B4-BE49-F238E27FC236}">
                <a16:creationId xmlns:a16="http://schemas.microsoft.com/office/drawing/2014/main" id="{05364A17-9094-4B96-B485-76A6601BCAC6}"/>
              </a:ext>
            </a:extLst>
          </p:cNvPr>
          <p:cNvSpPr/>
          <p:nvPr/>
        </p:nvSpPr>
        <p:spPr>
          <a:xfrm>
            <a:off x="4668942" y="3908796"/>
            <a:ext cx="178755" cy="893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87921F-0925-47B8-965B-FF88DD3B6C4F}"/>
              </a:ext>
            </a:extLst>
          </p:cNvPr>
          <p:cNvSpPr/>
          <p:nvPr/>
        </p:nvSpPr>
        <p:spPr>
          <a:xfrm>
            <a:off x="7474706" y="3908797"/>
            <a:ext cx="1278785" cy="893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08/07</a:t>
            </a:r>
          </a:p>
        </p:txBody>
      </p:sp>
      <p:sp>
        <p:nvSpPr>
          <p:cNvPr id="12" name="Rectangle 11">
            <a:extLst>
              <a:ext uri="{FF2B5EF4-FFF2-40B4-BE49-F238E27FC236}">
                <a16:creationId xmlns:a16="http://schemas.microsoft.com/office/drawing/2014/main" id="{CB57C011-4981-4820-A2B4-301138166E00}"/>
              </a:ext>
            </a:extLst>
          </p:cNvPr>
          <p:cNvSpPr/>
          <p:nvPr/>
        </p:nvSpPr>
        <p:spPr>
          <a:xfrm>
            <a:off x="7295952" y="3908796"/>
            <a:ext cx="178755" cy="893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2BDE333-A87D-4154-B63B-96C7080C346A}"/>
              </a:ext>
            </a:extLst>
          </p:cNvPr>
          <p:cNvSpPr txBox="1"/>
          <p:nvPr/>
        </p:nvSpPr>
        <p:spPr>
          <a:xfrm>
            <a:off x="9091705" y="2984794"/>
            <a:ext cx="1662506" cy="369332"/>
          </a:xfrm>
          <a:prstGeom prst="rect">
            <a:avLst/>
          </a:prstGeom>
          <a:noFill/>
        </p:spPr>
        <p:txBody>
          <a:bodyPr wrap="none" rtlCol="0">
            <a:spAutoFit/>
          </a:bodyPr>
          <a:lstStyle/>
          <a:p>
            <a:r>
              <a:rPr lang="en-US" dirty="0"/>
              <a:t>Server-side logs</a:t>
            </a:r>
          </a:p>
        </p:txBody>
      </p:sp>
      <p:sp>
        <p:nvSpPr>
          <p:cNvPr id="14" name="TextBox 13">
            <a:extLst>
              <a:ext uri="{FF2B5EF4-FFF2-40B4-BE49-F238E27FC236}">
                <a16:creationId xmlns:a16="http://schemas.microsoft.com/office/drawing/2014/main" id="{D490E221-2002-4672-AABE-2EF26D966005}"/>
              </a:ext>
            </a:extLst>
          </p:cNvPr>
          <p:cNvSpPr txBox="1"/>
          <p:nvPr/>
        </p:nvSpPr>
        <p:spPr>
          <a:xfrm>
            <a:off x="9091705" y="4171017"/>
            <a:ext cx="1602811" cy="369332"/>
          </a:xfrm>
          <a:prstGeom prst="rect">
            <a:avLst/>
          </a:prstGeom>
          <a:noFill/>
        </p:spPr>
        <p:txBody>
          <a:bodyPr wrap="none" rtlCol="0">
            <a:spAutoFit/>
          </a:bodyPr>
          <a:lstStyle/>
          <a:p>
            <a:r>
              <a:rPr lang="en-US" dirty="0"/>
              <a:t>Client-side logs</a:t>
            </a:r>
          </a:p>
        </p:txBody>
      </p:sp>
      <p:sp>
        <p:nvSpPr>
          <p:cNvPr id="15" name="Slide Number Placeholder 14">
            <a:extLst>
              <a:ext uri="{FF2B5EF4-FFF2-40B4-BE49-F238E27FC236}">
                <a16:creationId xmlns:a16="http://schemas.microsoft.com/office/drawing/2014/main" id="{E70B89AF-4E03-4F86-B546-A15E5A7D71F3}"/>
              </a:ext>
            </a:extLst>
          </p:cNvPr>
          <p:cNvSpPr>
            <a:spLocks noGrp="1"/>
          </p:cNvSpPr>
          <p:nvPr>
            <p:ph type="sldNum" sz="quarter" idx="12"/>
          </p:nvPr>
        </p:nvSpPr>
        <p:spPr/>
        <p:txBody>
          <a:bodyPr/>
          <a:lstStyle/>
          <a:p>
            <a:fld id="{91E3821E-91C8-4622-B41E-7C998522087F}" type="slidenum">
              <a:rPr lang="en-US" smtClean="0"/>
              <a:t>7</a:t>
            </a:fld>
            <a:endParaRPr lang="en-US"/>
          </a:p>
        </p:txBody>
      </p:sp>
    </p:spTree>
    <p:extLst>
      <p:ext uri="{BB962C8B-B14F-4D97-AF65-F5344CB8AC3E}">
        <p14:creationId xmlns:p14="http://schemas.microsoft.com/office/powerpoint/2010/main" val="310088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CC3C-486A-4952-ADB8-43B2BAFA6FE3}"/>
              </a:ext>
            </a:extLst>
          </p:cNvPr>
          <p:cNvSpPr>
            <a:spLocks noGrp="1"/>
          </p:cNvSpPr>
          <p:nvPr>
            <p:ph type="title"/>
          </p:nvPr>
        </p:nvSpPr>
        <p:spPr/>
        <p:txBody>
          <a:bodyPr/>
          <a:lstStyle/>
          <a:p>
            <a:r>
              <a:rPr lang="en-US" dirty="0"/>
              <a:t>No Data Left Behind</a:t>
            </a:r>
          </a:p>
        </p:txBody>
      </p:sp>
      <p:sp>
        <p:nvSpPr>
          <p:cNvPr id="3" name="Content Placeholder 2">
            <a:extLst>
              <a:ext uri="{FF2B5EF4-FFF2-40B4-BE49-F238E27FC236}">
                <a16:creationId xmlns:a16="http://schemas.microsoft.com/office/drawing/2014/main" id="{922ABC29-1D19-40EE-84F9-9ABB969BA66B}"/>
              </a:ext>
            </a:extLst>
          </p:cNvPr>
          <p:cNvSpPr>
            <a:spLocks noGrp="1"/>
          </p:cNvSpPr>
          <p:nvPr>
            <p:ph idx="1"/>
          </p:nvPr>
        </p:nvSpPr>
        <p:spPr/>
        <p:txBody>
          <a:bodyPr>
            <a:normAutofit/>
          </a:bodyPr>
          <a:lstStyle/>
          <a:p>
            <a:r>
              <a:rPr lang="en-US" b="1" dirty="0"/>
              <a:t>Incorrect (but common) method </a:t>
            </a:r>
            <a:r>
              <a:rPr lang="en-US" dirty="0"/>
              <a:t>– </a:t>
            </a:r>
          </a:p>
          <a:p>
            <a:pPr lvl="1"/>
            <a:r>
              <a:rPr lang="en-US" dirty="0"/>
              <a:t>Only keeping the data each day that matches, discarding the rest. </a:t>
            </a:r>
          </a:p>
          <a:p>
            <a:endParaRPr lang="en-US" dirty="0"/>
          </a:p>
          <a:p>
            <a:r>
              <a:rPr lang="en-US" b="1" dirty="0"/>
              <a:t>Correct methods </a:t>
            </a:r>
            <a:r>
              <a:rPr lang="en-US" dirty="0"/>
              <a:t>– </a:t>
            </a:r>
          </a:p>
          <a:p>
            <a:pPr lvl="1"/>
            <a:r>
              <a:rPr lang="en-US" dirty="0"/>
              <a:t>Exposing unmatched client-side/server-side data points along with the full matched data set. </a:t>
            </a:r>
          </a:p>
          <a:p>
            <a:pPr lvl="1"/>
            <a:r>
              <a:rPr lang="en-US" dirty="0"/>
              <a:t>Reprocessing multiple previous days together to increase the matching of the client/server data. This results in a tradeoff between data </a:t>
            </a:r>
            <a:r>
              <a:rPr lang="en-US" i="1" dirty="0"/>
              <a:t>latency</a:t>
            </a:r>
            <a:r>
              <a:rPr lang="en-US" dirty="0"/>
              <a:t> and </a:t>
            </a:r>
            <a:r>
              <a:rPr lang="en-US" i="1" dirty="0"/>
              <a:t>completeness</a:t>
            </a:r>
            <a:r>
              <a:rPr lang="en-US" dirty="0"/>
              <a:t>. </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B679AEA-4126-4121-8368-AA8199CBB727}"/>
              </a:ext>
            </a:extLst>
          </p:cNvPr>
          <p:cNvSpPr>
            <a:spLocks noGrp="1"/>
          </p:cNvSpPr>
          <p:nvPr>
            <p:ph type="sldNum" sz="quarter" idx="12"/>
          </p:nvPr>
        </p:nvSpPr>
        <p:spPr/>
        <p:txBody>
          <a:bodyPr/>
          <a:lstStyle/>
          <a:p>
            <a:fld id="{91E3821E-91C8-4622-B41E-7C998522087F}" type="slidenum">
              <a:rPr lang="en-US" smtClean="0"/>
              <a:t>8</a:t>
            </a:fld>
            <a:endParaRPr lang="en-US"/>
          </a:p>
        </p:txBody>
      </p:sp>
    </p:spTree>
    <p:extLst>
      <p:ext uri="{BB962C8B-B14F-4D97-AF65-F5344CB8AC3E}">
        <p14:creationId xmlns:p14="http://schemas.microsoft.com/office/powerpoint/2010/main" val="79173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0862-4B79-491B-9A9F-D7E73314F3E4}"/>
              </a:ext>
            </a:extLst>
          </p:cNvPr>
          <p:cNvSpPr>
            <a:spLocks noGrp="1"/>
          </p:cNvSpPr>
          <p:nvPr>
            <p:ph type="title"/>
          </p:nvPr>
        </p:nvSpPr>
        <p:spPr/>
        <p:txBody>
          <a:bodyPr/>
          <a:lstStyle/>
          <a:p>
            <a:r>
              <a:rPr lang="en-US" dirty="0"/>
              <a:t>Your Experiment Can Influence</a:t>
            </a:r>
            <a:br>
              <a:rPr lang="en-US" dirty="0"/>
            </a:br>
            <a:r>
              <a:rPr lang="en-US" dirty="0"/>
              <a:t>The Data Pipeline!</a:t>
            </a:r>
          </a:p>
        </p:txBody>
      </p:sp>
      <p:sp>
        <p:nvSpPr>
          <p:cNvPr id="3" name="Content Placeholder 2">
            <a:extLst>
              <a:ext uri="{FF2B5EF4-FFF2-40B4-BE49-F238E27FC236}">
                <a16:creationId xmlns:a16="http://schemas.microsoft.com/office/drawing/2014/main" id="{F3A63491-F304-4BAD-88ED-E4437888C028}"/>
              </a:ext>
            </a:extLst>
          </p:cNvPr>
          <p:cNvSpPr>
            <a:spLocks noGrp="1"/>
          </p:cNvSpPr>
          <p:nvPr>
            <p:ph idx="1"/>
          </p:nvPr>
        </p:nvSpPr>
        <p:spPr>
          <a:xfrm>
            <a:off x="1097280" y="1845734"/>
            <a:ext cx="10058400" cy="4023360"/>
          </a:xfrm>
        </p:spPr>
        <p:txBody>
          <a:bodyPr/>
          <a:lstStyle/>
          <a:p>
            <a:r>
              <a:rPr lang="en-US" dirty="0"/>
              <a:t>Primary example: bot traffic.</a:t>
            </a:r>
          </a:p>
          <a:p>
            <a:pPr lvl="1"/>
            <a:r>
              <a:rPr lang="en-US" dirty="0"/>
              <a:t>If your treatment causes more/less traffic to be classified as bot traffic – typically excluded by default in analyses – then you are biasing your analysis.</a:t>
            </a:r>
          </a:p>
          <a:p>
            <a:pPr lvl="1"/>
            <a:endParaRPr lang="en-US" dirty="0"/>
          </a:p>
          <a:p>
            <a:pPr lvl="1"/>
            <a:endParaRPr lang="en-US" dirty="0"/>
          </a:p>
          <a:p>
            <a:r>
              <a:rPr lang="en-US" dirty="0"/>
              <a:t>How to know if the data pipeline is the root cause:</a:t>
            </a:r>
          </a:p>
          <a:p>
            <a:pPr lvl="1"/>
            <a:r>
              <a:rPr lang="en-US" dirty="0"/>
              <a:t>Be able to assess randomization as early in the data pipeline as possible, to separate out bad randomization from an issue in the data pipeline.</a:t>
            </a:r>
          </a:p>
        </p:txBody>
      </p:sp>
      <p:sp>
        <p:nvSpPr>
          <p:cNvPr id="4" name="Slide Number Placeholder 3">
            <a:extLst>
              <a:ext uri="{FF2B5EF4-FFF2-40B4-BE49-F238E27FC236}">
                <a16:creationId xmlns:a16="http://schemas.microsoft.com/office/drawing/2014/main" id="{85C850AF-68CE-4975-B12B-C2DF0051ED83}"/>
              </a:ext>
            </a:extLst>
          </p:cNvPr>
          <p:cNvSpPr>
            <a:spLocks noGrp="1"/>
          </p:cNvSpPr>
          <p:nvPr>
            <p:ph type="sldNum" sz="quarter" idx="12"/>
          </p:nvPr>
        </p:nvSpPr>
        <p:spPr/>
        <p:txBody>
          <a:bodyPr/>
          <a:lstStyle/>
          <a:p>
            <a:fld id="{91E3821E-91C8-4622-B41E-7C998522087F}" type="slidenum">
              <a:rPr lang="en-US" smtClean="0"/>
              <a:t>9</a:t>
            </a:fld>
            <a:endParaRPr lang="en-US"/>
          </a:p>
        </p:txBody>
      </p:sp>
    </p:spTree>
    <p:extLst>
      <p:ext uri="{BB962C8B-B14F-4D97-AF65-F5344CB8AC3E}">
        <p14:creationId xmlns:p14="http://schemas.microsoft.com/office/powerpoint/2010/main" val="64488545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5C58306CFB5E4B87B1D6A3BBFF7B4D" ma:contentTypeVersion="6" ma:contentTypeDescription="Create a new document." ma:contentTypeScope="" ma:versionID="25fea33b958df514f9b1760d643cd6ae">
  <xsd:schema xmlns:xsd="http://www.w3.org/2001/XMLSchema" xmlns:xs="http://www.w3.org/2001/XMLSchema" xmlns:p="http://schemas.microsoft.com/office/2006/metadata/properties" xmlns:ns2="91902b2b-5629-4abe-b771-f27162c6da7e" xmlns:ns3="b27f8096-e16e-4180-901b-e6a2b36b6868" targetNamespace="http://schemas.microsoft.com/office/2006/metadata/properties" ma:root="true" ma:fieldsID="7c6e476bd86eb07018d2332b150afe47" ns2:_="" ns3:_="">
    <xsd:import namespace="91902b2b-5629-4abe-b771-f27162c6da7e"/>
    <xsd:import namespace="b27f8096-e16e-4180-901b-e6a2b36b6868"/>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02b2b-5629-4abe-b771-f27162c6da7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7f8096-e16e-4180-901b-e6a2b36b6868"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2642D2-98E1-40BA-87A8-94152DF0708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DFF4745-98A9-4B5D-A94D-E30B0480B8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902b2b-5629-4abe-b771-f27162c6da7e"/>
    <ds:schemaRef ds:uri="b27f8096-e16e-4180-901b-e6a2b36b68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C4872D-C98C-4073-A228-107EF64502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7963</TotalTime>
  <Words>1988</Words>
  <Application>Microsoft Office PowerPoint</Application>
  <PresentationFormat>Widescreen</PresentationFormat>
  <Paragraphs>420</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Calibri Light</vt:lpstr>
      <vt:lpstr>Cambria Math</vt:lpstr>
      <vt:lpstr>Consolas</vt:lpstr>
      <vt:lpstr>Retrospect</vt:lpstr>
      <vt:lpstr>Ensuring Trustworthiness and High Quality</vt:lpstr>
      <vt:lpstr>Objectives</vt:lpstr>
      <vt:lpstr>The Data Pipeline</vt:lpstr>
      <vt:lpstr>The Data Pipeline Basic Diagram</vt:lpstr>
      <vt:lpstr>The Data Pipeline In reality, looks something like this</vt:lpstr>
      <vt:lpstr>No Data Left Behind</vt:lpstr>
      <vt:lpstr>No Data Left Behind</vt:lpstr>
      <vt:lpstr>No Data Left Behind</vt:lpstr>
      <vt:lpstr>Your Experiment Can Influence The Data Pipeline!</vt:lpstr>
      <vt:lpstr>Key Mechanisms for Ensuring Trustworthiness</vt:lpstr>
      <vt:lpstr>Global Mechanisms</vt:lpstr>
      <vt:lpstr>Global Mechanisms The All-Important AA</vt:lpstr>
      <vt:lpstr>Global Mechanisms Real-time Analytics</vt:lpstr>
      <vt:lpstr>Global Mechanisms The Holdout Experiment</vt:lpstr>
      <vt:lpstr>Global Mechanisms Carry-over Effects</vt:lpstr>
      <vt:lpstr>Global Mechanisms Seedfinder</vt:lpstr>
      <vt:lpstr>Global Mechanisms Seedfinder</vt:lpstr>
      <vt:lpstr>Local Mechanisms</vt:lpstr>
      <vt:lpstr>Local Mechanisms Sample Ratio Mismatch</vt:lpstr>
      <vt:lpstr>Local Mechanisms Data Quality Metrics</vt:lpstr>
      <vt:lpstr>Local Mechanisms Proactive Alerting</vt:lpstr>
      <vt:lpstr>Local Mechanisms Treatment Effect Assessment</vt:lpstr>
      <vt:lpstr>Understanding Your Metrics</vt:lpstr>
      <vt:lpstr>Understanding Your Metrics</vt:lpstr>
      <vt:lpstr>Understanding Your Metrics Trust, But Verify</vt:lpstr>
      <vt:lpstr>Understanding Your Metrics Trust, But Verify</vt:lpstr>
      <vt:lpstr>Understanding Your Metrics Have Useful Breakdowns</vt:lpstr>
      <vt:lpstr>Understanding Your Metrics Have Useful Breakdowns</vt:lpstr>
      <vt:lpstr>Proactively Flag Interesting Things</vt:lpstr>
      <vt:lpstr>Go Deep – Find Interesting Examples</vt:lpstr>
      <vt:lpstr>Summary</vt:lpstr>
      <vt:lpstr>Appendix</vt:lpstr>
      <vt:lpstr>Interesting Non-Issues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Ensuring Trustworthiness and High Quality</dc:title>
  <dc:creator>Paul Raff</dc:creator>
  <cp:lastModifiedBy>Paul Raff</cp:lastModifiedBy>
  <cp:revision>31</cp:revision>
  <dcterms:created xsi:type="dcterms:W3CDTF">2017-05-21T21:10:15Z</dcterms:created>
  <dcterms:modified xsi:type="dcterms:W3CDTF">2018-03-06T22:00:12Z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0x010100675C58306CFB5E4B87B1D6A3BBFF7B4D</vt:lpwstr>
  </property>
  <property fmtid="{D5CDD505-2E9C-101B-9397-08002B2CF9AE}" pid="3" name="MSIP_Label_87867195-f2b8-4ac2-b0b6-6bb73cb33afc_Enabled">
    <vt:lpwstr>True</vt:lpwstr>
  </property>
  <property fmtid="{D5CDD505-2E9C-101B-9397-08002B2CF9AE}" pid="4" name="MSIP_Label_87867195-f2b8-4ac2-b0b6-6bb73cb33afc_SiteId">
    <vt:lpwstr>72f988bf-86f1-41af-91ab-2d7cd011db47</vt:lpwstr>
  </property>
  <property fmtid="{D5CDD505-2E9C-101B-9397-08002B2CF9AE}" pid="5" name="MSIP_Label_87867195-f2b8-4ac2-b0b6-6bb73cb33afc_Ref">
    <vt:lpwstr>https://api.informationprotection.azure.com/api/72f988bf-86f1-41af-91ab-2d7cd011db47</vt:lpwstr>
  </property>
  <property fmtid="{D5CDD505-2E9C-101B-9397-08002B2CF9AE}" pid="6" name="MSIP_Label_87867195-f2b8-4ac2-b0b6-6bb73cb33afc_Owner">
    <vt:lpwstr>paraff@microsoft.com</vt:lpwstr>
  </property>
  <property fmtid="{D5CDD505-2E9C-101B-9397-08002B2CF9AE}" pid="7" name="MSIP_Label_87867195-f2b8-4ac2-b0b6-6bb73cb33afc_SetDate">
    <vt:lpwstr>2017-07-12T11:27:01.2344562-07:00</vt:lpwstr>
  </property>
  <property fmtid="{D5CDD505-2E9C-101B-9397-08002B2CF9AE}" pid="8" name="MSIP_Label_87867195-f2b8-4ac2-b0b6-6bb73cb33afc_Name">
    <vt:lpwstr>Public</vt:lpwstr>
  </property>
  <property fmtid="{D5CDD505-2E9C-101B-9397-08002B2CF9AE}" pid="9" name="MSIP_Label_87867195-f2b8-4ac2-b0b6-6bb73cb33afc_Application">
    <vt:lpwstr>Microsoft Azure Information Protection</vt:lpwstr>
  </property>
  <property fmtid="{D5CDD505-2E9C-101B-9397-08002B2CF9AE}" pid="10" name="MSIP_Label_87867195-f2b8-4ac2-b0b6-6bb73cb33afc_Extended_MSFT_Method">
    <vt:lpwstr>Manual</vt:lpwstr>
  </property>
  <property fmtid="{D5CDD505-2E9C-101B-9397-08002B2CF9AE}" pid="11" name="Sensitivity">
    <vt:lpwstr>Public</vt:lpwstr>
  </property>
</Properties>
</file>