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2421" autoAdjust="0"/>
  </p:normalViewPr>
  <p:slideViewPr>
    <p:cSldViewPr snapToGrid="0">
      <p:cViewPr varScale="1">
        <p:scale>
          <a:sx n="105" d="100"/>
          <a:sy n="105" d="100"/>
        </p:scale>
        <p:origin x="101" y="422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1B23-3CC4-493D-879B-6F9AAD3DCC5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98D9-6E44-4AD0-BCD1-25AB2EC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Current: 14:00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 system needs to not just report out the results, but be able to analyze and take action based on the results.</a:t>
            </a:r>
          </a:p>
          <a:p>
            <a:r>
              <a:rPr lang="en-US" dirty="0"/>
              <a:t>Ex: bot that generated 100 queries in the first 30 seconds</a:t>
            </a:r>
          </a:p>
          <a:p>
            <a:r>
              <a:rPr lang="en-US" dirty="0"/>
              <a:t>2:00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0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98D9-6E44-4AD0-BCD1-25AB2ECA4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0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B8F097-11C9-4A59-B966-3D59D3CA542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0ADE7-F352-4ECE-AE93-E6DA58F9C0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-platform.com/Documents/2013%20controlledExperimentsAtScal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1C6B-7003-4D13-86C9-6160431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11C2-5921-49CE-9BD0-6887225B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7"/>
            <a:ext cx="10058400" cy="1853329"/>
          </a:xfrm>
        </p:spPr>
        <p:txBody>
          <a:bodyPr>
            <a:normAutofit/>
          </a:bodyPr>
          <a:lstStyle/>
          <a:p>
            <a:r>
              <a:rPr lang="en-US" dirty="0"/>
              <a:t>Pavel Dmitriev, Microsoft Analysis &amp; Experimentation</a:t>
            </a:r>
          </a:p>
          <a:p>
            <a:r>
              <a:rPr lang="en-US" dirty="0"/>
              <a:t>Presented by paul raff</a:t>
            </a:r>
          </a:p>
          <a:p>
            <a:r>
              <a:rPr lang="en-US" dirty="0"/>
              <a:t>Strata 2018 tutorial</a:t>
            </a:r>
          </a:p>
        </p:txBody>
      </p:sp>
    </p:spTree>
    <p:extLst>
      <p:ext uri="{BB962C8B-B14F-4D97-AF65-F5344CB8AC3E}">
        <p14:creationId xmlns:p14="http://schemas.microsoft.com/office/powerpoint/2010/main" val="37972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5876"/>
          </a:xfrm>
        </p:spPr>
        <p:txBody>
          <a:bodyPr>
            <a:normAutofit/>
          </a:bodyPr>
          <a:lstStyle/>
          <a:p>
            <a:r>
              <a:rPr lang="en-US" dirty="0"/>
              <a:t>As more and more experiments are run, possibility of user harm increases</a:t>
            </a:r>
          </a:p>
          <a:p>
            <a:pPr lvl="1"/>
            <a:r>
              <a:rPr lang="en-US" dirty="0"/>
              <a:t>Less manual monitoring of experiments</a:t>
            </a:r>
          </a:p>
          <a:p>
            <a:pPr lvl="1"/>
            <a:r>
              <a:rPr lang="en-US" dirty="0"/>
              <a:t>Buggy feature or a bad idea may make it to real users</a:t>
            </a:r>
          </a:p>
          <a:p>
            <a:pPr lvl="1"/>
            <a:r>
              <a:rPr lang="en-US" dirty="0"/>
              <a:t>Interactions are possible between concurrently running experiments</a:t>
            </a:r>
          </a:p>
          <a:p>
            <a:r>
              <a:rPr lang="en-US" dirty="0"/>
              <a:t>Experimentation system itself may have issues and can hurt users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minimize harm to users!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CB64-119C-4ADF-9FA8-D8889D4BA09A}"/>
              </a:ext>
            </a:extLst>
          </p:cNvPr>
          <p:cNvSpPr/>
          <p:nvPr/>
        </p:nvSpPr>
        <p:spPr>
          <a:xfrm>
            <a:off x="3048000" y="4297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/>
              <a:t>If you have to kiss a lot of frogs to find a prince, </a:t>
            </a:r>
            <a:br>
              <a:rPr lang="en-US" i="1" dirty="0"/>
            </a:br>
            <a:r>
              <a:rPr lang="en-US" i="1" dirty="0"/>
              <a:t>find more frogs and kiss them faster and faster </a:t>
            </a:r>
            <a:br>
              <a:rPr lang="en-US" i="1" dirty="0"/>
            </a:br>
            <a:r>
              <a:rPr lang="en-US" dirty="0"/>
              <a:t>  -- Mike Moran, Do it Wrong Quickly</a:t>
            </a:r>
          </a:p>
        </p:txBody>
      </p:sp>
    </p:spTree>
    <p:extLst>
      <p:ext uri="{BB962C8B-B14F-4D97-AF65-F5344CB8AC3E}">
        <p14:creationId xmlns:p14="http://schemas.microsoft.com/office/powerpoint/2010/main" val="31174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Auto-Detection and Shutdown of Bad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>
            <a:normAutofit/>
          </a:bodyPr>
          <a:lstStyle/>
          <a:p>
            <a:r>
              <a:rPr lang="en-US" dirty="0"/>
              <a:t>Experimentation system needs to </a:t>
            </a:r>
          </a:p>
          <a:p>
            <a:pPr lvl="1"/>
            <a:r>
              <a:rPr lang="en-US" dirty="0"/>
              <a:t>Automatically analyze scorecards</a:t>
            </a:r>
          </a:p>
          <a:p>
            <a:pPr lvl="1"/>
            <a:r>
              <a:rPr lang="en-US" dirty="0"/>
              <a:t>Detect bad experiments</a:t>
            </a:r>
          </a:p>
          <a:p>
            <a:pPr lvl="1"/>
            <a:r>
              <a:rPr lang="en-US" dirty="0"/>
              <a:t>Send alerts to experimenters</a:t>
            </a:r>
          </a:p>
          <a:p>
            <a:pPr lvl="1"/>
            <a:r>
              <a:rPr lang="en-US" dirty="0"/>
              <a:t>In cases of extreme badness, shut down the experiment automatically</a:t>
            </a:r>
          </a:p>
          <a:p>
            <a:r>
              <a:rPr lang="en-US" dirty="0"/>
              <a:t> The challenge is doing it fast (seconds to minutes)</a:t>
            </a:r>
          </a:p>
          <a:p>
            <a:pPr lvl="1"/>
            <a:r>
              <a:rPr lang="en-US" dirty="0"/>
              <a:t>Requires a real-time data pipeline</a:t>
            </a:r>
          </a:p>
          <a:p>
            <a:pPr lvl="1"/>
            <a:r>
              <a:rPr lang="en-US" dirty="0"/>
              <a:t>Data in the beginning of experiment may be noisy</a:t>
            </a:r>
          </a:p>
          <a:p>
            <a:pPr lvl="2"/>
            <a:r>
              <a:rPr lang="en-US" dirty="0"/>
              <a:t>Small amount of data</a:t>
            </a:r>
          </a:p>
          <a:p>
            <a:pPr lvl="2"/>
            <a:r>
              <a:rPr lang="en-US" dirty="0"/>
              <a:t>Easily dominated by a few very active users or bots</a:t>
            </a:r>
          </a:p>
          <a:p>
            <a:pPr lvl="2"/>
            <a:r>
              <a:rPr lang="en-US" dirty="0"/>
              <a:t>Aggregating from event-level to user-level helps reduce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075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a small percentage, e.g. 0.5%</a:t>
            </a:r>
          </a:p>
          <a:p>
            <a:pPr lvl="1"/>
            <a:r>
              <a:rPr lang="en-US" dirty="0"/>
              <a:t>This should be enough to detect outrageously bad experiments</a:t>
            </a:r>
          </a:p>
          <a:p>
            <a:pPr lvl="1"/>
            <a:r>
              <a:rPr lang="en-US" dirty="0"/>
              <a:t>Once verified that things look Ok, can [automatically] ramp up</a:t>
            </a:r>
          </a:p>
          <a:p>
            <a:endParaRPr lang="en-US" dirty="0"/>
          </a:p>
          <a:p>
            <a:r>
              <a:rPr lang="en-US" dirty="0"/>
              <a:t>Run experiment with partial exposure </a:t>
            </a:r>
          </a:p>
          <a:p>
            <a:pPr lvl="1"/>
            <a:r>
              <a:rPr lang="en-US" dirty="0"/>
              <a:t>E.g. only on 1 out of 10 queries in the treatment actually gets served treatment experience</a:t>
            </a:r>
          </a:p>
          <a:p>
            <a:pPr lvl="1"/>
            <a:r>
              <a:rPr lang="en-US" dirty="0"/>
              <a:t>Once verified that things look Ok, ramp up the exposure to 100%</a:t>
            </a:r>
          </a:p>
          <a:p>
            <a:pPr lvl="1"/>
            <a:r>
              <a:rPr lang="en-US" dirty="0"/>
              <a:t>The advantage is that no single user can be stuck in a bad experience for a long time</a:t>
            </a:r>
          </a:p>
          <a:p>
            <a:pPr lvl="1"/>
            <a:r>
              <a:rPr lang="en-US" dirty="0"/>
              <a:t>The disadvantage is inconsistent user experience, and dilution to user-level metrics</a:t>
            </a:r>
          </a:p>
        </p:txBody>
      </p:sp>
    </p:spTree>
    <p:extLst>
      <p:ext uri="{BB962C8B-B14F-4D97-AF65-F5344CB8AC3E}">
        <p14:creationId xmlns:p14="http://schemas.microsoft.com/office/powerpoint/2010/main" val="338034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and Detect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040" cy="1867086"/>
          </a:xfrm>
        </p:spPr>
        <p:txBody>
          <a:bodyPr>
            <a:normAutofit/>
          </a:bodyPr>
          <a:lstStyle/>
          <a:p>
            <a:r>
              <a:rPr lang="en-US" dirty="0"/>
              <a:t>Interaction happens if an effect of exposing users to several experiments at the same time is not the same as adding up the effects of individual experiments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B4B693-FD52-4FC9-9B65-24CC00E04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99" y="3566739"/>
            <a:ext cx="2331876" cy="27982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79C1B7-B42D-4BB0-98A9-290C7AC84BDA}"/>
              </a:ext>
            </a:extLst>
          </p:cNvPr>
          <p:cNvSpPr txBox="1"/>
          <p:nvPr/>
        </p:nvSpPr>
        <p:spPr>
          <a:xfrm>
            <a:off x="682906" y="3669949"/>
            <a:ext cx="241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“The whole is greater than the sum of its parts”</a:t>
            </a:r>
          </a:p>
          <a:p>
            <a:r>
              <a:rPr lang="en-US" i="1" dirty="0"/>
              <a:t>      -Aristotle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7619A9-39FB-48D5-9011-257107451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53" y="3521235"/>
            <a:ext cx="2398233" cy="28437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4BFD33-C0AA-4FA8-819D-72A2416C0A92}"/>
              </a:ext>
            </a:extLst>
          </p:cNvPr>
          <p:cNvSpPr txBox="1"/>
          <p:nvPr/>
        </p:nvSpPr>
        <p:spPr>
          <a:xfrm>
            <a:off x="6296629" y="3669948"/>
            <a:ext cx="2951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“I told about the whole being greater than the sum of its parts. It's that way with people, too, he said, only with people it's sometimes that </a:t>
            </a:r>
            <a:r>
              <a:rPr lang="en-US" b="1" i="1" dirty="0"/>
              <a:t>the whole is less than the sum of the parts</a:t>
            </a:r>
            <a:r>
              <a:rPr lang="en-US" i="1" dirty="0"/>
              <a:t>.”</a:t>
            </a:r>
          </a:p>
          <a:p>
            <a:r>
              <a:rPr lang="en-US" i="1" dirty="0"/>
              <a:t>      -</a:t>
            </a:r>
            <a:r>
              <a:rPr lang="en-US" i="1" dirty="0" err="1"/>
              <a:t>Wendelin</a:t>
            </a:r>
            <a:r>
              <a:rPr lang="en-US" i="1" dirty="0"/>
              <a:t> Van </a:t>
            </a:r>
            <a:r>
              <a:rPr lang="en-US" i="1" dirty="0" err="1"/>
              <a:t>Draanen</a:t>
            </a:r>
            <a:r>
              <a:rPr lang="en-US" i="1" dirty="0"/>
              <a:t>,</a:t>
            </a:r>
          </a:p>
          <a:p>
            <a:r>
              <a:rPr lang="en-US" i="1" dirty="0"/>
              <a:t>        Flipped</a:t>
            </a:r>
          </a:p>
        </p:txBody>
      </p:sp>
    </p:spTree>
    <p:extLst>
      <p:ext uri="{BB962C8B-B14F-4D97-AF65-F5344CB8AC3E}">
        <p14:creationId xmlns:p14="http://schemas.microsoft.com/office/powerpoint/2010/main" val="25454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and Detect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040" cy="1867086"/>
          </a:xfrm>
        </p:spPr>
        <p:txBody>
          <a:bodyPr>
            <a:normAutofit/>
          </a:bodyPr>
          <a:lstStyle/>
          <a:p>
            <a:r>
              <a:rPr lang="en-US" dirty="0"/>
              <a:t>Interaction happens if an effect of exposing users to several experiments at the same time is not the same as adding up the effects of individual experiments</a:t>
            </a:r>
          </a:p>
          <a:p>
            <a:pPr lvl="1"/>
            <a:r>
              <a:rPr lang="en-US" dirty="0"/>
              <a:t>Example (antagonistic): E1 changes font to blue, E2 changes background color to blue</a:t>
            </a:r>
          </a:p>
          <a:p>
            <a:pPr lvl="1"/>
            <a:r>
              <a:rPr lang="en-US" dirty="0"/>
              <a:t>Example (synergetic): E1,…,EN make page header more convenient on page1,…,</a:t>
            </a:r>
            <a:r>
              <a:rPr lang="en-US" dirty="0" err="1"/>
              <a:t>pageN</a:t>
            </a:r>
            <a:r>
              <a:rPr lang="en-US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7EA8422-54C4-4229-AB4A-877766DB76F8}"/>
              </a:ext>
            </a:extLst>
          </p:cNvPr>
          <p:cNvSpPr txBox="1">
            <a:spLocks/>
          </p:cNvSpPr>
          <p:nvPr/>
        </p:nvSpPr>
        <p:spPr>
          <a:xfrm>
            <a:off x="838200" y="3692711"/>
            <a:ext cx="10764520" cy="29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Our experience is that, when prevention setup is in place, interactions are rare</a:t>
            </a:r>
          </a:p>
          <a:p>
            <a:pPr lvl="1"/>
            <a:r>
              <a:rPr lang="en-US" dirty="0"/>
              <a:t>About a dozen interactions per year in Bing, with over 10,000 experiments run</a:t>
            </a:r>
          </a:p>
        </p:txBody>
      </p:sp>
    </p:spTree>
    <p:extLst>
      <p:ext uri="{BB962C8B-B14F-4D97-AF65-F5344CB8AC3E}">
        <p14:creationId xmlns:p14="http://schemas.microsoft.com/office/powerpoint/2010/main" val="30093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76675"/>
          </a:xfrm>
        </p:spPr>
        <p:txBody>
          <a:bodyPr>
            <a:normAutofit/>
          </a:bodyPr>
          <a:lstStyle/>
          <a:p>
            <a:r>
              <a:rPr lang="en-US" dirty="0"/>
              <a:t>When suspecting an interaction:</a:t>
            </a:r>
          </a:p>
          <a:p>
            <a:pPr lvl="1"/>
            <a:r>
              <a:rPr lang="en-US" dirty="0"/>
              <a:t>Run experiments sequentially (slow)</a:t>
            </a:r>
          </a:p>
          <a:p>
            <a:pPr lvl="1"/>
            <a:r>
              <a:rPr lang="en-US" dirty="0"/>
              <a:t>Run </a:t>
            </a:r>
            <a:r>
              <a:rPr lang="en-US" b="1" dirty="0"/>
              <a:t>non-overlapping experiments </a:t>
            </a:r>
            <a:r>
              <a:rPr lang="en-US" dirty="0"/>
              <a:t>(two experiments need to use the same hash seed, and get assigned to different portions of the hash space)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EDB5D9-6878-4627-A46E-7A373514FC64}"/>
              </a:ext>
            </a:extLst>
          </p:cNvPr>
          <p:cNvGrpSpPr/>
          <p:nvPr/>
        </p:nvGrpSpPr>
        <p:grpSpPr>
          <a:xfrm>
            <a:off x="541189" y="3696788"/>
            <a:ext cx="5634534" cy="1606292"/>
            <a:chOff x="2904868" y="4235688"/>
            <a:chExt cx="5634534" cy="16062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FEB871-1737-4914-AB0B-E7B74A858C9D}"/>
                </a:ext>
              </a:extLst>
            </p:cNvPr>
            <p:cNvCxnSpPr/>
            <p:nvPr/>
          </p:nvCxnSpPr>
          <p:spPr>
            <a:xfrm>
              <a:off x="4165600" y="4605020"/>
              <a:ext cx="29413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AEF69E-86A7-4161-B56A-3CC6A446C0F5}"/>
                </a:ext>
              </a:extLst>
            </p:cNvPr>
            <p:cNvCxnSpPr/>
            <p:nvPr/>
          </p:nvCxnSpPr>
          <p:spPr>
            <a:xfrm>
              <a:off x="4165600" y="5382260"/>
              <a:ext cx="294132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2B63F6-10B7-422D-8A51-2FC44918AABE}"/>
                </a:ext>
              </a:extLst>
            </p:cNvPr>
            <p:cNvSpPr/>
            <p:nvPr/>
          </p:nvSpPr>
          <p:spPr>
            <a:xfrm>
              <a:off x="4876800" y="4533900"/>
              <a:ext cx="1422400" cy="142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13EFDEC5-BB05-4EF0-9162-692E548655E3}"/>
                </a:ext>
              </a:extLst>
            </p:cNvPr>
            <p:cNvSpPr/>
            <p:nvPr/>
          </p:nvSpPr>
          <p:spPr>
            <a:xfrm>
              <a:off x="2950449" y="4768612"/>
              <a:ext cx="494256" cy="4699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0E27AB-2ECA-49FB-954C-A2E17009A557}"/>
                </a:ext>
              </a:extLst>
            </p:cNvPr>
            <p:cNvSpPr txBox="1"/>
            <p:nvPr/>
          </p:nvSpPr>
          <p:spPr>
            <a:xfrm>
              <a:off x="2904868" y="525720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  <a:p>
              <a:pPr algn="ctr"/>
              <a:r>
                <a:rPr lang="en-US" sz="1400" dirty="0"/>
                <a:t>(uid1)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B410BE-A30B-4ED5-9C99-33668ACA8F97}"/>
                </a:ext>
              </a:extLst>
            </p:cNvPr>
            <p:cNvSpPr txBox="1"/>
            <p:nvPr/>
          </p:nvSpPr>
          <p:spPr>
            <a:xfrm>
              <a:off x="7149983" y="442035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hash1 space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C94922-DA24-46B3-B8FE-0CA33C67BD21}"/>
                </a:ext>
              </a:extLst>
            </p:cNvPr>
            <p:cNvSpPr txBox="1"/>
            <p:nvPr/>
          </p:nvSpPr>
          <p:spPr>
            <a:xfrm>
              <a:off x="7152484" y="515695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hash2 space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AA1F73-EFB6-4CB9-B5F0-4313825F93E2}"/>
                </a:ext>
              </a:extLst>
            </p:cNvPr>
            <p:cNvSpPr/>
            <p:nvPr/>
          </p:nvSpPr>
          <p:spPr>
            <a:xfrm>
              <a:off x="4511040" y="5305305"/>
              <a:ext cx="1422400" cy="142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216891-2B8A-4230-9D52-7BDF9F9ADF4E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3444705" y="4633595"/>
              <a:ext cx="2534455" cy="369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B7084C-E134-4651-9FDF-5411E2C42EFC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3444705" y="5003562"/>
              <a:ext cx="1584495" cy="33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59D90D-6538-475C-B9D0-638F103F8F06}"/>
                </a:ext>
              </a:extLst>
            </p:cNvPr>
            <p:cNvSpPr txBox="1"/>
            <p:nvPr/>
          </p:nvSpPr>
          <p:spPr>
            <a:xfrm>
              <a:off x="5381052" y="423568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39D88E-F0AB-4D9B-A092-789C68DDFF23}"/>
                </a:ext>
              </a:extLst>
            </p:cNvPr>
            <p:cNvSpPr txBox="1"/>
            <p:nvPr/>
          </p:nvSpPr>
          <p:spPr>
            <a:xfrm>
              <a:off x="5015292" y="498600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588F77-A71C-4DBF-8FB0-FC0D024EF7E7}"/>
                </a:ext>
              </a:extLst>
            </p:cNvPr>
            <p:cNvSpPr txBox="1"/>
            <p:nvPr/>
          </p:nvSpPr>
          <p:spPr>
            <a:xfrm>
              <a:off x="3409379" y="4606191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dirty="0"/>
                <a:t>(hash1,uid1)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03C28F-49FF-4E7E-9303-22830BBA0D6E}"/>
                </a:ext>
              </a:extLst>
            </p:cNvPr>
            <p:cNvSpPr txBox="1"/>
            <p:nvPr/>
          </p:nvSpPr>
          <p:spPr>
            <a:xfrm>
              <a:off x="3399141" y="5102185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dirty="0"/>
                <a:t>(hash2,uid1)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7A539A0-318B-4D2F-AF50-F49B950693DE}"/>
              </a:ext>
            </a:extLst>
          </p:cNvPr>
          <p:cNvSpPr txBox="1"/>
          <p:nvPr/>
        </p:nvSpPr>
        <p:spPr>
          <a:xfrm>
            <a:off x="1913681" y="5593671"/>
            <a:ext cx="25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Overlapping Experiments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75FEDC-60E7-47E3-B261-7E23A45C0E2B}"/>
              </a:ext>
            </a:extLst>
          </p:cNvPr>
          <p:cNvGrpSpPr/>
          <p:nvPr/>
        </p:nvGrpSpPr>
        <p:grpSpPr>
          <a:xfrm>
            <a:off x="6432967" y="3696788"/>
            <a:ext cx="5632033" cy="2313812"/>
            <a:chOff x="6488336" y="4183011"/>
            <a:chExt cx="5632033" cy="23138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6CEE00-C63E-436B-9C54-5986ADBBC905}"/>
                </a:ext>
              </a:extLst>
            </p:cNvPr>
            <p:cNvCxnSpPr/>
            <p:nvPr/>
          </p:nvCxnSpPr>
          <p:spPr>
            <a:xfrm>
              <a:off x="7749068" y="4564668"/>
              <a:ext cx="29413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71D941-0B27-4714-BE01-DC011E7B51CD}"/>
                </a:ext>
              </a:extLst>
            </p:cNvPr>
            <p:cNvSpPr/>
            <p:nvPr/>
          </p:nvSpPr>
          <p:spPr>
            <a:xfrm>
              <a:off x="8132149" y="4499934"/>
              <a:ext cx="1009823" cy="1349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>
              <a:extLst>
                <a:ext uri="{FF2B5EF4-FFF2-40B4-BE49-F238E27FC236}">
                  <a16:creationId xmlns:a16="http://schemas.microsoft.com/office/drawing/2014/main" id="{230E3A4B-821E-4F82-AC82-C15110DE0807}"/>
                </a:ext>
              </a:extLst>
            </p:cNvPr>
            <p:cNvSpPr/>
            <p:nvPr/>
          </p:nvSpPr>
          <p:spPr>
            <a:xfrm>
              <a:off x="6533917" y="4728260"/>
              <a:ext cx="494256" cy="4699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004FFF-C3B1-4329-8D5F-73A23A1D8E15}"/>
                </a:ext>
              </a:extLst>
            </p:cNvPr>
            <p:cNvSpPr txBox="1"/>
            <p:nvPr/>
          </p:nvSpPr>
          <p:spPr>
            <a:xfrm>
              <a:off x="6488336" y="5216853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  <a:p>
              <a:pPr algn="ctr"/>
              <a:r>
                <a:rPr lang="en-US" sz="1400" dirty="0"/>
                <a:t>(uid1)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661999-042F-428F-824E-A5479302BF8B}"/>
                </a:ext>
              </a:extLst>
            </p:cNvPr>
            <p:cNvSpPr txBox="1"/>
            <p:nvPr/>
          </p:nvSpPr>
          <p:spPr>
            <a:xfrm>
              <a:off x="10733451" y="4380002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hash3 space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3E02CE-4FD3-41E2-9550-BA51C498DD4A}"/>
                </a:ext>
              </a:extLst>
            </p:cNvPr>
            <p:cNvSpPr/>
            <p:nvPr/>
          </p:nvSpPr>
          <p:spPr>
            <a:xfrm>
              <a:off x="9310601" y="4486233"/>
              <a:ext cx="1199741" cy="1486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5989BD-50EE-45DC-A298-2065CE64ECA9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 flipV="1">
              <a:off x="7028173" y="4599940"/>
              <a:ext cx="2613457" cy="363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E61DE5-D4B6-4C17-96B0-6EA0C11C1F7E}"/>
                </a:ext>
              </a:extLst>
            </p:cNvPr>
            <p:cNvSpPr txBox="1"/>
            <p:nvPr/>
          </p:nvSpPr>
          <p:spPr>
            <a:xfrm>
              <a:off x="8430112" y="4189187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AD96BB-2B41-4904-B77C-6378D677554E}"/>
                </a:ext>
              </a:extLst>
            </p:cNvPr>
            <p:cNvSpPr txBox="1"/>
            <p:nvPr/>
          </p:nvSpPr>
          <p:spPr>
            <a:xfrm>
              <a:off x="9834700" y="4183011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E1BCCA-2556-4143-B0B6-F611648FB2AA}"/>
                </a:ext>
              </a:extLst>
            </p:cNvPr>
            <p:cNvSpPr txBox="1"/>
            <p:nvPr/>
          </p:nvSpPr>
          <p:spPr>
            <a:xfrm>
              <a:off x="7522429" y="4807729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dirty="0"/>
                <a:t>(hash3,uid1)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1ECBD3-E170-485D-82CE-CC63856767B7}"/>
                </a:ext>
              </a:extLst>
            </p:cNvPr>
            <p:cNvSpPr txBox="1"/>
            <p:nvPr/>
          </p:nvSpPr>
          <p:spPr>
            <a:xfrm>
              <a:off x="8132491" y="6127491"/>
              <a:ext cx="3029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Non-overlapping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9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F07-565A-4A9C-BE51-A659E56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D558-E06C-40D8-A942-3639661B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6567"/>
          </a:xfrm>
        </p:spPr>
        <p:txBody>
          <a:bodyPr>
            <a:normAutofit/>
          </a:bodyPr>
          <a:lstStyle/>
          <a:p>
            <a:r>
              <a:rPr lang="en-US" dirty="0"/>
              <a:t>Given two overlapping experiments: E1(T1,C1), E2(T2,C2) and a metric M, there’s an interaction if the results for M in E1 are stat. sig. different in the segment of users who are in T2 compared to the segment of users who are in C2.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35180-8B32-4E01-AB96-3AAF72F99742}"/>
              </a:ext>
            </a:extLst>
          </p:cNvPr>
          <p:cNvSpPr/>
          <p:nvPr/>
        </p:nvSpPr>
        <p:spPr>
          <a:xfrm>
            <a:off x="8717280" y="3296917"/>
            <a:ext cx="2438400" cy="23717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6E4FD-488F-4B4C-ABD8-78A06972614B}"/>
              </a:ext>
            </a:extLst>
          </p:cNvPr>
          <p:cNvSpPr txBox="1"/>
          <p:nvPr/>
        </p:nvSpPr>
        <p:spPr>
          <a:xfrm>
            <a:off x="9280213" y="5721795"/>
            <a:ext cx="161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All E1 Users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CEF09-9B01-4DA5-B01D-B059146C84E4}"/>
              </a:ext>
            </a:extLst>
          </p:cNvPr>
          <p:cNvCxnSpPr>
            <a:cxnSpLocks/>
          </p:cNvCxnSpPr>
          <p:nvPr/>
        </p:nvCxnSpPr>
        <p:spPr>
          <a:xfrm>
            <a:off x="9936480" y="3296916"/>
            <a:ext cx="0" cy="23717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666B8C-CBCE-460C-A790-CCDC0D59D701}"/>
              </a:ext>
            </a:extLst>
          </p:cNvPr>
          <p:cNvSpPr txBox="1"/>
          <p:nvPr/>
        </p:nvSpPr>
        <p:spPr>
          <a:xfrm>
            <a:off x="8932034" y="4226559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561B8-DB5A-49D2-B539-588557B2F4FA}"/>
              </a:ext>
            </a:extLst>
          </p:cNvPr>
          <p:cNvSpPr txBox="1"/>
          <p:nvPr/>
        </p:nvSpPr>
        <p:spPr>
          <a:xfrm>
            <a:off x="10391637" y="4226558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DF82F9-52C0-47E6-AAD4-D781ECD384D8}"/>
              </a:ext>
            </a:extLst>
          </p:cNvPr>
          <p:cNvGrpSpPr/>
          <p:nvPr/>
        </p:nvGrpSpPr>
        <p:grpSpPr>
          <a:xfrm>
            <a:off x="9542780" y="3455832"/>
            <a:ext cx="817880" cy="812800"/>
            <a:chOff x="9187180" y="3811432"/>
            <a:chExt cx="817880" cy="8128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F1A4F8-3876-4FE4-B7D5-0862F845B6D0}"/>
                </a:ext>
              </a:extLst>
            </p:cNvPr>
            <p:cNvSpPr/>
            <p:nvPr/>
          </p:nvSpPr>
          <p:spPr>
            <a:xfrm>
              <a:off x="9187180" y="3811432"/>
              <a:ext cx="81788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A0CC13-A729-4237-89DF-1F4A1EBF1CCA}"/>
                </a:ext>
              </a:extLst>
            </p:cNvPr>
            <p:cNvSpPr txBox="1"/>
            <p:nvPr/>
          </p:nvSpPr>
          <p:spPr>
            <a:xfrm>
              <a:off x="9350700" y="3948591"/>
              <a:ext cx="49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B2FA8A-8A6D-4AC3-B119-B012584B5AF9}"/>
              </a:ext>
            </a:extLst>
          </p:cNvPr>
          <p:cNvGrpSpPr/>
          <p:nvPr/>
        </p:nvGrpSpPr>
        <p:grpSpPr>
          <a:xfrm>
            <a:off x="9527540" y="4688841"/>
            <a:ext cx="817880" cy="812800"/>
            <a:chOff x="9171940" y="5044441"/>
            <a:chExt cx="817880" cy="8128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A13EF6-14AC-412F-832A-45347EBC83A0}"/>
                </a:ext>
              </a:extLst>
            </p:cNvPr>
            <p:cNvSpPr/>
            <p:nvPr/>
          </p:nvSpPr>
          <p:spPr>
            <a:xfrm>
              <a:off x="9171940" y="5044441"/>
              <a:ext cx="81788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BE086B-1A0F-4B03-9433-0B3E9B87D5A9}"/>
                </a:ext>
              </a:extLst>
            </p:cNvPr>
            <p:cNvSpPr txBox="1"/>
            <p:nvPr/>
          </p:nvSpPr>
          <p:spPr>
            <a:xfrm>
              <a:off x="9329048" y="520717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C2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A09335-10E1-4C68-B82B-C98FFBE608C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152640" y="3862232"/>
            <a:ext cx="2390140" cy="36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E5B0A-9DE7-4456-B33D-2D2535C1A6B4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7203440" y="4712115"/>
            <a:ext cx="2324100" cy="38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6BB2C4-D2C7-4E4F-9312-784A53444B7E}"/>
              </a:ext>
            </a:extLst>
          </p:cNvPr>
          <p:cNvSpPr txBox="1"/>
          <p:nvPr/>
        </p:nvSpPr>
        <p:spPr>
          <a:xfrm>
            <a:off x="5706289" y="428936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(T1-C1 | T2) =?= (T1-C1 | C2)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22D8E76-294D-4494-A6CC-EFE9FCA55D2E}"/>
              </a:ext>
            </a:extLst>
          </p:cNvPr>
          <p:cNvSpPr txBox="1">
            <a:spLocks/>
          </p:cNvSpPr>
          <p:nvPr/>
        </p:nvSpPr>
        <p:spPr>
          <a:xfrm>
            <a:off x="780297" y="2572063"/>
            <a:ext cx="4570392" cy="488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Note: need to run it for all pairs of overlapping experiments.</a:t>
            </a:r>
          </a:p>
          <a:p>
            <a:pPr lvl="1"/>
            <a:r>
              <a:rPr lang="en-US" dirty="0"/>
              <a:t>Complexity= O(#metrics*#experiments^2)</a:t>
            </a:r>
          </a:p>
          <a:p>
            <a:pPr lvl="1"/>
            <a:r>
              <a:rPr lang="en-US" dirty="0"/>
              <a:t>Need to control for type I errors (e.g. Bonferroni Correction)</a:t>
            </a:r>
          </a:p>
        </p:txBody>
      </p:sp>
    </p:spTree>
    <p:extLst>
      <p:ext uri="{BB962C8B-B14F-4D97-AF65-F5344CB8AC3E}">
        <p14:creationId xmlns:p14="http://schemas.microsoft.com/office/powerpoint/2010/main" val="31528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8817-7846-4988-A0B5-77DBEAA2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383F-4B47-4A40-8B1B-6F8FF693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methods to protect users are required as the number of experiments ramps-up</a:t>
            </a:r>
          </a:p>
          <a:p>
            <a:r>
              <a:rPr lang="en-US" dirty="0"/>
              <a:t>Experimentation system should not just report out the results, but should auto-analyze them and take action:</a:t>
            </a:r>
          </a:p>
          <a:p>
            <a:pPr lvl="1"/>
            <a:r>
              <a:rPr lang="en-US" dirty="0"/>
              <a:t>Send alerts</a:t>
            </a:r>
          </a:p>
          <a:p>
            <a:pPr lvl="1"/>
            <a:r>
              <a:rPr lang="en-US" dirty="0"/>
              <a:t>Auto-shutdown bad experiments</a:t>
            </a:r>
          </a:p>
          <a:p>
            <a:pPr lvl="1"/>
            <a:r>
              <a:rPr lang="en-US" dirty="0"/>
              <a:t>Start small and ramp-up</a:t>
            </a:r>
          </a:p>
          <a:p>
            <a:pPr lvl="1"/>
            <a:r>
              <a:rPr lang="en-US" dirty="0"/>
              <a:t>Prevent and detect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24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6768</TotalTime>
  <Words>758</Words>
  <Application>Microsoft Office PowerPoint</Application>
  <PresentationFormat>Widescreen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Protecting Users</vt:lpstr>
      <vt:lpstr>The Challenge</vt:lpstr>
      <vt:lpstr>Fast Auto-Detection and Shutdown of Bad Experiments</vt:lpstr>
      <vt:lpstr>Starting Small</vt:lpstr>
      <vt:lpstr>Prevent and Detect Interactions</vt:lpstr>
      <vt:lpstr>Prevent and Detect Interactions</vt:lpstr>
      <vt:lpstr>Interaction Prevention</vt:lpstr>
      <vt:lpstr>Interaction Detection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Dmitriev</dc:creator>
  <cp:lastModifiedBy>Paul Raff</cp:lastModifiedBy>
  <cp:revision>2</cp:revision>
  <dcterms:created xsi:type="dcterms:W3CDTF">2017-07-17T18:43:06Z</dcterms:created>
  <dcterms:modified xsi:type="dcterms:W3CDTF">2018-03-06T19:58:18Z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padmitri@microsoft.com</vt:lpwstr>
  </property>
  <property fmtid="{D5CDD505-2E9C-101B-9397-08002B2CF9AE}" pid="6" name="MSIP_Label_f42aa342-8706-4288-bd11-ebb85995028c_SetDate">
    <vt:lpwstr>2017-07-17T11:44:10.7961636-07:00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