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318" r:id="rId5"/>
    <p:sldId id="319" r:id="rId6"/>
    <p:sldId id="345" r:id="rId7"/>
    <p:sldId id="346" r:id="rId8"/>
    <p:sldId id="350" r:id="rId9"/>
    <p:sldId id="352" r:id="rId10"/>
    <p:sldId id="356" r:id="rId11"/>
    <p:sldId id="357" r:id="rId12"/>
    <p:sldId id="358" r:id="rId13"/>
    <p:sldId id="359" r:id="rId14"/>
    <p:sldId id="353" r:id="rId15"/>
    <p:sldId id="354" r:id="rId16"/>
    <p:sldId id="355" r:id="rId17"/>
    <p:sldId id="336" r:id="rId18"/>
    <p:sldId id="337" r:id="rId19"/>
    <p:sldId id="338" r:id="rId20"/>
    <p:sldId id="339" r:id="rId21"/>
    <p:sldId id="360" r:id="rId22"/>
    <p:sldId id="320" r:id="rId23"/>
    <p:sldId id="316" r:id="rId24"/>
    <p:sldId id="317" r:id="rId25"/>
    <p:sldId id="329" r:id="rId26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EF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80098" autoAdjust="0"/>
  </p:normalViewPr>
  <p:slideViewPr>
    <p:cSldViewPr snapToGrid="0">
      <p:cViewPr varScale="1">
        <p:scale>
          <a:sx n="142" d="100"/>
          <a:sy n="142" d="100"/>
        </p:scale>
        <p:origin x="801" y="63"/>
      </p:cViewPr>
      <p:guideLst/>
    </p:cSldViewPr>
  </p:slideViewPr>
  <p:outlineViewPr>
    <p:cViewPr>
      <p:scale>
        <a:sx n="33" d="100"/>
        <a:sy n="33" d="100"/>
      </p:scale>
      <p:origin x="0" y="-1623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mit Gupta" userId="16b14e9d-8f10-45e7-aafb-6e404f51f949" providerId="ADAL" clId="{B5764819-F974-4689-B419-6117B70FD06B}"/>
  </pc:docChgLst>
  <pc:docChgLst>
    <pc:chgData name="Alex Deng" userId="d4f500f536efc9d3" providerId="LiveId" clId="{D9DC1EF6-5302-427D-9A6F-722FB9CFA62C}"/>
  </pc:docChgLst>
  <pc:docChgLst>
    <pc:chgData userId="d4f500f536efc9d3" providerId="LiveId" clId="{35E3A953-E0F9-4A6E-99DE-DC98F1B0B1A2}"/>
    <pc:docChg chg="modSld">
      <pc:chgData name="" userId="d4f500f536efc9d3" providerId="LiveId" clId="{35E3A953-E0F9-4A6E-99DE-DC98F1B0B1A2}" dt="2018-03-01T19:58:14.438" v="80" actId="20577"/>
      <pc:docMkLst>
        <pc:docMk/>
      </pc:docMkLst>
      <pc:sldChg chg="modSp">
        <pc:chgData name="" userId="d4f500f536efc9d3" providerId="LiveId" clId="{35E3A953-E0F9-4A6E-99DE-DC98F1B0B1A2}" dt="2018-03-01T19:58:14.438" v="80" actId="20577"/>
        <pc:sldMkLst>
          <pc:docMk/>
          <pc:sldMk cId="3588666670" sldId="345"/>
        </pc:sldMkLst>
        <pc:spChg chg="mod">
          <ac:chgData name="" userId="d4f500f536efc9d3" providerId="LiveId" clId="{35E3A953-E0F9-4A6E-99DE-DC98F1B0B1A2}" dt="2018-03-01T19:58:14.438" v="80" actId="20577"/>
          <ac:spMkLst>
            <pc:docMk/>
            <pc:sldMk cId="3588666670" sldId="345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3AA6830-DCB2-4B71-8F9A-036EB6476660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0804B47-8E10-48F4-A311-3A081F1AD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535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1EE93B0-EBB2-48E7-9991-ABDEC8C71757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EC8124F-9E4F-498E-895D-A3D663EE9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244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8124F-9E4F-498E-895D-A3D663EE97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512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8124F-9E4F-498E-895D-A3D663EE976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2004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8124F-9E4F-498E-895D-A3D663EE976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240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8124F-9E4F-498E-895D-A3D663EE976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724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8124F-9E4F-498E-895D-A3D663EE976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52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8124F-9E4F-498E-895D-A3D663EE976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4866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8124F-9E4F-498E-895D-A3D663EE976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7874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8124F-9E4F-498E-895D-A3D663EE976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804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8124F-9E4F-498E-895D-A3D663EE976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559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In practice key metrics movements are correlated, so some adjustment is still needed. But the number of highly correlated metrics are much smaller than the total number of metrics people compute.</a:t>
            </a:r>
          </a:p>
          <a:p>
            <a:pPr lvl="1"/>
            <a:r>
              <a:rPr lang="en-US" dirty="0"/>
              <a:t>And the adjustment can be positive or negative: high confidence of User satisfaction increase reinforce the confidence of revenue increase. This is very different from p-value multiple testing adjustment, where more tests always ask for lower p-value threshold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8124F-9E4F-498E-895D-A3D663EE976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4580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8124F-9E4F-498E-895D-A3D663EE976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07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8124F-9E4F-498E-895D-A3D663EE97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957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865EB-0EDA-417C-BF57-C63DE52363E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933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8124F-9E4F-498E-895D-A3D663EE976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335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8124F-9E4F-498E-895D-A3D663EE976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908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8124F-9E4F-498E-895D-A3D663EE97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636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8124F-9E4F-498E-895D-A3D663EE97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41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no data snooping by picking theta based on data. Why? </a:t>
            </a:r>
            <a:r>
              <a:rPr lang="en-US" dirty="0" err="1"/>
              <a:t>Thata</a:t>
            </a:r>
            <a:r>
              <a:rPr lang="en-US" dirty="0"/>
              <a:t> depends on covariance matrix, and covariance estimator is independent of the delta estimator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8124F-9E4F-498E-895D-A3D663EE97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97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8124F-9E4F-498E-895D-A3D663EE976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4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8124F-9E4F-498E-895D-A3D663EE976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205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8124F-9E4F-498E-895D-A3D663EE976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68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8124F-9E4F-498E-895D-A3D663EE976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14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867266" y="1667435"/>
            <a:ext cx="10680569" cy="550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67266" y="1527142"/>
            <a:ext cx="10680569" cy="218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169" y="286603"/>
            <a:ext cx="11227324" cy="7691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169" y="1321080"/>
            <a:ext cx="11227324" cy="4725068"/>
          </a:xfrm>
          <a:solidFill>
            <a:schemeClr val="bg1"/>
          </a:solidFill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sz="2400"/>
            </a:lvl1pPr>
            <a:lvl2pPr marL="384048" indent="-182880">
              <a:buSzPct val="120000"/>
              <a:buFont typeface="Wingdings" panose="05000000000000000000" pitchFamily="2" charset="2"/>
              <a:buChar char="§"/>
              <a:defRPr sz="2000"/>
            </a:lvl2pPr>
            <a:lvl3pPr marL="566928" indent="-182880">
              <a:buFont typeface="Courier New" panose="02070309020205020404" pitchFamily="49" charset="0"/>
              <a:buChar char="o"/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29637A9-119A-49DA-BD12-AAC58B377D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7517" y="424512"/>
            <a:ext cx="10960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6540500"/>
            <a:ext cx="12192000" cy="3293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17538" y="1887538"/>
            <a:ext cx="10961687" cy="41211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767" y="6525820"/>
            <a:ext cx="1159002" cy="39227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1137164" y="6589118"/>
            <a:ext cx="76944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pitchFamily="34" charset="0"/>
              </a:rPr>
              <a:t>Confidential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07669" y="6593123"/>
            <a:ext cx="1184669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pitchFamily="34" charset="0"/>
              </a:rPr>
              <a:t>aka.ms/oneanalyst</a:t>
            </a:r>
          </a:p>
        </p:txBody>
      </p:sp>
    </p:spTree>
    <p:extLst>
      <p:ext uri="{BB962C8B-B14F-4D97-AF65-F5344CB8AC3E}">
        <p14:creationId xmlns:p14="http://schemas.microsoft.com/office/powerpoint/2010/main" val="1928937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Ø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120000"/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120000"/>
        <a:buFont typeface="Courier New" panose="02070309020205020404" pitchFamily="49" charset="0"/>
        <a:buChar char="o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exp-platrofm.com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30A56FF-7C38-4CF0-BF65-581B962AAA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Recent Developments 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39F4F439-0409-406A-A6F4-687CA06566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					15min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808C0-98F4-4A1A-9898-430ED833C5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4556461" cy="365125"/>
          </a:xfrm>
        </p:spPr>
        <p:txBody>
          <a:bodyPr/>
          <a:lstStyle/>
          <a:p>
            <a:r>
              <a:rPr lang="en-US" dirty="0"/>
              <a:t>Alex Deng, Pavel Dmitriev, Somit Gupta, Ronny Kohavi, Paul Raff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813C5D-037A-4214-A466-E5C2B11FE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294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close up of a map&#10;&#10;Description generated with high confidence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3999" y="1128055"/>
            <a:ext cx="6912217" cy="40782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Shift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439649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Alex Deng, Pavel Dmitriev, Somit Gupta, Ronny Kohavi, Paul Raff</a:t>
            </a:r>
          </a:p>
          <a:p>
            <a:pPr defTabSz="914400"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577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CATE: Conditional Average Treatment Effect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sz="4000" dirty="0"/>
                  <a:t>Potential Outcomes with covariates and assignment T: 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4000" dirty="0"/>
              </a:p>
              <a:p>
                <a:pPr marL="0" indent="0">
                  <a:buNone/>
                </a:pPr>
                <a:endParaRPr lang="en-US" sz="4000" dirty="0"/>
              </a:p>
              <a:p>
                <a:pPr marL="0" indent="0">
                  <a:buNone/>
                </a:pPr>
                <a:r>
                  <a:rPr lang="en-US" sz="4000" dirty="0"/>
                  <a:t>Interested in predicting individual treatment effect (ITE):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r>
                  <a:rPr lang="en-US" sz="4000" dirty="0"/>
                  <a:t> given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4000" dirty="0"/>
              </a:p>
              <a:p>
                <a:pPr marL="0" indent="0">
                  <a:buNone/>
                </a:pPr>
                <a:endParaRPr lang="en-US" sz="4000" dirty="0"/>
              </a:p>
              <a:p>
                <a:pPr marL="0" indent="0">
                  <a:buNone/>
                </a:pPr>
                <a:r>
                  <a:rPr lang="en-US" sz="4000" b="0" dirty="0"/>
                  <a:t>Best prediction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4000" b="0" dirty="0"/>
                  <a:t>, i.e. the regression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(0)|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4000" b="0" dirty="0"/>
                  <a:t>, </a:t>
                </a:r>
                <a:r>
                  <a:rPr lang="en-US" sz="4000" dirty="0"/>
                  <a:t>a.k.a.</a:t>
                </a:r>
                <a:r>
                  <a:rPr lang="en-US" sz="4000" b="0" dirty="0"/>
                  <a:t> conditional average treatment effect (CATE)</a:t>
                </a:r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83" t="-30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4131023" cy="365125"/>
          </a:xfrm>
        </p:spPr>
        <p:txBody>
          <a:bodyPr/>
          <a:lstStyle/>
          <a:p>
            <a:r>
              <a:rPr lang="en-US" dirty="0"/>
              <a:t>Alex Deng, Pavel Dmitriev, Somit Gupta, Ronny Kohavi, Paul Raff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612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9CA3B-DEFA-4D94-932B-8B23A4CED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 Learners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58AC56-F108-4B89-AEDD-52B8957809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T-Learner: fit model 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</m:oMath>
                </a14:m>
                <a:r>
                  <a:rPr lang="en-US" dirty="0"/>
                  <a:t> using treatment group and control group data separately</a:t>
                </a:r>
              </a:p>
              <a:p>
                <a:r>
                  <a:rPr lang="en-US" dirty="0"/>
                  <a:t>S-Learner: fit one model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using combined data</a:t>
                </a:r>
              </a:p>
              <a:p>
                <a:pPr marL="0" indent="0">
                  <a:buNone/>
                </a:pPr>
                <a:r>
                  <a:rPr lang="en-US" dirty="0"/>
                  <a:t>Both need to strike balance between bias and variance. Popular base learners: Random Forest, BART(Bayesian additive regression tree), Lasso</a:t>
                </a:r>
              </a:p>
              <a:p>
                <a:pPr marL="0" indent="0">
                  <a:buNone/>
                </a:pPr>
                <a:r>
                  <a:rPr lang="en-US" dirty="0"/>
                  <a:t>But bias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</m:oMath>
                </a14:m>
                <a:r>
                  <a:rPr lang="en-US" dirty="0"/>
                  <a:t> can be misinterpreted as treatment effect</a:t>
                </a:r>
              </a:p>
              <a:p>
                <a:pPr marL="0" indent="0">
                  <a:buNone/>
                </a:pPr>
                <a:r>
                  <a:rPr lang="en-US" dirty="0"/>
                  <a:t>Recent development: Treat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as nuisance parameter, directly model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CATE</m:t>
                    </m:r>
                  </m:oMath>
                </a14:m>
                <a:r>
                  <a:rPr lang="en-US" dirty="0"/>
                  <a:t> as function of X, and put regularization/sparsity on form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ATE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Targeted Learning, Double ML, U-Learner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58AC56-F108-4B89-AEDD-52B8957809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29" t="-1806" r="-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030DE-6A5C-4F31-84AB-6E417EBB5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B3EC0E-BC2D-49CD-9985-364FDADC2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078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 or not overfit?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43100" y="1358224"/>
            <a:ext cx="6448925" cy="3709794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4131023" cy="365125"/>
          </a:xfrm>
        </p:spPr>
        <p:txBody>
          <a:bodyPr/>
          <a:lstStyle/>
          <a:p>
            <a:r>
              <a:rPr lang="en-US" dirty="0"/>
              <a:t>Alex Deng, Pavel Dmitriev, Somit Gupta, Ronny Kohavi, Paul Raff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7752" y="5269832"/>
            <a:ext cx="293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Kunzel</a:t>
            </a:r>
            <a:r>
              <a:rPr lang="en-US" dirty="0"/>
              <a:t> et al., 2017. Figure 1.a</a:t>
            </a:r>
          </a:p>
        </p:txBody>
      </p:sp>
    </p:spTree>
    <p:extLst>
      <p:ext uri="{BB962C8B-B14F-4D97-AF65-F5344CB8AC3E}">
        <p14:creationId xmlns:p14="http://schemas.microsoft.com/office/powerpoint/2010/main" val="1365055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A/B Tests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Many published research findings found not reproducible. </a:t>
                </a:r>
              </a:p>
              <a:p>
                <a:pPr lvl="1"/>
                <a:r>
                  <a:rPr lang="en-US" dirty="0"/>
                  <a:t>Notable/Surprising results even more so</a:t>
                </a:r>
              </a:p>
              <a:p>
                <a:pPr lvl="1"/>
                <a:r>
                  <a:rPr lang="en-US" dirty="0"/>
                  <a:t>Many results with small p-value fails </a:t>
                </a:r>
                <a:r>
                  <a:rPr lang="en-US" dirty="0" err="1"/>
                  <a:t>Twyman’s</a:t>
                </a:r>
                <a:r>
                  <a:rPr lang="en-US" dirty="0"/>
                  <a:t> law</a:t>
                </a:r>
              </a:p>
              <a:p>
                <a:pPr lvl="1"/>
                <a:r>
                  <a:rPr lang="en-US" dirty="0"/>
                  <a:t>Winner’s curse: stat sig results often lead to biased estimate</a:t>
                </a:r>
              </a:p>
              <a:p>
                <a:r>
                  <a:rPr lang="en-US" dirty="0"/>
                  <a:t>Hard to Interpret correctly</a:t>
                </a:r>
              </a:p>
              <a:p>
                <a:pPr lvl="1"/>
                <a:r>
                  <a:rPr lang="en-US" dirty="0"/>
                  <a:t>Common mistake is to interpret p-value as 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𝐷𝑎𝑡𝑎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201168" lvl="1" indent="0">
                  <a:buNone/>
                </a:pPr>
                <a:r>
                  <a:rPr lang="en-US" dirty="0"/>
                  <a:t>“This finding did not reach statistical significance(p=0.054), but it indicates a 94.6% probability that statins were responsible for the </a:t>
                </a:r>
                <a:r>
                  <a:rPr lang="en-US" dirty="0" err="1"/>
                  <a:t>symptons</a:t>
                </a:r>
                <a:r>
                  <a:rPr lang="en-US" dirty="0"/>
                  <a:t>” --- an article on adverse effect of statin published in JAMA</a:t>
                </a:r>
              </a:p>
              <a:p>
                <a:r>
                  <a:rPr lang="en-US" dirty="0"/>
                  <a:t>P-value hack</a:t>
                </a:r>
              </a:p>
              <a:p>
                <a:r>
                  <a:rPr lang="en-US" dirty="0"/>
                  <a:t>Unable to Accept Null</a:t>
                </a:r>
              </a:p>
              <a:p>
                <a:pPr lvl="1"/>
                <a:r>
                  <a:rPr lang="en-US" dirty="0"/>
                  <a:t>If desired result is not to reject the null, just run a small sample experiment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20" t="-1806" r="-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4219514" cy="365125"/>
          </a:xfrm>
        </p:spPr>
        <p:txBody>
          <a:bodyPr/>
          <a:lstStyle/>
          <a:p>
            <a:r>
              <a:rPr lang="en-US" dirty="0"/>
              <a:t>Alex Deng, Pavel Dmitriev, Somit Gupta, Ronny Kohavi, Paul Raff</a:t>
            </a:r>
          </a:p>
        </p:txBody>
      </p:sp>
    </p:spTree>
    <p:extLst>
      <p:ext uri="{BB962C8B-B14F-4D97-AF65-F5344CB8AC3E}">
        <p14:creationId xmlns:p14="http://schemas.microsoft.com/office/powerpoint/2010/main" val="3462446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P(H0|Data), not P(Data|H0)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P(H1|Data) is the Bayesian posterior belief of the alternative hypothesis, it is closely related to the concept of FDR (False discovery Rate)</a:t>
            </a:r>
          </a:p>
          <a:p>
            <a:r>
              <a:rPr lang="en-US" sz="2800" dirty="0"/>
              <a:t>P(H1|Data) = 1- P(H0|Data) represents the </a:t>
            </a:r>
            <a:r>
              <a:rPr lang="en-US" sz="2800" b="1" dirty="0"/>
              <a:t>confidence</a:t>
            </a:r>
            <a:r>
              <a:rPr lang="en-US" sz="2800" dirty="0"/>
              <a:t> of a correct ship decision</a:t>
            </a:r>
          </a:p>
          <a:p>
            <a:r>
              <a:rPr lang="en-US" sz="2800" dirty="0"/>
              <a:t>P(H0|Data) and P(H1|Data) are auto-adjusted for multiple testing adjustment if metrics movements are independent (why should you care about hundreds of other unrelated tests?)</a:t>
            </a:r>
          </a:p>
          <a:p>
            <a:pPr marL="201168" lvl="1" indent="0">
              <a:buNone/>
            </a:pPr>
            <a:endParaRPr lang="en-US" sz="2400" dirty="0"/>
          </a:p>
          <a:p>
            <a:endParaRPr lang="en-US" sz="2800" dirty="0"/>
          </a:p>
          <a:p>
            <a:pPr lvl="1"/>
            <a:endParaRPr lang="en-US" sz="2400" dirty="0"/>
          </a:p>
          <a:p>
            <a:endParaRPr lang="en-US" sz="2800" dirty="0"/>
          </a:p>
          <a:p>
            <a:pPr marL="457200" lvl="1" indent="0">
              <a:buNone/>
            </a:pPr>
            <a:endParaRPr lang="en-US" sz="2400" dirty="0"/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7545275" cy="365125"/>
          </a:xfrm>
        </p:spPr>
        <p:txBody>
          <a:bodyPr/>
          <a:lstStyle/>
          <a:p>
            <a:r>
              <a:rPr lang="en-US" dirty="0"/>
              <a:t>Alex Deng, Pavel Dmitriev, Somit Gupta, Ronny Kohavi, Paul Raff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649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Bayesian Two Sample Hypothesis Testing: full symmetry!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1. H0 and H1, with prior odds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𝑃𝑟𝑖𝑜𝑟𝑂𝑑𝑑𝑠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2. Given observations, likelihood ratio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𝐴𝑙𝑠𝑜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𝑐𝑎𝑙𝑙𝑒𝑑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𝐵𝑎𝑦𝑒𝑠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𝐹𝑎𝑐𝑡𝑜𝑟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𝐷𝑎𝑡𝑎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𝐷𝑎𝑡𝑎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3. Bayes Rule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𝐷𝑎𝑡𝑎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𝐷𝑎𝑡𝑎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𝑃𝑟𝑖𝑜𝑟𝑂𝑑𝑑𝑠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𝐷𝑎𝑡𝑎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𝐷𝑎𝑡𝑎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𝑃𝑜𝑠𝑡𝑒𝑟𝑖𝑜𝑟𝑂𝑑𝑑𝑠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4.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𝐷𝑎𝑡𝑎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𝑃𝑜𝑠𝑡𝑂𝑑𝑑𝑠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𝑃𝑜𝑠𝑡𝑂𝑑𝑑𝑠</m:t>
                        </m:r>
                      </m:den>
                    </m:f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29" t="-1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7545275" cy="365125"/>
          </a:xfrm>
        </p:spPr>
        <p:txBody>
          <a:bodyPr/>
          <a:lstStyle/>
          <a:p>
            <a:r>
              <a:rPr lang="en-US" dirty="0"/>
              <a:t>Alex Deng, Pavel Dmitriev, Somit Gupta, Ronny Kohavi, Paul Raff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767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121" y="1392777"/>
            <a:ext cx="5941068" cy="31339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121" y="4985657"/>
            <a:ext cx="5693783" cy="109633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000" dirty="0"/>
              <a:t>Using Rich Historical Experiment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7020233" y="965199"/>
                <a:ext cx="4522524" cy="4020458"/>
              </a:xfrm>
            </p:spPr>
            <p:txBody>
              <a:bodyPr anchor="ctr">
                <a:noAutofit/>
              </a:bodyPr>
              <a:lstStyle/>
              <a:p>
                <a:r>
                  <a:rPr lang="en-US" sz="2000" dirty="0"/>
                  <a:t>But we don’t know P(H0) and P(H1)</a:t>
                </a:r>
              </a:p>
              <a:p>
                <a:r>
                  <a:rPr lang="en-US" sz="2000" dirty="0"/>
                  <a:t>We don’t even know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𝐷𝑎𝑡𝑎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/>
                  <a:t> because we don’t know what is the distribution of effects under H1</a:t>
                </a:r>
              </a:p>
              <a:p>
                <a:pPr marL="0" indent="0">
                  <a:buNone/>
                </a:pPr>
                <a:r>
                  <a:rPr lang="en-US" sz="2000" dirty="0"/>
                  <a:t>Solution: use historical experiments data to estimate P(H0) and also distribution of effects under H1</a:t>
                </a:r>
              </a:p>
              <a:p>
                <a:pPr marL="0" indent="0">
                  <a:buNone/>
                </a:pPr>
                <a:r>
                  <a:rPr lang="en-US" sz="2000" dirty="0"/>
                  <a:t>Cold start problem: what if we don’t have rich historical data?</a:t>
                </a:r>
              </a:p>
              <a:p>
                <a:pPr marL="0" indent="0">
                  <a:buNone/>
                </a:pPr>
                <a:r>
                  <a:rPr lang="en-US" sz="2000" dirty="0"/>
                  <a:t>How to know whether historical experiments are “similar” to the current one we are testing?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20233" y="965199"/>
                <a:ext cx="4522524" cy="4020458"/>
              </a:xfrm>
              <a:blipFill>
                <a:blip r:embed="rId4"/>
                <a:stretch>
                  <a:fillRect l="-3509" t="-8030" r="-3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7545275" cy="365125"/>
          </a:xfrm>
        </p:spPr>
        <p:txBody>
          <a:bodyPr/>
          <a:lstStyle/>
          <a:p>
            <a:r>
              <a:rPr lang="en-US" dirty="0"/>
              <a:t>Alex Deng, Pavel Dmitriev, Somit Gupta, Ronny Kohavi, Paul Raff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806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44B4D-75A6-43A0-9093-7EC1C4BB5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Remarks on Bayesian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291CC1-3B34-4D9B-AEC0-2BEFBE7701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Bayesian Test automatically provide adjustment/correction for </a:t>
                </a:r>
              </a:p>
              <a:p>
                <a:pPr lvl="1"/>
                <a:r>
                  <a:rPr lang="en-US" dirty="0"/>
                  <a:t>Continuous decision making/peeking</a:t>
                </a:r>
              </a:p>
              <a:p>
                <a:pPr lvl="1"/>
                <a:r>
                  <a:rPr lang="en-US" dirty="0"/>
                  <a:t>Multiple testing (majority, but not all forms)</a:t>
                </a:r>
              </a:p>
              <a:p>
                <a:pPr lvl="1"/>
                <a:r>
                  <a:rPr lang="en-US" dirty="0"/>
                  <a:t>Winner’s curse (posterior mean offers a better estimate)</a:t>
                </a:r>
              </a:p>
              <a:p>
                <a:pPr lvl="1"/>
                <a:r>
                  <a:rPr lang="en-US" dirty="0"/>
                  <a:t>…</a:t>
                </a:r>
              </a:p>
              <a:p>
                <a:r>
                  <a:rPr lang="en-US" dirty="0"/>
                  <a:t>PROVIODED:   You know the true prior P(H0), P(H1) and the model for P(Data|H1)</a:t>
                </a:r>
              </a:p>
              <a:p>
                <a:r>
                  <a:rPr lang="en-US" dirty="0"/>
                  <a:t>In practice, subjectively providing these prior has the same shortcomings of p-hack. We can call this prior-hack</a:t>
                </a:r>
              </a:p>
              <a:p>
                <a:r>
                  <a:rPr lang="en-US" dirty="0"/>
                  <a:t>A “noninformative” prior is objective and seems to avoid prior-hack. But there is no truly noninformative priors. Assuming effect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uniform wrongly believes it is equally likely to have a very large effect than a small effect (a BIG assumption).</a:t>
                </a:r>
              </a:p>
              <a:p>
                <a:r>
                  <a:rPr lang="en-US" dirty="0"/>
                  <a:t>When running A/B tests at scale with rich historical data, we should learn prior from empirical data: empirical Bayes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291CC1-3B34-4D9B-AEC0-2BEFBE7701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12" t="-2194" r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659A4-47E4-48BD-B2D0-58BE56E3E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DFF766-8810-492C-98BF-119B5541D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464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4389-DE94-4656-B7CE-890CB04EF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1E046-6B55-4433-B9D1-8D3D1CFF7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Deng et al., 2013: Improving the Sensitivity of Online Controlled Experiments by Utilizing Pre-Experiment Data</a:t>
            </a:r>
          </a:p>
          <a:p>
            <a:r>
              <a:rPr lang="en-US" dirty="0" err="1"/>
              <a:t>Peysakhovich</a:t>
            </a:r>
            <a:r>
              <a:rPr lang="en-US" dirty="0"/>
              <a:t> and Eckles, 2017: Learning causal effects from many randomized experiments using regularized instrumental variables</a:t>
            </a:r>
          </a:p>
          <a:p>
            <a:r>
              <a:rPr lang="en-US" dirty="0" err="1"/>
              <a:t>Kharitonov</a:t>
            </a:r>
            <a:r>
              <a:rPr lang="en-US" dirty="0"/>
              <a:t> et al., 2017: Learning sensitive combinations of a/b test metrics</a:t>
            </a:r>
          </a:p>
          <a:p>
            <a:r>
              <a:rPr lang="en-US" dirty="0"/>
              <a:t>Deng et al., 2017 : Continuous monitoring of A/B tests without pain: Optional stopping in Bayesian testing</a:t>
            </a:r>
          </a:p>
          <a:p>
            <a:r>
              <a:rPr lang="en-US" dirty="0"/>
              <a:t>Deng, 2015: Objective Bayesian two sample hypothesis testing for online controlled experiments</a:t>
            </a:r>
          </a:p>
          <a:p>
            <a:r>
              <a:rPr lang="en-US" dirty="0"/>
              <a:t>Wager and </a:t>
            </a:r>
            <a:r>
              <a:rPr lang="en-US" dirty="0" err="1"/>
              <a:t>Athey</a:t>
            </a:r>
            <a:r>
              <a:rPr lang="en-US" dirty="0"/>
              <a:t>, 2015:  Estimation and Inference of Heterogeneous Treatment Effects using Random Forests</a:t>
            </a:r>
          </a:p>
          <a:p>
            <a:r>
              <a:rPr lang="en-US" dirty="0"/>
              <a:t>Tian et al., 2012:A Simple Method for Detecting Interactions between a Treatment and a Large Number of Covariates</a:t>
            </a:r>
          </a:p>
          <a:p>
            <a:r>
              <a:rPr lang="en-US" dirty="0"/>
              <a:t>Deng et al., 2017: Concise Summarization of Heterogeneous Treatment Effect Using Total Variation Regularized Regression</a:t>
            </a:r>
          </a:p>
          <a:p>
            <a:r>
              <a:rPr lang="en-US" dirty="0"/>
              <a:t>Tansey et al., 2017: Interpretable Low-Dimensional Regression via Data-Adaptive Smoothing</a:t>
            </a:r>
          </a:p>
          <a:p>
            <a:r>
              <a:rPr lang="en-US" dirty="0"/>
              <a:t>Zhao et al., 2017: Selective inference for effect modification via the lasso</a:t>
            </a:r>
          </a:p>
          <a:p>
            <a:r>
              <a:rPr lang="en-US" dirty="0" err="1"/>
              <a:t>Kunzel</a:t>
            </a:r>
            <a:r>
              <a:rPr lang="en-US" dirty="0"/>
              <a:t> et al., 2017: Meta-learners for Estimating Heterogeneous Treatment Effects using Machine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8A0C79-CC31-4E77-827B-E2E8B0BAF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599F1A9D-B1BA-4992-80C6-E81275A056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5790217" cy="365125"/>
          </a:xfrm>
        </p:spPr>
        <p:txBody>
          <a:bodyPr/>
          <a:lstStyle/>
          <a:p>
            <a:r>
              <a:rPr lang="en-US" dirty="0"/>
              <a:t>Alex Deng, Pavel Dmitriev, Somit Gupta, Ronny Kohavi, Paul Raff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685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Recent Developments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Machine learning in Causal Inference</a:t>
            </a:r>
          </a:p>
          <a:p>
            <a:pPr lvl="1"/>
            <a:r>
              <a:rPr lang="en-US" b="1" dirty="0"/>
              <a:t>Regression adjustment</a:t>
            </a:r>
          </a:p>
          <a:p>
            <a:pPr lvl="1"/>
            <a:r>
              <a:rPr lang="en-US" b="1" dirty="0"/>
              <a:t>Beyond Average Treatment Effect, a.k.a. Effect Heterogeneity</a:t>
            </a:r>
          </a:p>
          <a:p>
            <a:r>
              <a:rPr lang="en-US" b="1" dirty="0"/>
              <a:t>Bayesian A/B Testing</a:t>
            </a:r>
          </a:p>
          <a:p>
            <a:r>
              <a:rPr lang="en-US" dirty="0"/>
              <a:t>…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4131023" cy="365125"/>
          </a:xfrm>
        </p:spPr>
        <p:txBody>
          <a:bodyPr/>
          <a:lstStyle/>
          <a:p>
            <a:r>
              <a:rPr lang="en-US" dirty="0"/>
              <a:t>Alex Deng, Pavel Dmitriev, Somit Gupta, Ronny Kohavi, Paul Raff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561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967" y="29989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8131" y="4932095"/>
            <a:ext cx="3747247" cy="5647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3"/>
              </a:rPr>
              <a:t>http://exp-platform.com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441" y="2398056"/>
            <a:ext cx="4547692" cy="2263588"/>
          </a:xfrm>
          <a:prstGeom prst="rect">
            <a:avLst/>
          </a:prstGeom>
        </p:spPr>
      </p:pic>
      <p:sp>
        <p:nvSpPr>
          <p:cNvPr id="6" name="Date Placeholder 3">
            <a:extLst/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4556461" cy="365125"/>
          </a:xfrm>
        </p:spPr>
        <p:txBody>
          <a:bodyPr/>
          <a:lstStyle/>
          <a:p>
            <a:r>
              <a:rPr lang="en-US" dirty="0"/>
              <a:t>Alex Deng, Pavel Dmitriev, Somit Gupta, Ronny Kohavi, Paul Raff</a:t>
            </a:r>
          </a:p>
        </p:txBody>
      </p:sp>
    </p:spTree>
    <p:extLst>
      <p:ext uri="{BB962C8B-B14F-4D97-AF65-F5344CB8AC3E}">
        <p14:creationId xmlns:p14="http://schemas.microsoft.com/office/powerpoint/2010/main" val="26753337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24DF070-9510-4073-BCD6-69DD3270BD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40D6C44-0FB4-4CEB-99E7-4D1C0A310E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8F23E0-C4B4-4A36-B8FC-7B190B9E6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7BCE4D4C-9E79-42EB-BA77-555B6310E2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4556461" cy="365125"/>
          </a:xfrm>
        </p:spPr>
        <p:txBody>
          <a:bodyPr/>
          <a:lstStyle/>
          <a:p>
            <a:r>
              <a:rPr lang="en-US" dirty="0"/>
              <a:t>Alex Deng, Pavel Dmitriev, Somit Gupta, Ronny Kohavi, Paul Raff</a:t>
            </a:r>
          </a:p>
        </p:txBody>
      </p:sp>
    </p:spTree>
    <p:extLst>
      <p:ext uri="{BB962C8B-B14F-4D97-AF65-F5344CB8AC3E}">
        <p14:creationId xmlns:p14="http://schemas.microsoft.com/office/powerpoint/2010/main" val="2306825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Targeted Learning/Remove Nuisance Parameter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𝜉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don’t care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, only care about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Take conditional expectation given X on both sides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Subtract the two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removed! Also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known in randomized experiment. </a:t>
                </a:r>
              </a:p>
              <a:p>
                <a:r>
                  <a:rPr lang="en-US" dirty="0"/>
                  <a:t>Fit a model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, plug in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acc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fit the model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, put sparsity constraints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for better interpretation (Deng et al. 2017, Tansey et al. 2017)</a:t>
                </a:r>
              </a:p>
              <a:p>
                <a:r>
                  <a:rPr lang="en-US" dirty="0"/>
                  <a:t>Surprise! In randomized experiment, the fit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doesn’t need to be unbiased. In fact, Tian et. al. 2014 uses a working model of a constant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acc>
                  </m:oMath>
                </a14:m>
                <a:r>
                  <a:rPr lang="en-US" dirty="0"/>
                  <a:t>. A better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acc>
                  </m:oMath>
                </a14:m>
                <a:r>
                  <a:rPr lang="en-US" dirty="0"/>
                  <a:t> reduces variance!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4131023" cy="365125"/>
          </a:xfrm>
        </p:spPr>
        <p:txBody>
          <a:bodyPr/>
          <a:lstStyle/>
          <a:p>
            <a:r>
              <a:rPr lang="en-US" dirty="0"/>
              <a:t>Alex Deng, Pavel Dmitriev, Somit Gupta, Ronny Kohavi, Paul Raff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046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Regression adjustment and Variance Reduction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/>
                  <a:t> is our normal treatment effect estimate. Find another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such that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 so both are estimating the same Average Treatment Effect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so test based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more sensitive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8666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Motivation: baseline adjustment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90561" y="1600200"/>
                <a:ext cx="9020239" cy="47244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800" dirty="0"/>
                  <a:t>mixture model</a:t>
                </a:r>
              </a:p>
              <a:p>
                <a:pPr marL="0" indent="0">
                  <a:buNone/>
                </a:pPr>
                <a:r>
                  <a:rPr lang="en-US" sz="2800" dirty="0"/>
                  <a:t>	</a:t>
                </a:r>
                <a:r>
                  <a:rPr lang="en-US" sz="2400" dirty="0"/>
                  <a:t>total variance = between-group variance + within-group 	variance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Because of randomization, the proportional of heavy users vs light users (X) might be slightly different between treatment and control. </a:t>
                </a:r>
                <a:endParaRPr lang="en-US" dirty="0"/>
              </a:p>
              <a:p>
                <a:r>
                  <a:rPr lang="en-US" sz="2400" dirty="0"/>
                  <a:t>If treatment has more heavy user(baseline), it likely will have bigger revenues/user. </a:t>
                </a:r>
                <a:r>
                  <a:rPr lang="en-US" dirty="0"/>
                  <a:t>Intuitively we need to adjust:</a:t>
                </a: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6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6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sz="26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𝑉𝑎𝑟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6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600" b="0" i="0" smtClean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  <m:r>
                                <a:rPr lang="en-US" sz="2600" b="0" i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26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6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600" b="0" i="0" smtClean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  <m:r>
                                <a:rPr lang="en-US" sz="2600" b="0" i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26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6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90561" y="1600200"/>
                <a:ext cx="9020239" cy="4724400"/>
              </a:xfrm>
              <a:blipFill>
                <a:blip r:embed="rId3"/>
                <a:stretch>
                  <a:fillRect l="-2162" t="-2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881" y="2580145"/>
            <a:ext cx="4348878" cy="1737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Straight Connector 18"/>
          <p:cNvCxnSpPr/>
          <p:nvPr/>
        </p:nvCxnSpPr>
        <p:spPr>
          <a:xfrm flipV="1">
            <a:off x="4087790" y="2580145"/>
            <a:ext cx="3125142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ine Callout 2 9"/>
          <p:cNvSpPr/>
          <p:nvPr/>
        </p:nvSpPr>
        <p:spPr>
          <a:xfrm>
            <a:off x="7933344" y="6090903"/>
            <a:ext cx="2667000" cy="624840"/>
          </a:xfrm>
          <a:prstGeom prst="borderCallout2">
            <a:avLst>
              <a:gd name="adj1" fmla="val 68991"/>
              <a:gd name="adj2" fmla="val -3150"/>
              <a:gd name="adj3" fmla="val 69242"/>
              <a:gd name="adj4" fmla="val -25437"/>
              <a:gd name="adj5" fmla="val 19495"/>
              <a:gd name="adj6" fmla="val -2513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Variance explained by X</a:t>
            </a:r>
          </a:p>
        </p:txBody>
      </p:sp>
    </p:spTree>
    <p:extLst>
      <p:ext uri="{BB962C8B-B14F-4D97-AF65-F5344CB8AC3E}">
        <p14:creationId xmlns:p14="http://schemas.microsoft.com/office/powerpoint/2010/main" val="1882094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CUPED (WSDM 2013)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04293" y="2071328"/>
                <a:ext cx="8946541" cy="419548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0" dirty="0"/>
                  <a:t>Define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,  </a:t>
                </a:r>
                <a:r>
                  <a:rPr lang="en-US" b="1" i="1" dirty="0"/>
                  <a:t>AS LONG AS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! </a:t>
                </a:r>
              </a:p>
              <a:p>
                <a:r>
                  <a:rPr lang="en-US" dirty="0"/>
                  <a:t>We call X such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COVARIATE or baseline. Intuitively X are things that are not affected by treatment</a:t>
                </a:r>
              </a:p>
              <a:p>
                <a:r>
                  <a:rPr lang="en-US" dirty="0"/>
                  <a:t>Anything that we know at pre-experiment or pre-treatment triggering time can be considered as X</a:t>
                </a:r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? Pick the one minimize the variance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call it</a:t>
                </a:r>
              </a:p>
              <a:p>
                <a:pPr marL="0" indent="0">
                  <a:buNone/>
                </a:pPr>
                <a:r>
                  <a:rPr lang="en-US" b="1" dirty="0"/>
                  <a:t>C</a:t>
                </a:r>
                <a:r>
                  <a:rPr lang="en-US" dirty="0"/>
                  <a:t>ontrolled Experiment </a:t>
                </a:r>
                <a:r>
                  <a:rPr lang="en-US" b="1" dirty="0"/>
                  <a:t>U</a:t>
                </a:r>
                <a:r>
                  <a:rPr lang="en-US" dirty="0"/>
                  <a:t>sing </a:t>
                </a:r>
                <a:r>
                  <a:rPr lang="en-US" b="1" dirty="0"/>
                  <a:t>P</a:t>
                </a:r>
                <a:r>
                  <a:rPr lang="en-US" dirty="0"/>
                  <a:t>re-</a:t>
                </a:r>
                <a:r>
                  <a:rPr lang="en-US" b="1" dirty="0"/>
                  <a:t>E</a:t>
                </a:r>
                <a:r>
                  <a:rPr lang="en-US" dirty="0"/>
                  <a:t>xperiment </a:t>
                </a:r>
                <a:r>
                  <a:rPr lang="en-US" b="1" dirty="0"/>
                  <a:t>D</a:t>
                </a:r>
                <a:r>
                  <a:rPr lang="en-US" dirty="0"/>
                  <a:t>ata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4293" y="2071328"/>
                <a:ext cx="8946541" cy="4195481"/>
              </a:xfrm>
              <a:blipFill>
                <a:blip r:embed="rId3"/>
                <a:stretch>
                  <a:fillRect l="-2044" t="-2762" r="-17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1" descr="image0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388" y="4594268"/>
            <a:ext cx="1838325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6513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with modern Machine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49412" y="2052918"/>
                <a:ext cx="9000442" cy="4195481"/>
              </a:xfrm>
            </p:spPr>
            <p:txBody>
              <a:bodyPr/>
              <a:lstStyle/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is a </a:t>
                </a:r>
                <a:r>
                  <a:rPr lang="en-US" b="1" dirty="0"/>
                  <a:t>Linear Adjustment (We found it often good enough)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Better adjustment is to find optimal adjustment in</a:t>
                </a:r>
                <a:endParaRPr lang="en-US" b="0" i="0" dirty="0">
                  <a:latin typeface="Cambria Math" panose="02040503050406030204" pitchFamily="18" charset="0"/>
                </a:endParaRP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457200" lvl="1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are fit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p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800100" lvl="1" indent="-342900"/>
                <a:r>
                  <a:rPr lang="en-US" dirty="0"/>
                  <a:t>Any regression method, e.g. boosting, forest can be used here to fit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marL="800100" lvl="1" indent="-342900"/>
                <a:r>
                  <a:rPr lang="en-US" dirty="0"/>
                  <a:t>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can be used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still unbiased. But better regression fit means more variance reduction</a:t>
                </a:r>
              </a:p>
              <a:p>
                <a:pPr marL="800100" lvl="1" indent="-342900"/>
                <a:r>
                  <a:rPr lang="en-US" dirty="0"/>
                  <a:t>But covariates X must be pretreatment (or things we are sure not affected be the treatment). This is an important constraint on predictors we can use in machine learning models!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9412" y="2052918"/>
                <a:ext cx="9000442" cy="4195481"/>
              </a:xfrm>
              <a:blipFill>
                <a:blip r:embed="rId3"/>
                <a:stretch>
                  <a:fillRect t="-15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2736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Average Treatment Effect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say “treatment effect” most cases we refer to Population Average Treatment Effect (ATE or PATE)</a:t>
            </a:r>
          </a:p>
          <a:p>
            <a:r>
              <a:rPr lang="en-US" dirty="0"/>
              <a:t>We know treatment effect differs from unit to unit</a:t>
            </a:r>
          </a:p>
          <a:p>
            <a:pPr lvl="1"/>
            <a:r>
              <a:rPr lang="en-US" dirty="0"/>
              <a:t>A feature might not be popular in some markets -&gt; improvement</a:t>
            </a:r>
          </a:p>
          <a:p>
            <a:pPr lvl="1"/>
            <a:r>
              <a:rPr lang="en-US" dirty="0"/>
              <a:t>A feature might be broken on one browser -&gt; bug</a:t>
            </a:r>
          </a:p>
          <a:p>
            <a:r>
              <a:rPr lang="en-US" dirty="0"/>
              <a:t>There could be many micro-structure in subpopulations, where treatment effect varies, or even flip sign!</a:t>
            </a:r>
          </a:p>
          <a:p>
            <a:r>
              <a:rPr lang="en-US" dirty="0"/>
              <a:t>Heterogeneous Treatment Effect (HTE): Hot topic in Economics/Policy Evaluation, Personalized/precise Treatment/Drug, etc.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4131023" cy="365125"/>
          </a:xfrm>
        </p:spPr>
        <p:txBody>
          <a:bodyPr/>
          <a:lstStyle/>
          <a:p>
            <a:r>
              <a:rPr lang="en-US" dirty="0"/>
              <a:t>Alex Deng, Pavel Dmitriev, Somit Gupta, Ronny Kohavi, Paul Raff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840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screenshot of a cell phone&#10;&#10;Description generated with high confidence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3999" y="1514904"/>
            <a:ext cx="5462001" cy="33045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Browser difference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Alex Deng, Pavel Dmitriev, </a:t>
            </a:r>
            <a:r>
              <a:rPr lang="en-US" dirty="0" err="1">
                <a:solidFill>
                  <a:srgbClr val="FFFFFF"/>
                </a:solidFill>
              </a:rPr>
              <a:t>Somit</a:t>
            </a:r>
            <a:r>
              <a:rPr lang="en-US" dirty="0">
                <a:solidFill>
                  <a:srgbClr val="FFFFFF"/>
                </a:solidFill>
              </a:rPr>
              <a:t> Gupta, Ronny Kohavi, Paul Raff</a:t>
            </a:r>
          </a:p>
          <a:p>
            <a:pPr defTabSz="914400"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415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6" descr="A close up of a map&#10;&#10;Description generated with high confidence">
            <a:extLst>
              <a:ext uri="{FF2B5EF4-FFF2-40B4-BE49-F238E27FC236}">
                <a16:creationId xmlns:a16="http://schemas.microsoft.com/office/drawing/2014/main" id="{25965567-8656-48B1-8941-3048B08263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3999" y="1015732"/>
            <a:ext cx="6912217" cy="43028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Weekend  	vs weekday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Alex Deng, Pavel Dmitriev, </a:t>
            </a:r>
            <a:r>
              <a:rPr lang="en-US" dirty="0" err="1">
                <a:solidFill>
                  <a:srgbClr val="FFFFFF"/>
                </a:solidFill>
              </a:rPr>
              <a:t>Somit</a:t>
            </a:r>
            <a:r>
              <a:rPr lang="en-US" dirty="0">
                <a:solidFill>
                  <a:srgbClr val="FFFFFF"/>
                </a:solidFill>
              </a:rPr>
              <a:t> Gupta, Ronny Kohavi, Paul Raff</a:t>
            </a:r>
          </a:p>
        </p:txBody>
      </p:sp>
    </p:spTree>
    <p:extLst>
      <p:ext uri="{BB962C8B-B14F-4D97-AF65-F5344CB8AC3E}">
        <p14:creationId xmlns:p14="http://schemas.microsoft.com/office/powerpoint/2010/main" val="377777972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27E962F45669488FC625FB9D680791" ma:contentTypeVersion="9" ma:contentTypeDescription="Create a new document." ma:contentTypeScope="" ma:versionID="392ecf0cacd4c901243a2fe2cb21972a">
  <xsd:schema xmlns:xsd="http://www.w3.org/2001/XMLSchema" xmlns:xs="http://www.w3.org/2001/XMLSchema" xmlns:p="http://schemas.microsoft.com/office/2006/metadata/properties" xmlns:ns1="http://schemas.microsoft.com/sharepoint/v3" xmlns:ns2="8395aee6-0e13-4a60-ae40-9dbf8651877d" xmlns:ns3="dda517a0-12e8-4ef3-847e-a7218ebedc48" targetNamespace="http://schemas.microsoft.com/office/2006/metadata/properties" ma:root="true" ma:fieldsID="24928e3eee396d383b837c7919c46dbd" ns1:_="" ns2:_="" ns3:_="">
    <xsd:import namespace="http://schemas.microsoft.com/sharepoint/v3"/>
    <xsd:import namespace="8395aee6-0e13-4a60-ae40-9dbf8651877d"/>
    <xsd:import namespace="dda517a0-12e8-4ef3-847e-a7218ebedc4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1:_ip_UnifiedCompliancePolicyProperties" minOccurs="0"/>
                <xsd:element ref="ns1:_ip_UnifiedCompliancePolicyUIAction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1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2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95aee6-0e13-4a60-ae40-9dbf8651877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4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a517a0-12e8-4ef3-847e-a7218ebedc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5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2EA083E-870C-4E53-9B89-51ACBA64C7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395aee6-0e13-4a60-ae40-9dbf8651877d"/>
    <ds:schemaRef ds:uri="dda517a0-12e8-4ef3-847e-a7218ebedc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95F75E6-E987-4976-A0D5-440880A0A5A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A64BC1B3-0B90-4F93-8D41-3CC98E31B25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29992</TotalTime>
  <Words>1891</Words>
  <Application>Microsoft Office PowerPoint</Application>
  <PresentationFormat>Widescreen</PresentationFormat>
  <Paragraphs>189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Calibri</vt:lpstr>
      <vt:lpstr>Calibri Light</vt:lpstr>
      <vt:lpstr>Cambria Math</vt:lpstr>
      <vt:lpstr>Courier New</vt:lpstr>
      <vt:lpstr>Segoe UI Light</vt:lpstr>
      <vt:lpstr>Wingdings</vt:lpstr>
      <vt:lpstr>Retrospect</vt:lpstr>
      <vt:lpstr>Recent Developments </vt:lpstr>
      <vt:lpstr>Recent Developments</vt:lpstr>
      <vt:lpstr>Regression adjustment and Variance Reduction</vt:lpstr>
      <vt:lpstr>Motivation: baseline adjustment</vt:lpstr>
      <vt:lpstr>CUPED (WSDM 2013)</vt:lpstr>
      <vt:lpstr>Extension with modern Machine Learning</vt:lpstr>
      <vt:lpstr>Beyond Average Treatment Effect</vt:lpstr>
      <vt:lpstr>Browser difference</vt:lpstr>
      <vt:lpstr>Weekend   vs weekday</vt:lpstr>
      <vt:lpstr>Shift</vt:lpstr>
      <vt:lpstr>CATE: Conditional Average Treatment Effect</vt:lpstr>
      <vt:lpstr>Meta Learners</vt:lpstr>
      <vt:lpstr>Overfit or not overfit?</vt:lpstr>
      <vt:lpstr>Bayesian A/B Tests</vt:lpstr>
      <vt:lpstr>P(H0|Data), not P(Data|H0)</vt:lpstr>
      <vt:lpstr>Bayesian Two Sample Hypothesis Testing: full symmetry!</vt:lpstr>
      <vt:lpstr>Using Rich Historical Experiment Data</vt:lpstr>
      <vt:lpstr>Remarks on Bayesian Test</vt:lpstr>
      <vt:lpstr>References</vt:lpstr>
      <vt:lpstr>Questions?</vt:lpstr>
      <vt:lpstr>Appendix</vt:lpstr>
      <vt:lpstr>Targeted Learning/Remove Nuisance Parameter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Ronny Kohavi (EXP)</dc:creator>
  <cp:lastModifiedBy>Alex Deng</cp:lastModifiedBy>
  <cp:revision>469</cp:revision>
  <cp:lastPrinted>2016-12-03T20:27:35Z</cp:lastPrinted>
  <dcterms:created xsi:type="dcterms:W3CDTF">2014-02-11T00:22:00Z</dcterms:created>
  <dcterms:modified xsi:type="dcterms:W3CDTF">2018-03-01T19:58:23Z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0x0101004227E962F45669488FC625FB9D680791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Ref">
    <vt:lpwstr>https://api.informationprotection.azure.com/api/72f988bf-86f1-41af-91ab-2d7cd011db47</vt:lpwstr>
  </property>
  <property fmtid="{D5CDD505-2E9C-101B-9397-08002B2CF9AE}" pid="6" name="MSIP_Label_f42aa342-8706-4288-bd11-ebb85995028c_Owner">
    <vt:lpwstr>alexdeng@microsoft.com</vt:lpwstr>
  </property>
  <property fmtid="{D5CDD505-2E9C-101B-9397-08002B2CF9AE}" pid="7" name="MSIP_Label_f42aa342-8706-4288-bd11-ebb85995028c_SetDate">
    <vt:lpwstr>2017-08-01T18:44:18.2571038-07:00</vt:lpwstr>
  </property>
  <property fmtid="{D5CDD505-2E9C-101B-9397-08002B2CF9AE}" pid="8" name="MSIP_Label_f42aa342-8706-4288-bd11-ebb85995028c_Name">
    <vt:lpwstr>General</vt:lpwstr>
  </property>
  <property fmtid="{D5CDD505-2E9C-101B-9397-08002B2CF9AE}" pid="9" name="MSIP_Label_f42aa342-8706-4288-bd11-ebb85995028c_Application">
    <vt:lpwstr>Microsoft Azure Information Protection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