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Lst>
  <p:notesMasterIdLst>
    <p:notesMasterId r:id="rId5"/>
  </p:notesMasterIdLst>
  <p:sldIdLst>
    <p:sldId id="256" r:id="rId4"/>
  </p:sldIdLst>
  <p:sldSz cx="32918400" cy="16459200"/>
  <p:notesSz cx="7315200" cy="9601200"/>
  <p:defaultTex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799" autoAdjust="0"/>
    <p:restoredTop sz="99822" autoAdjust="0"/>
  </p:normalViewPr>
  <p:slideViewPr>
    <p:cSldViewPr snapToGrid="0" snapToObjects="1" showGuides="1">
      <p:cViewPr>
        <p:scale>
          <a:sx n="60" d="100"/>
          <a:sy n="60" d="100"/>
        </p:scale>
        <p:origin x="7074" y="-84"/>
      </p:cViewPr>
      <p:guideLst>
        <p:guide orient="horz" pos="10367"/>
        <p:guide orient="horz" pos="30"/>
        <p:guide pos="20523"/>
        <p:guide pos="2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6CC2317-6751-4CD4-9995-8782DD78E936}" type="datetimeFigureOut">
              <a:rPr lang="en-US" smtClean="0"/>
              <a:pPr/>
              <a:t>3/27/2013</a:t>
            </a:fld>
            <a:endParaRPr lang="en-US" dirty="0"/>
          </a:p>
        </p:txBody>
      </p:sp>
      <p:sp>
        <p:nvSpPr>
          <p:cNvPr id="4" name="Slide Image Placeholder 3"/>
          <p:cNvSpPr>
            <a:spLocks noGrp="1" noRot="1" noChangeAspect="1"/>
          </p:cNvSpPr>
          <p:nvPr>
            <p:ph type="sldImg" idx="2"/>
          </p:nvPr>
        </p:nvSpPr>
        <p:spPr>
          <a:xfrm>
            <a:off x="57150" y="720725"/>
            <a:ext cx="72009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918995542"/>
      </p:ext>
    </p:extLst>
  </p:cSld>
  <p:clrMap bg1="lt1" tx1="dk1" bg2="lt2" tx2="dk2" accent1="accent1" accent2="accent2" accent3="accent3" accent4="accent4" accent5="accent5" accent6="accent6" hlink="hlink" folHlink="folHlink"/>
  <p:notesStyle>
    <a:lvl1pPr marL="0" algn="l" defTabSz="2821436" rtl="0" eaLnBrk="1" latinLnBrk="0" hangingPunct="1">
      <a:defRPr sz="3800" kern="1200">
        <a:solidFill>
          <a:schemeClr val="tx1"/>
        </a:solidFill>
        <a:latin typeface="+mn-lt"/>
        <a:ea typeface="+mn-ea"/>
        <a:cs typeface="+mn-cs"/>
      </a:defRPr>
    </a:lvl1pPr>
    <a:lvl2pPr marL="1410719" algn="l" defTabSz="2821436" rtl="0" eaLnBrk="1" latinLnBrk="0" hangingPunct="1">
      <a:defRPr sz="3800" kern="1200">
        <a:solidFill>
          <a:schemeClr val="tx1"/>
        </a:solidFill>
        <a:latin typeface="+mn-lt"/>
        <a:ea typeface="+mn-ea"/>
        <a:cs typeface="+mn-cs"/>
      </a:defRPr>
    </a:lvl2pPr>
    <a:lvl3pPr marL="2821436" algn="l" defTabSz="2821436" rtl="0" eaLnBrk="1" latinLnBrk="0" hangingPunct="1">
      <a:defRPr sz="3800" kern="1200">
        <a:solidFill>
          <a:schemeClr val="tx1"/>
        </a:solidFill>
        <a:latin typeface="+mn-lt"/>
        <a:ea typeface="+mn-ea"/>
        <a:cs typeface="+mn-cs"/>
      </a:defRPr>
    </a:lvl3pPr>
    <a:lvl4pPr marL="4232155" algn="l" defTabSz="2821436" rtl="0" eaLnBrk="1" latinLnBrk="0" hangingPunct="1">
      <a:defRPr sz="3800" kern="1200">
        <a:solidFill>
          <a:schemeClr val="tx1"/>
        </a:solidFill>
        <a:latin typeface="+mn-lt"/>
        <a:ea typeface="+mn-ea"/>
        <a:cs typeface="+mn-cs"/>
      </a:defRPr>
    </a:lvl4pPr>
    <a:lvl5pPr marL="5642872" algn="l" defTabSz="2821436" rtl="0" eaLnBrk="1" latinLnBrk="0" hangingPunct="1">
      <a:defRPr sz="3800" kern="1200">
        <a:solidFill>
          <a:schemeClr val="tx1"/>
        </a:solidFill>
        <a:latin typeface="+mn-lt"/>
        <a:ea typeface="+mn-ea"/>
        <a:cs typeface="+mn-cs"/>
      </a:defRPr>
    </a:lvl5pPr>
    <a:lvl6pPr marL="7053590" algn="l" defTabSz="2821436" rtl="0" eaLnBrk="1" latinLnBrk="0" hangingPunct="1">
      <a:defRPr sz="3800" kern="1200">
        <a:solidFill>
          <a:schemeClr val="tx1"/>
        </a:solidFill>
        <a:latin typeface="+mn-lt"/>
        <a:ea typeface="+mn-ea"/>
        <a:cs typeface="+mn-cs"/>
      </a:defRPr>
    </a:lvl6pPr>
    <a:lvl7pPr marL="8464309" algn="l" defTabSz="2821436" rtl="0" eaLnBrk="1" latinLnBrk="0" hangingPunct="1">
      <a:defRPr sz="3800" kern="1200">
        <a:solidFill>
          <a:schemeClr val="tx1"/>
        </a:solidFill>
        <a:latin typeface="+mn-lt"/>
        <a:ea typeface="+mn-ea"/>
        <a:cs typeface="+mn-cs"/>
      </a:defRPr>
    </a:lvl7pPr>
    <a:lvl8pPr marL="9875027" algn="l" defTabSz="2821436" rtl="0" eaLnBrk="1" latinLnBrk="0" hangingPunct="1">
      <a:defRPr sz="3800" kern="1200">
        <a:solidFill>
          <a:schemeClr val="tx1"/>
        </a:solidFill>
        <a:latin typeface="+mn-lt"/>
        <a:ea typeface="+mn-ea"/>
        <a:cs typeface="+mn-cs"/>
      </a:defRPr>
    </a:lvl8pPr>
    <a:lvl9pPr marL="11285745" algn="l" defTabSz="2821436" rtl="0" eaLnBrk="1" latinLnBrk="0" hangingPunct="1">
      <a:defRPr sz="3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351507"/>
            <a:ext cx="7825476"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55998" y="2712489"/>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355998" y="571500"/>
            <a:ext cx="3314700" cy="1257300"/>
          </a:xfrm>
          <a:prstGeom prst="rect">
            <a:avLst/>
          </a:prstGeom>
        </p:spPr>
        <p:txBody>
          <a:bodyPr lIns="58781" tIns="29390" rIns="58781" bIns="29390" anchor="ctr"/>
          <a:lstStyle>
            <a:lvl1pPr algn="ctr">
              <a:buNone/>
              <a:defRPr sz="26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29250086" y="571500"/>
            <a:ext cx="3314700" cy="1257300"/>
          </a:xfrm>
          <a:prstGeom prst="rect">
            <a:avLst/>
          </a:prstGeom>
        </p:spPr>
        <p:txBody>
          <a:bodyPr lIns="58781" tIns="29390" rIns="58781" bIns="29390" anchor="ctr"/>
          <a:lstStyle>
            <a:lvl1pPr algn="ctr">
              <a:buNone/>
              <a:defRPr sz="26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8458453" y="2712489"/>
            <a:ext cx="7856368"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55998" y="3160469"/>
            <a:ext cx="7825476"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355998" y="791732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MATERIALS &amp; METHODS</a:t>
            </a:r>
            <a:endParaRPr lang="en-US" dirty="0"/>
          </a:p>
        </p:txBody>
      </p:sp>
      <p:sp>
        <p:nvSpPr>
          <p:cNvPr id="25" name="Text Placeholder 5"/>
          <p:cNvSpPr>
            <a:spLocks noGrp="1"/>
          </p:cNvSpPr>
          <p:nvPr>
            <p:ph type="body" sz="quarter" idx="25" hasCustomPrompt="1"/>
          </p:nvPr>
        </p:nvSpPr>
        <p:spPr>
          <a:xfrm>
            <a:off x="24785054" y="2712489"/>
            <a:ext cx="7779732"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4785056" y="3160469"/>
            <a:ext cx="7779730"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4785055" y="7229787"/>
            <a:ext cx="7779729"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4785055" y="7663968"/>
            <a:ext cx="7779729"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4785053" y="12550599"/>
            <a:ext cx="7779731"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4785053" y="12984781"/>
            <a:ext cx="7779731"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8458453" y="3160469"/>
            <a:ext cx="7808242"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121" name="Picture Placeholder 13"/>
          <p:cNvSpPr>
            <a:spLocks noGrp="1"/>
          </p:cNvSpPr>
          <p:nvPr>
            <p:ph type="pic" sz="quarter" idx="135"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76" name="Text Placeholder 3"/>
          <p:cNvSpPr>
            <a:spLocks noGrp="1"/>
          </p:cNvSpPr>
          <p:nvPr>
            <p:ph type="body" sz="quarter" idx="136" hasCustomPrompt="1"/>
          </p:nvPr>
        </p:nvSpPr>
        <p:spPr>
          <a:xfrm>
            <a:off x="16593461" y="3160469"/>
            <a:ext cx="7815040"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6626110" y="2712489"/>
            <a:ext cx="7815040"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RESULTS</a:t>
            </a:r>
            <a:endParaRPr lang="en-US" dirty="0"/>
          </a:p>
        </p:txBody>
      </p:sp>
      <p:sp>
        <p:nvSpPr>
          <p:cNvPr id="97" name="Text Placeholder 5"/>
          <p:cNvSpPr>
            <a:spLocks noGrp="1"/>
          </p:cNvSpPr>
          <p:nvPr>
            <p:ph type="body" sz="quarter" idx="149" hasCustomPrompt="1"/>
          </p:nvPr>
        </p:nvSpPr>
        <p:spPr>
          <a:xfrm>
            <a:off x="-8114234" y="9405861"/>
            <a:ext cx="7825476" cy="426487"/>
          </a:xfrm>
          <a:prstGeom prst="rect">
            <a:avLst/>
          </a:prstGeom>
          <a:noFill/>
        </p:spPr>
        <p:txBody>
          <a:bodyPr wrap="square" lIns="58781" tIns="58781" rIns="58781" bIns="58781" anchor="ctr" anchorCtr="0">
            <a:spAutoFit/>
          </a:bodyPr>
          <a:lstStyle>
            <a:lvl1pPr algn="ctr">
              <a:buNone/>
              <a:defRPr sz="2000" b="1" u="none" baseline="0">
                <a:solidFill>
                  <a:schemeClr val="accent5">
                    <a:lumMod val="50000"/>
                  </a:schemeClr>
                </a:solidFill>
              </a:defRPr>
            </a:lvl1pPr>
          </a:lstStyle>
          <a:p>
            <a:pPr lvl="0"/>
            <a:r>
              <a:rPr lang="en-US" dirty="0" smtClean="0"/>
              <a:t>SECTION HEADER PLACEHOLDER</a:t>
            </a:r>
            <a:endParaRPr lang="en-US" dirty="0"/>
          </a:p>
        </p:txBody>
      </p:sp>
      <p:sp>
        <p:nvSpPr>
          <p:cNvPr id="110" name="Text Placeholder 3"/>
          <p:cNvSpPr>
            <a:spLocks noGrp="1"/>
          </p:cNvSpPr>
          <p:nvPr>
            <p:ph type="body" sz="quarter" idx="160" hasCustomPrompt="1"/>
          </p:nvPr>
        </p:nvSpPr>
        <p:spPr>
          <a:xfrm>
            <a:off x="-8138297" y="11088604"/>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34" name="Text Placeholder 5"/>
          <p:cNvSpPr>
            <a:spLocks noGrp="1"/>
          </p:cNvSpPr>
          <p:nvPr>
            <p:ph type="body" sz="quarter" idx="161" hasCustomPrompt="1"/>
          </p:nvPr>
        </p:nvSpPr>
        <p:spPr>
          <a:xfrm>
            <a:off x="-8114234" y="9405861"/>
            <a:ext cx="7825476" cy="426487"/>
          </a:xfrm>
          <a:prstGeom prst="rect">
            <a:avLst/>
          </a:prstGeom>
          <a:noFill/>
        </p:spPr>
        <p:txBody>
          <a:bodyPr wrap="square" lIns="58781" tIns="58781" rIns="58781" bIns="58781" anchor="ctr" anchorCtr="0">
            <a:spAutoFit/>
          </a:bodyPr>
          <a:lstStyle>
            <a:lvl1pPr algn="ctr">
              <a:buNone/>
              <a:defRPr sz="2000" b="1" u="none" baseline="0">
                <a:solidFill>
                  <a:schemeClr val="accent5">
                    <a:lumMod val="50000"/>
                  </a:schemeClr>
                </a:solidFill>
              </a:defRPr>
            </a:lvl1pPr>
          </a:lstStyle>
          <a:p>
            <a:pPr lvl="0"/>
            <a:r>
              <a:rPr lang="en-US" dirty="0" smtClean="0"/>
              <a:t>SECTION HEADER PLACEHOLDER</a:t>
            </a:r>
            <a:endParaRPr lang="en-US" dirty="0"/>
          </a:p>
        </p:txBody>
      </p:sp>
      <p:sp>
        <p:nvSpPr>
          <p:cNvPr id="35" name="Text Placeholder 5"/>
          <p:cNvSpPr>
            <a:spLocks noGrp="1"/>
          </p:cNvSpPr>
          <p:nvPr>
            <p:ph type="body" sz="quarter" idx="162" hasCustomPrompt="1"/>
          </p:nvPr>
        </p:nvSpPr>
        <p:spPr>
          <a:xfrm>
            <a:off x="-8114234" y="9405861"/>
            <a:ext cx="7825476" cy="426487"/>
          </a:xfrm>
          <a:prstGeom prst="rect">
            <a:avLst/>
          </a:prstGeom>
          <a:noFill/>
        </p:spPr>
        <p:txBody>
          <a:bodyPr wrap="square" lIns="58781" tIns="58781" rIns="58781" bIns="58781" anchor="ctr" anchorCtr="0">
            <a:spAutoFit/>
          </a:bodyPr>
          <a:lstStyle>
            <a:lvl1pPr algn="ctr">
              <a:buNone/>
              <a:defRPr sz="2000" b="1" u="none" baseline="0">
                <a:solidFill>
                  <a:schemeClr val="accent5">
                    <a:lumMod val="50000"/>
                  </a:schemeClr>
                </a:solidFill>
              </a:defRPr>
            </a:lvl1pPr>
          </a:lstStyle>
          <a:p>
            <a:pPr lvl="0"/>
            <a:r>
              <a:rPr lang="en-US" dirty="0" smtClean="0"/>
              <a:t>SECTION HEADER PLACEHOLDER</a:t>
            </a:r>
            <a:endParaRPr lang="en-US" dirty="0"/>
          </a:p>
        </p:txBody>
      </p:sp>
      <p:sp>
        <p:nvSpPr>
          <p:cNvPr id="36" name="Text Placeholder 5"/>
          <p:cNvSpPr>
            <a:spLocks noGrp="1"/>
          </p:cNvSpPr>
          <p:nvPr>
            <p:ph type="body" sz="quarter" idx="163" hasCustomPrompt="1"/>
          </p:nvPr>
        </p:nvSpPr>
        <p:spPr>
          <a:xfrm>
            <a:off x="-8114234" y="9405861"/>
            <a:ext cx="7825476" cy="426487"/>
          </a:xfrm>
          <a:prstGeom prst="rect">
            <a:avLst/>
          </a:prstGeom>
          <a:noFill/>
        </p:spPr>
        <p:txBody>
          <a:bodyPr wrap="square" lIns="58781" tIns="58781" rIns="58781" bIns="58781" anchor="ctr" anchorCtr="0">
            <a:spAutoFit/>
          </a:bodyPr>
          <a:lstStyle>
            <a:lvl1pPr algn="ctr">
              <a:buNone/>
              <a:defRPr sz="2000" b="1" u="none" baseline="0">
                <a:solidFill>
                  <a:schemeClr val="accent5">
                    <a:lumMod val="50000"/>
                  </a:schemeClr>
                </a:solidFill>
              </a:defRPr>
            </a:lvl1pPr>
          </a:lstStyle>
          <a:p>
            <a:pPr lvl="0"/>
            <a:r>
              <a:rPr lang="en-US" dirty="0" smtClean="0"/>
              <a:t>SECTION HEADER PLACEHOLDER</a:t>
            </a:r>
            <a:endParaRPr lang="en-US" dirty="0"/>
          </a:p>
        </p:txBody>
      </p:sp>
      <p:sp>
        <p:nvSpPr>
          <p:cNvPr id="37" name="Text Placeholder 5"/>
          <p:cNvSpPr>
            <a:spLocks noGrp="1"/>
          </p:cNvSpPr>
          <p:nvPr>
            <p:ph type="body" sz="quarter" idx="164" hasCustomPrompt="1"/>
          </p:nvPr>
        </p:nvSpPr>
        <p:spPr>
          <a:xfrm>
            <a:off x="-8114234" y="9405861"/>
            <a:ext cx="7825476" cy="426487"/>
          </a:xfrm>
          <a:prstGeom prst="rect">
            <a:avLst/>
          </a:prstGeom>
          <a:noFill/>
        </p:spPr>
        <p:txBody>
          <a:bodyPr wrap="square" lIns="58781" tIns="58781" rIns="58781" bIns="58781" anchor="ctr" anchorCtr="0">
            <a:spAutoFit/>
          </a:bodyPr>
          <a:lstStyle>
            <a:lvl1pPr algn="ctr">
              <a:buNone/>
              <a:defRPr sz="2000" b="1" u="none" baseline="0">
                <a:solidFill>
                  <a:schemeClr val="accent5">
                    <a:lumMod val="50000"/>
                  </a:schemeClr>
                </a:solidFill>
              </a:defRPr>
            </a:lvl1pPr>
          </a:lstStyle>
          <a:p>
            <a:pPr lvl="0"/>
            <a:r>
              <a:rPr lang="en-US" dirty="0" smtClean="0"/>
              <a:t>SECTION HEADER PLACEHOLDER</a:t>
            </a:r>
            <a:endParaRPr lang="en-US" dirty="0"/>
          </a:p>
        </p:txBody>
      </p:sp>
      <p:sp>
        <p:nvSpPr>
          <p:cNvPr id="38" name="Text Placeholder 5"/>
          <p:cNvSpPr>
            <a:spLocks noGrp="1"/>
          </p:cNvSpPr>
          <p:nvPr>
            <p:ph type="body" sz="quarter" idx="165" hasCustomPrompt="1"/>
          </p:nvPr>
        </p:nvSpPr>
        <p:spPr>
          <a:xfrm>
            <a:off x="-8114234" y="9405861"/>
            <a:ext cx="7825476" cy="426487"/>
          </a:xfrm>
          <a:prstGeom prst="rect">
            <a:avLst/>
          </a:prstGeom>
          <a:noFill/>
        </p:spPr>
        <p:txBody>
          <a:bodyPr wrap="square" lIns="58781" tIns="58781" rIns="58781" bIns="58781" anchor="ctr" anchorCtr="0">
            <a:spAutoFit/>
          </a:bodyPr>
          <a:lstStyle>
            <a:lvl1pPr algn="ctr">
              <a:buNone/>
              <a:defRPr sz="2000" b="1" u="none" baseline="0">
                <a:solidFill>
                  <a:schemeClr val="accent5">
                    <a:lumMod val="50000"/>
                  </a:schemeClr>
                </a:solidFill>
              </a:defRPr>
            </a:lvl1pPr>
          </a:lstStyle>
          <a:p>
            <a:pPr lvl="0"/>
            <a:r>
              <a:rPr lang="en-US" dirty="0" smtClean="0"/>
              <a:t>SECTION HEADER PLACEHOLDER</a:t>
            </a:r>
            <a:endParaRPr lang="en-US" dirty="0"/>
          </a:p>
        </p:txBody>
      </p:sp>
      <p:sp>
        <p:nvSpPr>
          <p:cNvPr id="39" name="Text Placeholder 5"/>
          <p:cNvSpPr>
            <a:spLocks noGrp="1"/>
          </p:cNvSpPr>
          <p:nvPr>
            <p:ph type="body" sz="quarter" idx="166" hasCustomPrompt="1"/>
          </p:nvPr>
        </p:nvSpPr>
        <p:spPr>
          <a:xfrm>
            <a:off x="-8114234" y="9405861"/>
            <a:ext cx="7825476" cy="426487"/>
          </a:xfrm>
          <a:prstGeom prst="rect">
            <a:avLst/>
          </a:prstGeom>
          <a:noFill/>
        </p:spPr>
        <p:txBody>
          <a:bodyPr wrap="square" lIns="58781" tIns="58781" rIns="58781" bIns="58781" anchor="ctr" anchorCtr="0">
            <a:spAutoFit/>
          </a:bodyPr>
          <a:lstStyle>
            <a:lvl1pPr algn="ctr">
              <a:buNone/>
              <a:defRPr sz="2000" b="1" u="none" baseline="0">
                <a:solidFill>
                  <a:schemeClr val="accent5">
                    <a:lumMod val="50000"/>
                  </a:schemeClr>
                </a:solidFill>
              </a:defRPr>
            </a:lvl1pPr>
          </a:lstStyle>
          <a:p>
            <a:pPr lvl="0"/>
            <a:r>
              <a:rPr lang="en-US" dirty="0" smtClean="0"/>
              <a:t>SECTION HEADER PLACEHOLDER</a:t>
            </a:r>
            <a:endParaRPr lang="en-US" dirty="0"/>
          </a:p>
        </p:txBody>
      </p:sp>
      <p:sp>
        <p:nvSpPr>
          <p:cNvPr id="40" name="Text Placeholder 5"/>
          <p:cNvSpPr>
            <a:spLocks noGrp="1"/>
          </p:cNvSpPr>
          <p:nvPr>
            <p:ph type="body" sz="quarter" idx="167" hasCustomPrompt="1"/>
          </p:nvPr>
        </p:nvSpPr>
        <p:spPr>
          <a:xfrm>
            <a:off x="-8114234" y="9405861"/>
            <a:ext cx="7825476" cy="426487"/>
          </a:xfrm>
          <a:prstGeom prst="rect">
            <a:avLst/>
          </a:prstGeom>
          <a:noFill/>
        </p:spPr>
        <p:txBody>
          <a:bodyPr wrap="square" lIns="58781" tIns="58781" rIns="58781" bIns="58781" anchor="ctr" anchorCtr="0">
            <a:spAutoFit/>
          </a:bodyPr>
          <a:lstStyle>
            <a:lvl1pPr algn="ctr">
              <a:buNone/>
              <a:defRPr sz="2000" b="1" u="none" baseline="0">
                <a:solidFill>
                  <a:schemeClr val="accent5">
                    <a:lumMod val="50000"/>
                  </a:schemeClr>
                </a:solidFill>
              </a:defRPr>
            </a:lvl1pPr>
          </a:lstStyle>
          <a:p>
            <a:pPr lvl="0"/>
            <a:r>
              <a:rPr lang="en-US" dirty="0" smtClean="0"/>
              <a:t>SECTION HEADER PLACEHOLDER</a:t>
            </a:r>
            <a:endParaRPr lang="en-US" dirty="0"/>
          </a:p>
        </p:txBody>
      </p:sp>
      <p:sp>
        <p:nvSpPr>
          <p:cNvPr id="41" name="Text Placeholder 5"/>
          <p:cNvSpPr>
            <a:spLocks noGrp="1"/>
          </p:cNvSpPr>
          <p:nvPr>
            <p:ph type="body" sz="quarter" idx="168" hasCustomPrompt="1"/>
          </p:nvPr>
        </p:nvSpPr>
        <p:spPr>
          <a:xfrm>
            <a:off x="-8114234" y="9405861"/>
            <a:ext cx="7825476" cy="426487"/>
          </a:xfrm>
          <a:prstGeom prst="rect">
            <a:avLst/>
          </a:prstGeom>
          <a:noFill/>
        </p:spPr>
        <p:txBody>
          <a:bodyPr wrap="square" lIns="58781" tIns="58781" rIns="58781" bIns="58781" anchor="ctr" anchorCtr="0">
            <a:spAutoFit/>
          </a:bodyPr>
          <a:lstStyle>
            <a:lvl1pPr algn="ctr">
              <a:buNone/>
              <a:defRPr sz="2000" b="1" u="none" baseline="0">
                <a:solidFill>
                  <a:schemeClr val="accent5">
                    <a:lumMod val="50000"/>
                  </a:schemeClr>
                </a:solidFill>
              </a:defRPr>
            </a:lvl1pPr>
          </a:lstStyle>
          <a:p>
            <a:pPr lvl="0"/>
            <a:r>
              <a:rPr lang="en-US" dirty="0" smtClean="0"/>
              <a:t>SECTION HEADER PLACEHOLDER</a:t>
            </a:r>
            <a:endParaRPr lang="en-US" dirty="0"/>
          </a:p>
        </p:txBody>
      </p:sp>
      <p:sp>
        <p:nvSpPr>
          <p:cNvPr id="42" name="Text Placeholder 5"/>
          <p:cNvSpPr>
            <a:spLocks noGrp="1"/>
          </p:cNvSpPr>
          <p:nvPr>
            <p:ph type="body" sz="quarter" idx="169" hasCustomPrompt="1"/>
          </p:nvPr>
        </p:nvSpPr>
        <p:spPr>
          <a:xfrm>
            <a:off x="-8114234" y="9405861"/>
            <a:ext cx="7825476" cy="426487"/>
          </a:xfrm>
          <a:prstGeom prst="rect">
            <a:avLst/>
          </a:prstGeom>
          <a:noFill/>
        </p:spPr>
        <p:txBody>
          <a:bodyPr wrap="square" lIns="58781" tIns="58781" rIns="58781" bIns="58781" anchor="ctr" anchorCtr="0">
            <a:spAutoFit/>
          </a:bodyPr>
          <a:lstStyle>
            <a:lvl1pPr algn="ctr">
              <a:buNone/>
              <a:defRPr sz="2000" b="1" u="none" baseline="0">
                <a:solidFill>
                  <a:schemeClr val="accent5">
                    <a:lumMod val="50000"/>
                  </a:schemeClr>
                </a:solidFill>
              </a:defRPr>
            </a:lvl1pPr>
          </a:lstStyle>
          <a:p>
            <a:pPr lvl="0"/>
            <a:r>
              <a:rPr lang="en-US" dirty="0" smtClean="0"/>
              <a:t>SECTION HEADER PLACEHOLDER</a:t>
            </a:r>
            <a:endParaRPr lang="en-US" dirty="0"/>
          </a:p>
        </p:txBody>
      </p:sp>
      <p:sp>
        <p:nvSpPr>
          <p:cNvPr id="43" name="Text Placeholder 5"/>
          <p:cNvSpPr>
            <a:spLocks noGrp="1"/>
          </p:cNvSpPr>
          <p:nvPr>
            <p:ph type="body" sz="quarter" idx="170" hasCustomPrompt="1"/>
          </p:nvPr>
        </p:nvSpPr>
        <p:spPr>
          <a:xfrm>
            <a:off x="-8114234" y="9405861"/>
            <a:ext cx="7825476" cy="426487"/>
          </a:xfrm>
          <a:prstGeom prst="rect">
            <a:avLst/>
          </a:prstGeom>
          <a:noFill/>
        </p:spPr>
        <p:txBody>
          <a:bodyPr wrap="square" lIns="58781" tIns="58781" rIns="58781" bIns="58781" anchor="ctr" anchorCtr="0">
            <a:spAutoFit/>
          </a:bodyPr>
          <a:lstStyle>
            <a:lvl1pPr algn="ctr">
              <a:buNone/>
              <a:defRPr sz="2000" b="1" u="none" baseline="0">
                <a:solidFill>
                  <a:schemeClr val="accent5">
                    <a:lumMod val="50000"/>
                  </a:schemeClr>
                </a:solidFill>
              </a:defRPr>
            </a:lvl1pPr>
          </a:lstStyle>
          <a:p>
            <a:pPr lvl="0"/>
            <a:r>
              <a:rPr lang="en-US" dirty="0" smtClean="0"/>
              <a:t>SECTION HEADER PLACEHOLDER</a:t>
            </a:r>
            <a:endParaRPr lang="en-US" dirty="0"/>
          </a:p>
        </p:txBody>
      </p:sp>
      <p:sp>
        <p:nvSpPr>
          <p:cNvPr id="44" name="Text Placeholder 5"/>
          <p:cNvSpPr>
            <a:spLocks noGrp="1"/>
          </p:cNvSpPr>
          <p:nvPr>
            <p:ph type="body" sz="quarter" idx="171" hasCustomPrompt="1"/>
          </p:nvPr>
        </p:nvSpPr>
        <p:spPr>
          <a:xfrm>
            <a:off x="-8114234" y="9405861"/>
            <a:ext cx="7825476" cy="426487"/>
          </a:xfrm>
          <a:prstGeom prst="rect">
            <a:avLst/>
          </a:prstGeom>
          <a:noFill/>
        </p:spPr>
        <p:txBody>
          <a:bodyPr wrap="square" lIns="58781" tIns="58781" rIns="58781" bIns="58781" anchor="ctr" anchorCtr="0">
            <a:spAutoFit/>
          </a:bodyPr>
          <a:lstStyle>
            <a:lvl1pPr algn="ctr">
              <a:buNone/>
              <a:defRPr sz="2000" b="1" u="none" baseline="0">
                <a:solidFill>
                  <a:schemeClr val="accent5">
                    <a:lumMod val="50000"/>
                  </a:schemeClr>
                </a:solidFill>
              </a:defRPr>
            </a:lvl1pPr>
          </a:lstStyle>
          <a:p>
            <a:pPr lvl="0"/>
            <a:r>
              <a:rPr lang="en-US" dirty="0" smtClean="0"/>
              <a:t>SECTION HEADER PLACEHOLDER</a:t>
            </a:r>
            <a:endParaRPr lang="en-US" dirty="0"/>
          </a:p>
        </p:txBody>
      </p:sp>
      <p:sp>
        <p:nvSpPr>
          <p:cNvPr id="45" name="Text Placeholder 5"/>
          <p:cNvSpPr>
            <a:spLocks noGrp="1"/>
          </p:cNvSpPr>
          <p:nvPr>
            <p:ph type="body" sz="quarter" idx="172" hasCustomPrompt="1"/>
          </p:nvPr>
        </p:nvSpPr>
        <p:spPr>
          <a:xfrm>
            <a:off x="-8114234" y="9405861"/>
            <a:ext cx="7825476" cy="426487"/>
          </a:xfrm>
          <a:prstGeom prst="rect">
            <a:avLst/>
          </a:prstGeom>
          <a:noFill/>
        </p:spPr>
        <p:txBody>
          <a:bodyPr wrap="square" lIns="58781" tIns="58781" rIns="58781" bIns="58781" anchor="ctr" anchorCtr="0">
            <a:spAutoFit/>
          </a:bodyPr>
          <a:lstStyle>
            <a:lvl1pPr algn="ctr">
              <a:buNone/>
              <a:defRPr sz="2000" b="1" u="none" baseline="0">
                <a:solidFill>
                  <a:schemeClr val="accent5">
                    <a:lumMod val="50000"/>
                  </a:schemeClr>
                </a:solidFill>
              </a:defRPr>
            </a:lvl1pPr>
          </a:lstStyle>
          <a:p>
            <a:pPr lvl="0"/>
            <a:r>
              <a:rPr lang="en-US" dirty="0" smtClean="0"/>
              <a:t>SECTION HEADER PLACEHOLDER</a:t>
            </a:r>
            <a:endParaRPr lang="en-US" dirty="0"/>
          </a:p>
        </p:txBody>
      </p:sp>
      <p:sp>
        <p:nvSpPr>
          <p:cNvPr id="46" name="Text Placeholder 3"/>
          <p:cNvSpPr>
            <a:spLocks noGrp="1"/>
          </p:cNvSpPr>
          <p:nvPr>
            <p:ph type="body" sz="quarter" idx="173" hasCustomPrompt="1"/>
          </p:nvPr>
        </p:nvSpPr>
        <p:spPr>
          <a:xfrm>
            <a:off x="-8138297" y="11088604"/>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47" name="Text Placeholder 3"/>
          <p:cNvSpPr>
            <a:spLocks noGrp="1"/>
          </p:cNvSpPr>
          <p:nvPr>
            <p:ph type="body" sz="quarter" idx="174" hasCustomPrompt="1"/>
          </p:nvPr>
        </p:nvSpPr>
        <p:spPr>
          <a:xfrm>
            <a:off x="-8138297" y="11088604"/>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48" name="Text Placeholder 3"/>
          <p:cNvSpPr>
            <a:spLocks noGrp="1"/>
          </p:cNvSpPr>
          <p:nvPr>
            <p:ph type="body" sz="quarter" idx="175" hasCustomPrompt="1"/>
          </p:nvPr>
        </p:nvSpPr>
        <p:spPr>
          <a:xfrm>
            <a:off x="-8138297" y="11088604"/>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49" name="Text Placeholder 3"/>
          <p:cNvSpPr>
            <a:spLocks noGrp="1"/>
          </p:cNvSpPr>
          <p:nvPr>
            <p:ph type="body" sz="quarter" idx="176" hasCustomPrompt="1"/>
          </p:nvPr>
        </p:nvSpPr>
        <p:spPr>
          <a:xfrm>
            <a:off x="-8138297" y="11088604"/>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50" name="Text Placeholder 3"/>
          <p:cNvSpPr>
            <a:spLocks noGrp="1"/>
          </p:cNvSpPr>
          <p:nvPr>
            <p:ph type="body" sz="quarter" idx="177" hasCustomPrompt="1"/>
          </p:nvPr>
        </p:nvSpPr>
        <p:spPr>
          <a:xfrm>
            <a:off x="-8138297" y="11088604"/>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78" hasCustomPrompt="1"/>
          </p:nvPr>
        </p:nvSpPr>
        <p:spPr>
          <a:xfrm>
            <a:off x="-8138297" y="11088604"/>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79" hasCustomPrompt="1"/>
          </p:nvPr>
        </p:nvSpPr>
        <p:spPr>
          <a:xfrm>
            <a:off x="-8138297" y="11088604"/>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80" hasCustomPrompt="1"/>
          </p:nvPr>
        </p:nvSpPr>
        <p:spPr>
          <a:xfrm>
            <a:off x="-8138297" y="11088604"/>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81" hasCustomPrompt="1"/>
          </p:nvPr>
        </p:nvSpPr>
        <p:spPr>
          <a:xfrm>
            <a:off x="-8138297" y="11088604"/>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82" hasCustomPrompt="1"/>
          </p:nvPr>
        </p:nvSpPr>
        <p:spPr>
          <a:xfrm>
            <a:off x="-8138297" y="11088604"/>
            <a:ext cx="7825476" cy="353943"/>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56" name="Picture Placeholder 13"/>
          <p:cNvSpPr>
            <a:spLocks noGrp="1"/>
          </p:cNvSpPr>
          <p:nvPr>
            <p:ph type="pic" sz="quarter" idx="183"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57" name="Picture Placeholder 13"/>
          <p:cNvSpPr>
            <a:spLocks noGrp="1"/>
          </p:cNvSpPr>
          <p:nvPr>
            <p:ph type="pic" sz="quarter" idx="184"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58" name="Picture Placeholder 13"/>
          <p:cNvSpPr>
            <a:spLocks noGrp="1"/>
          </p:cNvSpPr>
          <p:nvPr>
            <p:ph type="pic" sz="quarter" idx="185"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59" name="Picture Placeholder 13"/>
          <p:cNvSpPr>
            <a:spLocks noGrp="1"/>
          </p:cNvSpPr>
          <p:nvPr>
            <p:ph type="pic" sz="quarter" idx="186"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61" name="Picture Placeholder 13"/>
          <p:cNvSpPr>
            <a:spLocks noGrp="1"/>
          </p:cNvSpPr>
          <p:nvPr>
            <p:ph type="pic" sz="quarter" idx="187"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62" name="Picture Placeholder 13"/>
          <p:cNvSpPr>
            <a:spLocks noGrp="1"/>
          </p:cNvSpPr>
          <p:nvPr>
            <p:ph type="pic" sz="quarter" idx="188"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63" name="Picture Placeholder 13"/>
          <p:cNvSpPr>
            <a:spLocks noGrp="1"/>
          </p:cNvSpPr>
          <p:nvPr>
            <p:ph type="pic" sz="quarter" idx="189"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64" name="Picture Placeholder 13"/>
          <p:cNvSpPr>
            <a:spLocks noGrp="1"/>
          </p:cNvSpPr>
          <p:nvPr>
            <p:ph type="pic" sz="quarter" idx="190"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65" name="Picture Placeholder 13"/>
          <p:cNvSpPr>
            <a:spLocks noGrp="1"/>
          </p:cNvSpPr>
          <p:nvPr>
            <p:ph type="pic" sz="quarter" idx="191"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66" name="Picture Placeholder 13"/>
          <p:cNvSpPr>
            <a:spLocks noGrp="1"/>
          </p:cNvSpPr>
          <p:nvPr>
            <p:ph type="pic" sz="quarter" idx="192"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67" name="Picture Placeholder 13"/>
          <p:cNvSpPr>
            <a:spLocks noGrp="1"/>
          </p:cNvSpPr>
          <p:nvPr>
            <p:ph type="pic" sz="quarter" idx="193"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68" name="Picture Placeholder 13"/>
          <p:cNvSpPr>
            <a:spLocks noGrp="1"/>
          </p:cNvSpPr>
          <p:nvPr>
            <p:ph type="pic" sz="quarter" idx="194"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74"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5" name="Text Placeholder 76"/>
          <p:cNvSpPr>
            <a:spLocks noGrp="1"/>
          </p:cNvSpPr>
          <p:nvPr>
            <p:ph type="body" sz="quarter" idx="195" hasCustomPrompt="1"/>
          </p:nvPr>
        </p:nvSpPr>
        <p:spPr>
          <a:xfrm>
            <a:off x="4075611" y="1624147"/>
            <a:ext cx="24767178" cy="634555"/>
          </a:xfrm>
          <a:prstGeom prst="rect">
            <a:avLst/>
          </a:prstGeom>
        </p:spPr>
        <p:txBody>
          <a:bodyPr>
            <a:normAutofit/>
          </a:bodyPr>
          <a:lstStyle>
            <a:lvl1pPr algn="ctr">
              <a:buFontTx/>
              <a:buNone/>
              <a:defRPr sz="3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96" hasCustomPrompt="1"/>
          </p:nvPr>
        </p:nvSpPr>
        <p:spPr>
          <a:xfrm>
            <a:off x="4075611" y="180134"/>
            <a:ext cx="24767178" cy="834414"/>
          </a:xfrm>
          <a:prstGeom prst="rect">
            <a:avLst/>
          </a:prstGeom>
        </p:spPr>
        <p:txBody>
          <a:bodyPr>
            <a:normAutofit/>
          </a:bodyPr>
          <a:lstStyle>
            <a:lvl1pPr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217656"/>
            <a:ext cx="6218224"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355998" y="2651137"/>
            <a:ext cx="6218224"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INTRODUCTION/ABSTRACT</a:t>
            </a:r>
            <a:endParaRPr lang="en-US" dirty="0"/>
          </a:p>
        </p:txBody>
      </p:sp>
      <p:sp>
        <p:nvSpPr>
          <p:cNvPr id="20" name="Text Placeholder 5"/>
          <p:cNvSpPr>
            <a:spLocks noGrp="1"/>
          </p:cNvSpPr>
          <p:nvPr>
            <p:ph type="body" sz="quarter" idx="20" hasCustomPrompt="1"/>
          </p:nvPr>
        </p:nvSpPr>
        <p:spPr>
          <a:xfrm>
            <a:off x="6863954" y="2651137"/>
            <a:ext cx="6201965"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355998" y="3094343"/>
            <a:ext cx="6218224"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355998" y="7774451"/>
            <a:ext cx="6218224"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353393" y="3094343"/>
            <a:ext cx="6206195"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353393" y="2651137"/>
            <a:ext cx="6206195"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6360438" y="2651137"/>
            <a:ext cx="6204347"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6360438" y="3094343"/>
            <a:ext cx="6204347"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6360438" y="7086912"/>
            <a:ext cx="6204347"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6360438" y="7530117"/>
            <a:ext cx="6204347"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6360438" y="12407723"/>
            <a:ext cx="6204347"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REFERENCES/CONTACT</a:t>
            </a:r>
            <a:endParaRPr lang="en-US" dirty="0"/>
          </a:p>
        </p:txBody>
      </p:sp>
      <p:sp>
        <p:nvSpPr>
          <p:cNvPr id="30" name="Text Placeholder 3"/>
          <p:cNvSpPr>
            <a:spLocks noGrp="1"/>
          </p:cNvSpPr>
          <p:nvPr>
            <p:ph type="body" sz="quarter" idx="30" hasCustomPrompt="1"/>
          </p:nvPr>
        </p:nvSpPr>
        <p:spPr>
          <a:xfrm>
            <a:off x="26360438" y="12850930"/>
            <a:ext cx="6204347"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850340" y="3094343"/>
            <a:ext cx="6203509"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9846814" y="3094343"/>
            <a:ext cx="6206195" cy="353943"/>
          </a:xfrm>
          <a:prstGeom prst="rect">
            <a:avLst/>
          </a:prstGeom>
        </p:spPr>
        <p:txBody>
          <a:bodyPr wrap="square" lIns="68580" tIns="68580" rIns="68580" bIns="68580">
            <a:spAutoFit/>
          </a:bodyPr>
          <a:lstStyle>
            <a:lvl1pPr marL="0" indent="0">
              <a:buNone/>
              <a:defRPr sz="140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9846814" y="2651137"/>
            <a:ext cx="6206195"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RESULTS</a:t>
            </a:r>
            <a:endParaRPr lang="en-US" dirty="0"/>
          </a:p>
        </p:txBody>
      </p:sp>
      <p:sp>
        <p:nvSpPr>
          <p:cNvPr id="57" name="Picture Placeholder 13"/>
          <p:cNvSpPr>
            <a:spLocks noGrp="1"/>
          </p:cNvSpPr>
          <p:nvPr>
            <p:ph type="pic" sz="quarter" idx="135"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58" name="Text Placeholder 5"/>
          <p:cNvSpPr>
            <a:spLocks noGrp="1"/>
          </p:cNvSpPr>
          <p:nvPr>
            <p:ph type="body" sz="quarter" idx="149" hasCustomPrompt="1"/>
          </p:nvPr>
        </p:nvSpPr>
        <p:spPr>
          <a:xfrm>
            <a:off x="-8114234" y="932013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60" hasCustomPrompt="1"/>
          </p:nvPr>
        </p:nvSpPr>
        <p:spPr>
          <a:xfrm>
            <a:off x="-8138297" y="11117179"/>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61" name="Text Placeholder 5"/>
          <p:cNvSpPr>
            <a:spLocks noGrp="1"/>
          </p:cNvSpPr>
          <p:nvPr>
            <p:ph type="body" sz="quarter" idx="161" hasCustomPrompt="1"/>
          </p:nvPr>
        </p:nvSpPr>
        <p:spPr>
          <a:xfrm>
            <a:off x="-8114234" y="932013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2" name="Text Placeholder 5"/>
          <p:cNvSpPr>
            <a:spLocks noGrp="1"/>
          </p:cNvSpPr>
          <p:nvPr>
            <p:ph type="body" sz="quarter" idx="162" hasCustomPrompt="1"/>
          </p:nvPr>
        </p:nvSpPr>
        <p:spPr>
          <a:xfrm>
            <a:off x="-8114234" y="932013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63" hasCustomPrompt="1"/>
          </p:nvPr>
        </p:nvSpPr>
        <p:spPr>
          <a:xfrm>
            <a:off x="-8114234" y="932013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64" hasCustomPrompt="1"/>
          </p:nvPr>
        </p:nvSpPr>
        <p:spPr>
          <a:xfrm>
            <a:off x="-8114234" y="932013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65" hasCustomPrompt="1"/>
          </p:nvPr>
        </p:nvSpPr>
        <p:spPr>
          <a:xfrm>
            <a:off x="-8114234" y="932013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66" hasCustomPrompt="1"/>
          </p:nvPr>
        </p:nvSpPr>
        <p:spPr>
          <a:xfrm>
            <a:off x="-8114234" y="932013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67" hasCustomPrompt="1"/>
          </p:nvPr>
        </p:nvSpPr>
        <p:spPr>
          <a:xfrm>
            <a:off x="-8114234" y="932013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68" hasCustomPrompt="1"/>
          </p:nvPr>
        </p:nvSpPr>
        <p:spPr>
          <a:xfrm>
            <a:off x="-8114234" y="932013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69" hasCustomPrompt="1"/>
          </p:nvPr>
        </p:nvSpPr>
        <p:spPr>
          <a:xfrm>
            <a:off x="-8114234" y="932013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70" hasCustomPrompt="1"/>
          </p:nvPr>
        </p:nvSpPr>
        <p:spPr>
          <a:xfrm>
            <a:off x="-8114234" y="932013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71" hasCustomPrompt="1"/>
          </p:nvPr>
        </p:nvSpPr>
        <p:spPr>
          <a:xfrm>
            <a:off x="-8114234" y="932013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72" hasCustomPrompt="1"/>
          </p:nvPr>
        </p:nvSpPr>
        <p:spPr>
          <a:xfrm>
            <a:off x="-8114234" y="9320136"/>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3"/>
          <p:cNvSpPr>
            <a:spLocks noGrp="1"/>
          </p:cNvSpPr>
          <p:nvPr>
            <p:ph type="body" sz="quarter" idx="173" hasCustomPrompt="1"/>
          </p:nvPr>
        </p:nvSpPr>
        <p:spPr>
          <a:xfrm>
            <a:off x="-8138297" y="11117179"/>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74" hasCustomPrompt="1"/>
          </p:nvPr>
        </p:nvSpPr>
        <p:spPr>
          <a:xfrm>
            <a:off x="-8138297" y="11117179"/>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75" hasCustomPrompt="1"/>
          </p:nvPr>
        </p:nvSpPr>
        <p:spPr>
          <a:xfrm>
            <a:off x="-8138297" y="11117179"/>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03" name="Text Placeholder 3"/>
          <p:cNvSpPr>
            <a:spLocks noGrp="1"/>
          </p:cNvSpPr>
          <p:nvPr>
            <p:ph type="body" sz="quarter" idx="176" hasCustomPrompt="1"/>
          </p:nvPr>
        </p:nvSpPr>
        <p:spPr>
          <a:xfrm>
            <a:off x="-8138297" y="11117179"/>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77" hasCustomPrompt="1"/>
          </p:nvPr>
        </p:nvSpPr>
        <p:spPr>
          <a:xfrm>
            <a:off x="-8138297" y="11117179"/>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78" hasCustomPrompt="1"/>
          </p:nvPr>
        </p:nvSpPr>
        <p:spPr>
          <a:xfrm>
            <a:off x="-8138297" y="11117179"/>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79" hasCustomPrompt="1"/>
          </p:nvPr>
        </p:nvSpPr>
        <p:spPr>
          <a:xfrm>
            <a:off x="-8138297" y="11117179"/>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80" hasCustomPrompt="1"/>
          </p:nvPr>
        </p:nvSpPr>
        <p:spPr>
          <a:xfrm>
            <a:off x="-8138297" y="11117179"/>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81" hasCustomPrompt="1"/>
          </p:nvPr>
        </p:nvSpPr>
        <p:spPr>
          <a:xfrm>
            <a:off x="-8138297" y="11117179"/>
            <a:ext cx="7825476" cy="353943"/>
          </a:xfrm>
          <a:prstGeom prst="rect">
            <a:avLst/>
          </a:prstGeom>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82" hasCustomPrompt="1"/>
          </p:nvPr>
        </p:nvSpPr>
        <p:spPr>
          <a:xfrm>
            <a:off x="-8138297" y="11117179"/>
            <a:ext cx="7825476" cy="353943"/>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1400" baseline="0">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18" name="Picture Placeholder 13"/>
          <p:cNvSpPr>
            <a:spLocks noGrp="1"/>
          </p:cNvSpPr>
          <p:nvPr>
            <p:ph type="pic" sz="quarter" idx="183"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84"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85"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86"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87"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88"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89"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90"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91"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92"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93"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30" name="Picture Placeholder 13"/>
          <p:cNvSpPr>
            <a:spLocks noGrp="1"/>
          </p:cNvSpPr>
          <p:nvPr>
            <p:ph type="pic" sz="quarter" idx="194"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78" name="Picture Placeholder 13"/>
          <p:cNvSpPr>
            <a:spLocks noGrp="1"/>
          </p:cNvSpPr>
          <p:nvPr>
            <p:ph type="pic" sz="quarter" idx="15" hasCustomPrompt="1"/>
          </p:nvPr>
        </p:nvSpPr>
        <p:spPr>
          <a:xfrm>
            <a:off x="355998" y="571500"/>
            <a:ext cx="3314700" cy="1257300"/>
          </a:xfrm>
          <a:prstGeom prst="rect">
            <a:avLst/>
          </a:prstGeom>
        </p:spPr>
        <p:txBody>
          <a:bodyPr lIns="58781" tIns="29390" rIns="58781" bIns="29390" anchor="ctr"/>
          <a:lstStyle>
            <a:lvl1pPr algn="ctr">
              <a:buNone/>
              <a:defRPr sz="2600">
                <a:solidFill>
                  <a:schemeClr val="bg1"/>
                </a:solidFill>
              </a:defRPr>
            </a:lvl1pPr>
          </a:lstStyle>
          <a:p>
            <a:r>
              <a:rPr lang="en-US" dirty="0" smtClean="0"/>
              <a:t>LOGO</a:t>
            </a:r>
            <a:endParaRPr lang="en-US" dirty="0"/>
          </a:p>
        </p:txBody>
      </p:sp>
      <p:sp>
        <p:nvSpPr>
          <p:cNvPr id="79" name="Picture Placeholder 13"/>
          <p:cNvSpPr>
            <a:spLocks noGrp="1"/>
          </p:cNvSpPr>
          <p:nvPr>
            <p:ph type="pic" sz="quarter" idx="18" hasCustomPrompt="1"/>
          </p:nvPr>
        </p:nvSpPr>
        <p:spPr>
          <a:xfrm>
            <a:off x="29250086" y="571500"/>
            <a:ext cx="3314700" cy="1257300"/>
          </a:xfrm>
          <a:prstGeom prst="rect">
            <a:avLst/>
          </a:prstGeom>
        </p:spPr>
        <p:txBody>
          <a:bodyPr lIns="58781" tIns="29390" rIns="58781" bIns="29390" anchor="ctr"/>
          <a:lstStyle>
            <a:lvl1pPr algn="ctr">
              <a:buNone/>
              <a:defRPr sz="2600">
                <a:solidFill>
                  <a:schemeClr val="bg1"/>
                </a:solidFill>
              </a:defRPr>
            </a:lvl1pPr>
          </a:lstStyle>
          <a:p>
            <a:r>
              <a:rPr lang="en-US" dirty="0" smtClean="0"/>
              <a:t>LOGO</a:t>
            </a:r>
            <a:endParaRPr lang="en-US" dirty="0"/>
          </a:p>
        </p:txBody>
      </p:sp>
      <p:sp>
        <p:nvSpPr>
          <p:cNvPr id="83"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4" name="Text Placeholder 76"/>
          <p:cNvSpPr>
            <a:spLocks noGrp="1"/>
          </p:cNvSpPr>
          <p:nvPr>
            <p:ph type="body" sz="quarter" idx="195" hasCustomPrompt="1"/>
          </p:nvPr>
        </p:nvSpPr>
        <p:spPr>
          <a:xfrm>
            <a:off x="4075611" y="1624147"/>
            <a:ext cx="24767178" cy="634555"/>
          </a:xfrm>
          <a:prstGeom prst="rect">
            <a:avLst/>
          </a:prstGeom>
        </p:spPr>
        <p:txBody>
          <a:bodyPr>
            <a:normAutofit/>
          </a:bodyPr>
          <a:lstStyle>
            <a:lvl1pPr algn="ctr">
              <a:buFontTx/>
              <a:buNone/>
              <a:defRPr sz="3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96" hasCustomPrompt="1"/>
          </p:nvPr>
        </p:nvSpPr>
        <p:spPr>
          <a:xfrm>
            <a:off x="4075611" y="180134"/>
            <a:ext cx="24767178" cy="834414"/>
          </a:xfrm>
          <a:prstGeom prst="rect">
            <a:avLst/>
          </a:prstGeom>
        </p:spPr>
        <p:txBody>
          <a:bodyPr>
            <a:normAutofit/>
          </a:bodyPr>
          <a:lstStyle>
            <a:lvl1pPr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355998" y="8246164"/>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62" name="Text Placeholder 5"/>
          <p:cNvSpPr>
            <a:spLocks noGrp="1"/>
          </p:cNvSpPr>
          <p:nvPr>
            <p:ph type="body" sz="quarter" idx="11" hasCustomPrompt="1"/>
          </p:nvPr>
        </p:nvSpPr>
        <p:spPr>
          <a:xfrm>
            <a:off x="355998" y="2679712"/>
            <a:ext cx="6218224"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INTRODUCTION/ABSTRACT</a:t>
            </a:r>
            <a:endParaRPr lang="en-US" dirty="0"/>
          </a:p>
        </p:txBody>
      </p:sp>
      <p:sp>
        <p:nvSpPr>
          <p:cNvPr id="70" name="Text Placeholder 5"/>
          <p:cNvSpPr>
            <a:spLocks noGrp="1"/>
          </p:cNvSpPr>
          <p:nvPr>
            <p:ph type="body" sz="quarter" idx="20" hasCustomPrompt="1"/>
          </p:nvPr>
        </p:nvSpPr>
        <p:spPr>
          <a:xfrm>
            <a:off x="372256" y="12431445"/>
            <a:ext cx="6201965"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OBJECTIVES</a:t>
            </a:r>
            <a:endParaRPr lang="en-US" dirty="0"/>
          </a:p>
        </p:txBody>
      </p:sp>
      <p:sp>
        <p:nvSpPr>
          <p:cNvPr id="71" name="Text Placeholder 3"/>
          <p:cNvSpPr>
            <a:spLocks noGrp="1"/>
          </p:cNvSpPr>
          <p:nvPr>
            <p:ph type="body" sz="quarter" idx="21" hasCustomPrompt="1"/>
          </p:nvPr>
        </p:nvSpPr>
        <p:spPr>
          <a:xfrm>
            <a:off x="6869301"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73" name="Text Placeholder 5"/>
          <p:cNvSpPr>
            <a:spLocks noGrp="1"/>
          </p:cNvSpPr>
          <p:nvPr>
            <p:ph type="body" sz="quarter" idx="22" hasCustomPrompt="1"/>
          </p:nvPr>
        </p:nvSpPr>
        <p:spPr>
          <a:xfrm>
            <a:off x="355998" y="7803026"/>
            <a:ext cx="6218224"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MATERIALS &amp; METHODS</a:t>
            </a:r>
            <a:endParaRPr lang="en-US" dirty="0"/>
          </a:p>
        </p:txBody>
      </p:sp>
      <p:sp>
        <p:nvSpPr>
          <p:cNvPr id="76" name="Text Placeholder 5"/>
          <p:cNvSpPr>
            <a:spLocks noGrp="1"/>
          </p:cNvSpPr>
          <p:nvPr>
            <p:ph type="body" sz="quarter" idx="24" hasCustomPrompt="1"/>
          </p:nvPr>
        </p:nvSpPr>
        <p:spPr>
          <a:xfrm>
            <a:off x="6863419" y="2679712"/>
            <a:ext cx="19196981"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RESULTS</a:t>
            </a:r>
            <a:endParaRPr lang="en-US" dirty="0"/>
          </a:p>
        </p:txBody>
      </p:sp>
      <p:sp>
        <p:nvSpPr>
          <p:cNvPr id="105" name="Text Placeholder 5"/>
          <p:cNvSpPr>
            <a:spLocks noGrp="1"/>
          </p:cNvSpPr>
          <p:nvPr>
            <p:ph type="body" sz="quarter" idx="25" hasCustomPrompt="1"/>
          </p:nvPr>
        </p:nvSpPr>
        <p:spPr>
          <a:xfrm>
            <a:off x="26360438" y="2679712"/>
            <a:ext cx="6204347"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CONCLUSIONS</a:t>
            </a:r>
            <a:endParaRPr lang="en-US" dirty="0"/>
          </a:p>
        </p:txBody>
      </p:sp>
      <p:sp>
        <p:nvSpPr>
          <p:cNvPr id="106" name="Text Placeholder 3"/>
          <p:cNvSpPr>
            <a:spLocks noGrp="1"/>
          </p:cNvSpPr>
          <p:nvPr>
            <p:ph type="body" sz="quarter" idx="26" hasCustomPrompt="1"/>
          </p:nvPr>
        </p:nvSpPr>
        <p:spPr>
          <a:xfrm>
            <a:off x="26360437" y="3106199"/>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107" name="Text Placeholder 5"/>
          <p:cNvSpPr>
            <a:spLocks noGrp="1"/>
          </p:cNvSpPr>
          <p:nvPr>
            <p:ph type="body" sz="quarter" idx="27" hasCustomPrompt="1"/>
          </p:nvPr>
        </p:nvSpPr>
        <p:spPr>
          <a:xfrm>
            <a:off x="26360437" y="7115487"/>
            <a:ext cx="6204347"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REFERENCES</a:t>
            </a:r>
            <a:endParaRPr lang="en-US" dirty="0"/>
          </a:p>
        </p:txBody>
      </p:sp>
      <p:sp>
        <p:nvSpPr>
          <p:cNvPr id="108" name="Text Placeholder 3"/>
          <p:cNvSpPr>
            <a:spLocks noGrp="1"/>
          </p:cNvSpPr>
          <p:nvPr>
            <p:ph type="body" sz="quarter" idx="28" hasCustomPrompt="1"/>
          </p:nvPr>
        </p:nvSpPr>
        <p:spPr>
          <a:xfrm>
            <a:off x="26360437" y="7558625"/>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109" name="Text Placeholder 5"/>
          <p:cNvSpPr>
            <a:spLocks noGrp="1"/>
          </p:cNvSpPr>
          <p:nvPr>
            <p:ph type="body" sz="quarter" idx="29" hasCustomPrompt="1"/>
          </p:nvPr>
        </p:nvSpPr>
        <p:spPr>
          <a:xfrm>
            <a:off x="26360437" y="12436298"/>
            <a:ext cx="6204347"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(click to edit)   REFERENCES/CONTACT</a:t>
            </a:r>
            <a:endParaRPr lang="en-US" dirty="0"/>
          </a:p>
        </p:txBody>
      </p:sp>
      <p:sp>
        <p:nvSpPr>
          <p:cNvPr id="110" name="Text Placeholder 3"/>
          <p:cNvSpPr>
            <a:spLocks noGrp="1"/>
          </p:cNvSpPr>
          <p:nvPr>
            <p:ph type="body" sz="quarter" idx="30" hasCustomPrompt="1"/>
          </p:nvPr>
        </p:nvSpPr>
        <p:spPr>
          <a:xfrm>
            <a:off x="26360437" y="12879438"/>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111" name="Text Placeholder 3"/>
          <p:cNvSpPr>
            <a:spLocks noGrp="1"/>
          </p:cNvSpPr>
          <p:nvPr>
            <p:ph type="body" sz="quarter" idx="96" hasCustomPrompt="1"/>
          </p:nvPr>
        </p:nvSpPr>
        <p:spPr>
          <a:xfrm>
            <a:off x="358642" y="12879438"/>
            <a:ext cx="620350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114" name="Picture Placeholder 13"/>
          <p:cNvSpPr>
            <a:spLocks noGrp="1"/>
          </p:cNvSpPr>
          <p:nvPr>
            <p:ph type="pic" sz="quarter" idx="135"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15" name="Text Placeholder 5"/>
          <p:cNvSpPr>
            <a:spLocks noGrp="1"/>
          </p:cNvSpPr>
          <p:nvPr>
            <p:ph type="body" sz="quarter" idx="149" hasCustomPrompt="1"/>
          </p:nvPr>
        </p:nvSpPr>
        <p:spPr>
          <a:xfrm>
            <a:off x="-8114234" y="9291561"/>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116" name="Text Placeholder 3"/>
          <p:cNvSpPr>
            <a:spLocks noGrp="1"/>
          </p:cNvSpPr>
          <p:nvPr>
            <p:ph type="body" sz="quarter" idx="160" hasCustomPrompt="1"/>
          </p:nvPr>
        </p:nvSpPr>
        <p:spPr>
          <a:xfrm>
            <a:off x="-8138297" y="11174329"/>
            <a:ext cx="7825476" cy="353943"/>
          </a:xfrm>
          <a:prstGeom prst="rect">
            <a:avLst/>
          </a:prstGeom>
        </p:spPr>
        <p:txBody>
          <a:bodyPr wrap="square" lIns="68580" tIns="68580" rIns="68580" bIns="68580">
            <a:spAutoFit/>
          </a:bodyPr>
          <a:lstStyle>
            <a:lvl1pPr marL="0" indent="0">
              <a:buNone/>
              <a:defRPr sz="1400" baseline="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17" name="Text Placeholder 5"/>
          <p:cNvSpPr>
            <a:spLocks noGrp="1"/>
          </p:cNvSpPr>
          <p:nvPr>
            <p:ph type="body" sz="quarter" idx="161" hasCustomPrompt="1"/>
          </p:nvPr>
        </p:nvSpPr>
        <p:spPr>
          <a:xfrm>
            <a:off x="-8114234" y="9291561"/>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120" name="Text Placeholder 5"/>
          <p:cNvSpPr>
            <a:spLocks noGrp="1"/>
          </p:cNvSpPr>
          <p:nvPr>
            <p:ph type="body" sz="quarter" idx="162" hasCustomPrompt="1"/>
          </p:nvPr>
        </p:nvSpPr>
        <p:spPr>
          <a:xfrm>
            <a:off x="-8114234" y="9291561"/>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121" name="Text Placeholder 5"/>
          <p:cNvSpPr>
            <a:spLocks noGrp="1"/>
          </p:cNvSpPr>
          <p:nvPr>
            <p:ph type="body" sz="quarter" idx="163" hasCustomPrompt="1"/>
          </p:nvPr>
        </p:nvSpPr>
        <p:spPr>
          <a:xfrm>
            <a:off x="-8114234" y="9291561"/>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122" name="Text Placeholder 5"/>
          <p:cNvSpPr>
            <a:spLocks noGrp="1"/>
          </p:cNvSpPr>
          <p:nvPr>
            <p:ph type="body" sz="quarter" idx="164" hasCustomPrompt="1"/>
          </p:nvPr>
        </p:nvSpPr>
        <p:spPr>
          <a:xfrm>
            <a:off x="-8114234" y="9291561"/>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123" name="Text Placeholder 5"/>
          <p:cNvSpPr>
            <a:spLocks noGrp="1"/>
          </p:cNvSpPr>
          <p:nvPr>
            <p:ph type="body" sz="quarter" idx="165" hasCustomPrompt="1"/>
          </p:nvPr>
        </p:nvSpPr>
        <p:spPr>
          <a:xfrm>
            <a:off x="-8114234" y="9291561"/>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66" hasCustomPrompt="1"/>
          </p:nvPr>
        </p:nvSpPr>
        <p:spPr>
          <a:xfrm>
            <a:off x="-8114234" y="9291561"/>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67" hasCustomPrompt="1"/>
          </p:nvPr>
        </p:nvSpPr>
        <p:spPr>
          <a:xfrm>
            <a:off x="-8114234" y="9291561"/>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68" hasCustomPrompt="1"/>
          </p:nvPr>
        </p:nvSpPr>
        <p:spPr>
          <a:xfrm>
            <a:off x="-8114234" y="9291561"/>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69" hasCustomPrompt="1"/>
          </p:nvPr>
        </p:nvSpPr>
        <p:spPr>
          <a:xfrm>
            <a:off x="-8114234" y="9291561"/>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70" hasCustomPrompt="1"/>
          </p:nvPr>
        </p:nvSpPr>
        <p:spPr>
          <a:xfrm>
            <a:off x="-8114234" y="9291561"/>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71" hasCustomPrompt="1"/>
          </p:nvPr>
        </p:nvSpPr>
        <p:spPr>
          <a:xfrm>
            <a:off x="-8114234" y="9291561"/>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72" hasCustomPrompt="1"/>
          </p:nvPr>
        </p:nvSpPr>
        <p:spPr>
          <a:xfrm>
            <a:off x="-8114234" y="9291561"/>
            <a:ext cx="7825476" cy="426487"/>
          </a:xfrm>
          <a:prstGeom prst="rect">
            <a:avLst/>
          </a:prstGeom>
          <a:noFill/>
        </p:spPr>
        <p:txBody>
          <a:bodyPr wrap="square" lIns="58781" tIns="58781" rIns="58781" bIns="58781" anchor="ctr" anchorCtr="0">
            <a:spAutoFit/>
          </a:bodyPr>
          <a:lstStyle>
            <a:lvl1pPr algn="ctr">
              <a:buNone/>
              <a:defRPr sz="20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3"/>
          <p:cNvSpPr>
            <a:spLocks noGrp="1"/>
          </p:cNvSpPr>
          <p:nvPr>
            <p:ph type="body" sz="quarter" idx="173" hasCustomPrompt="1"/>
          </p:nvPr>
        </p:nvSpPr>
        <p:spPr>
          <a:xfrm>
            <a:off x="-8138297" y="11174329"/>
            <a:ext cx="7825476" cy="353943"/>
          </a:xfrm>
          <a:prstGeom prst="rect">
            <a:avLst/>
          </a:prstGeom>
        </p:spPr>
        <p:txBody>
          <a:bodyPr wrap="square" lIns="68580" tIns="68580" rIns="68580" bIns="68580">
            <a:spAutoFit/>
          </a:bodyPr>
          <a:lstStyle>
            <a:lvl1pPr marL="0" indent="0">
              <a:buNone/>
              <a:defRPr sz="1400" baseline="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32" name="Text Placeholder 3"/>
          <p:cNvSpPr>
            <a:spLocks noGrp="1"/>
          </p:cNvSpPr>
          <p:nvPr>
            <p:ph type="body" sz="quarter" idx="174" hasCustomPrompt="1"/>
          </p:nvPr>
        </p:nvSpPr>
        <p:spPr>
          <a:xfrm>
            <a:off x="-8138297" y="11174329"/>
            <a:ext cx="7825476" cy="353943"/>
          </a:xfrm>
          <a:prstGeom prst="rect">
            <a:avLst/>
          </a:prstGeom>
        </p:spPr>
        <p:txBody>
          <a:bodyPr wrap="square" lIns="68580" tIns="68580" rIns="68580" bIns="68580">
            <a:spAutoFit/>
          </a:bodyPr>
          <a:lstStyle>
            <a:lvl1pPr marL="0" indent="0">
              <a:buNone/>
              <a:defRPr sz="1400" baseline="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33" name="Text Placeholder 3"/>
          <p:cNvSpPr>
            <a:spLocks noGrp="1"/>
          </p:cNvSpPr>
          <p:nvPr>
            <p:ph type="body" sz="quarter" idx="175" hasCustomPrompt="1"/>
          </p:nvPr>
        </p:nvSpPr>
        <p:spPr>
          <a:xfrm>
            <a:off x="-8138297" y="11174329"/>
            <a:ext cx="7825476" cy="353943"/>
          </a:xfrm>
          <a:prstGeom prst="rect">
            <a:avLst/>
          </a:prstGeom>
        </p:spPr>
        <p:txBody>
          <a:bodyPr wrap="square" lIns="68580" tIns="68580" rIns="68580" bIns="68580">
            <a:spAutoFit/>
          </a:bodyPr>
          <a:lstStyle>
            <a:lvl1pPr marL="0" indent="0">
              <a:buNone/>
              <a:defRPr sz="1400" baseline="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34" name="Text Placeholder 3"/>
          <p:cNvSpPr>
            <a:spLocks noGrp="1"/>
          </p:cNvSpPr>
          <p:nvPr>
            <p:ph type="body" sz="quarter" idx="176" hasCustomPrompt="1"/>
          </p:nvPr>
        </p:nvSpPr>
        <p:spPr>
          <a:xfrm>
            <a:off x="-8138297" y="11174329"/>
            <a:ext cx="7825476" cy="353943"/>
          </a:xfrm>
          <a:prstGeom prst="rect">
            <a:avLst/>
          </a:prstGeom>
        </p:spPr>
        <p:txBody>
          <a:bodyPr wrap="square" lIns="68580" tIns="68580" rIns="68580" bIns="68580">
            <a:spAutoFit/>
          </a:bodyPr>
          <a:lstStyle>
            <a:lvl1pPr marL="0" indent="0">
              <a:buNone/>
              <a:defRPr sz="1400" baseline="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35" name="Text Placeholder 3"/>
          <p:cNvSpPr>
            <a:spLocks noGrp="1"/>
          </p:cNvSpPr>
          <p:nvPr>
            <p:ph type="body" sz="quarter" idx="177" hasCustomPrompt="1"/>
          </p:nvPr>
        </p:nvSpPr>
        <p:spPr>
          <a:xfrm>
            <a:off x="-8138297" y="11174329"/>
            <a:ext cx="7825476" cy="353943"/>
          </a:xfrm>
          <a:prstGeom prst="rect">
            <a:avLst/>
          </a:prstGeom>
        </p:spPr>
        <p:txBody>
          <a:bodyPr wrap="square" lIns="68580" tIns="68580" rIns="68580" bIns="68580">
            <a:spAutoFit/>
          </a:bodyPr>
          <a:lstStyle>
            <a:lvl1pPr marL="0" indent="0">
              <a:buNone/>
              <a:defRPr sz="1400" baseline="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36" name="Text Placeholder 3"/>
          <p:cNvSpPr>
            <a:spLocks noGrp="1"/>
          </p:cNvSpPr>
          <p:nvPr>
            <p:ph type="body" sz="quarter" idx="178" hasCustomPrompt="1"/>
          </p:nvPr>
        </p:nvSpPr>
        <p:spPr>
          <a:xfrm>
            <a:off x="-8138297" y="11174329"/>
            <a:ext cx="7825476" cy="353943"/>
          </a:xfrm>
          <a:prstGeom prst="rect">
            <a:avLst/>
          </a:prstGeom>
        </p:spPr>
        <p:txBody>
          <a:bodyPr wrap="square" lIns="68580" tIns="68580" rIns="68580" bIns="68580">
            <a:spAutoFit/>
          </a:bodyPr>
          <a:lstStyle>
            <a:lvl1pPr marL="0" indent="0">
              <a:buNone/>
              <a:defRPr sz="1400" baseline="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37" name="Text Placeholder 3"/>
          <p:cNvSpPr>
            <a:spLocks noGrp="1"/>
          </p:cNvSpPr>
          <p:nvPr>
            <p:ph type="body" sz="quarter" idx="179" hasCustomPrompt="1"/>
          </p:nvPr>
        </p:nvSpPr>
        <p:spPr>
          <a:xfrm>
            <a:off x="-8138297" y="11174329"/>
            <a:ext cx="7825476" cy="353943"/>
          </a:xfrm>
          <a:prstGeom prst="rect">
            <a:avLst/>
          </a:prstGeom>
        </p:spPr>
        <p:txBody>
          <a:bodyPr wrap="square" lIns="68580" tIns="68580" rIns="68580" bIns="68580">
            <a:spAutoFit/>
          </a:bodyPr>
          <a:lstStyle>
            <a:lvl1pPr marL="0" indent="0">
              <a:buNone/>
              <a:defRPr sz="1400" baseline="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38" name="Text Placeholder 3"/>
          <p:cNvSpPr>
            <a:spLocks noGrp="1"/>
          </p:cNvSpPr>
          <p:nvPr>
            <p:ph type="body" sz="quarter" idx="180" hasCustomPrompt="1"/>
          </p:nvPr>
        </p:nvSpPr>
        <p:spPr>
          <a:xfrm>
            <a:off x="-8138297" y="11174329"/>
            <a:ext cx="7825476" cy="353943"/>
          </a:xfrm>
          <a:prstGeom prst="rect">
            <a:avLst/>
          </a:prstGeom>
        </p:spPr>
        <p:txBody>
          <a:bodyPr wrap="square" lIns="68580" tIns="68580" rIns="68580" bIns="68580">
            <a:spAutoFit/>
          </a:bodyPr>
          <a:lstStyle>
            <a:lvl1pPr marL="0" indent="0">
              <a:buNone/>
              <a:defRPr sz="1400" baseline="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39" name="Text Placeholder 3"/>
          <p:cNvSpPr>
            <a:spLocks noGrp="1"/>
          </p:cNvSpPr>
          <p:nvPr>
            <p:ph type="body" sz="quarter" idx="181" hasCustomPrompt="1"/>
          </p:nvPr>
        </p:nvSpPr>
        <p:spPr>
          <a:xfrm>
            <a:off x="-8138297" y="11174329"/>
            <a:ext cx="7825476" cy="353943"/>
          </a:xfrm>
          <a:prstGeom prst="rect">
            <a:avLst/>
          </a:prstGeom>
        </p:spPr>
        <p:txBody>
          <a:bodyPr wrap="square" lIns="68580" tIns="68580" rIns="68580" bIns="68580">
            <a:spAutoFit/>
          </a:bodyPr>
          <a:lstStyle>
            <a:lvl1pPr marL="0" indent="0">
              <a:buNone/>
              <a:defRPr sz="1400" baseline="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40" name="Text Placeholder 3"/>
          <p:cNvSpPr>
            <a:spLocks noGrp="1"/>
          </p:cNvSpPr>
          <p:nvPr>
            <p:ph type="body" sz="quarter" idx="182" hasCustomPrompt="1"/>
          </p:nvPr>
        </p:nvSpPr>
        <p:spPr>
          <a:xfrm>
            <a:off x="-8138297" y="11174329"/>
            <a:ext cx="7825476" cy="353943"/>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1400" baseline="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Text Placeholder</a:t>
            </a:r>
            <a:endParaRPr lang="en-US" dirty="0"/>
          </a:p>
        </p:txBody>
      </p:sp>
      <p:sp>
        <p:nvSpPr>
          <p:cNvPr id="141" name="Picture Placeholder 13"/>
          <p:cNvSpPr>
            <a:spLocks noGrp="1"/>
          </p:cNvSpPr>
          <p:nvPr>
            <p:ph type="pic" sz="quarter" idx="183"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42" name="Picture Placeholder 13"/>
          <p:cNvSpPr>
            <a:spLocks noGrp="1"/>
          </p:cNvSpPr>
          <p:nvPr>
            <p:ph type="pic" sz="quarter" idx="184"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43" name="Picture Placeholder 13"/>
          <p:cNvSpPr>
            <a:spLocks noGrp="1"/>
          </p:cNvSpPr>
          <p:nvPr>
            <p:ph type="pic" sz="quarter" idx="185"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44" name="Picture Placeholder 13"/>
          <p:cNvSpPr>
            <a:spLocks noGrp="1"/>
          </p:cNvSpPr>
          <p:nvPr>
            <p:ph type="pic" sz="quarter" idx="186"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45" name="Picture Placeholder 13"/>
          <p:cNvSpPr>
            <a:spLocks noGrp="1"/>
          </p:cNvSpPr>
          <p:nvPr>
            <p:ph type="pic" sz="quarter" idx="187"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46" name="Picture Placeholder 13"/>
          <p:cNvSpPr>
            <a:spLocks noGrp="1"/>
          </p:cNvSpPr>
          <p:nvPr>
            <p:ph type="pic" sz="quarter" idx="188"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47" name="Picture Placeholder 13"/>
          <p:cNvSpPr>
            <a:spLocks noGrp="1"/>
          </p:cNvSpPr>
          <p:nvPr>
            <p:ph type="pic" sz="quarter" idx="189"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48" name="Picture Placeholder 13"/>
          <p:cNvSpPr>
            <a:spLocks noGrp="1"/>
          </p:cNvSpPr>
          <p:nvPr>
            <p:ph type="pic" sz="quarter" idx="190"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49" name="Picture Placeholder 13"/>
          <p:cNvSpPr>
            <a:spLocks noGrp="1"/>
          </p:cNvSpPr>
          <p:nvPr>
            <p:ph type="pic" sz="quarter" idx="191"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50" name="Picture Placeholder 13"/>
          <p:cNvSpPr>
            <a:spLocks noGrp="1"/>
          </p:cNvSpPr>
          <p:nvPr>
            <p:ph type="pic" sz="quarter" idx="192"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51" name="Picture Placeholder 13"/>
          <p:cNvSpPr>
            <a:spLocks noGrp="1"/>
          </p:cNvSpPr>
          <p:nvPr>
            <p:ph type="pic" sz="quarter" idx="193"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152" name="Picture Placeholder 13"/>
          <p:cNvSpPr>
            <a:spLocks noGrp="1"/>
          </p:cNvSpPr>
          <p:nvPr>
            <p:ph type="pic" sz="quarter" idx="194" hasCustomPrompt="1"/>
          </p:nvPr>
        </p:nvSpPr>
        <p:spPr>
          <a:xfrm>
            <a:off x="-6044862" y="12982638"/>
            <a:ext cx="3358812"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2600" b="0" baseline="0">
                <a:solidFill>
                  <a:schemeClr val="tx2"/>
                </a:solidFill>
              </a:defRPr>
            </a:lvl1pPr>
          </a:lstStyle>
          <a:p>
            <a:r>
              <a:rPr lang="en-US" dirty="0" smtClean="0"/>
              <a:t>PICTURE PLACEHOLDER</a:t>
            </a:r>
            <a:endParaRPr lang="en-US" dirty="0"/>
          </a:p>
        </p:txBody>
      </p:sp>
      <p:sp>
        <p:nvSpPr>
          <p:cNvPr id="60" name="Text Placeholder 3"/>
          <p:cNvSpPr>
            <a:spLocks noGrp="1"/>
          </p:cNvSpPr>
          <p:nvPr>
            <p:ph type="body" sz="quarter" idx="195" hasCustomPrompt="1"/>
          </p:nvPr>
        </p:nvSpPr>
        <p:spPr>
          <a:xfrm>
            <a:off x="13366346"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61" name="Text Placeholder 3"/>
          <p:cNvSpPr>
            <a:spLocks noGrp="1"/>
          </p:cNvSpPr>
          <p:nvPr>
            <p:ph type="body" sz="quarter" idx="196" hasCustomPrompt="1"/>
          </p:nvPr>
        </p:nvSpPr>
        <p:spPr>
          <a:xfrm>
            <a:off x="19863391"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63" name="Text Placeholder 3"/>
          <p:cNvSpPr>
            <a:spLocks noGrp="1"/>
          </p:cNvSpPr>
          <p:nvPr>
            <p:ph type="body" sz="quarter" idx="197" hasCustomPrompt="1"/>
          </p:nvPr>
        </p:nvSpPr>
        <p:spPr>
          <a:xfrm>
            <a:off x="372256"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rebuchet MS" pitchFamily="34"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smtClean="0"/>
              <a:t>Type in or paste your text here</a:t>
            </a:r>
            <a:endParaRPr lang="en-US" dirty="0"/>
          </a:p>
        </p:txBody>
      </p:sp>
      <p:sp>
        <p:nvSpPr>
          <p:cNvPr id="66" name="Picture Placeholder 13"/>
          <p:cNvSpPr>
            <a:spLocks noGrp="1"/>
          </p:cNvSpPr>
          <p:nvPr>
            <p:ph type="pic" sz="quarter" idx="15" hasCustomPrompt="1"/>
          </p:nvPr>
        </p:nvSpPr>
        <p:spPr>
          <a:xfrm>
            <a:off x="355998" y="571500"/>
            <a:ext cx="3314700" cy="1257300"/>
          </a:xfrm>
          <a:prstGeom prst="rect">
            <a:avLst/>
          </a:prstGeom>
        </p:spPr>
        <p:txBody>
          <a:bodyPr lIns="58781" tIns="29390" rIns="58781" bIns="29390" anchor="ctr"/>
          <a:lstStyle>
            <a:lvl1pPr algn="ctr">
              <a:buNone/>
              <a:defRPr sz="2600">
                <a:solidFill>
                  <a:schemeClr val="bg1"/>
                </a:solidFill>
              </a:defRPr>
            </a:lvl1pPr>
          </a:lstStyle>
          <a:p>
            <a:r>
              <a:rPr lang="en-US" dirty="0" smtClean="0"/>
              <a:t>LOGO</a:t>
            </a:r>
            <a:endParaRPr lang="en-US" dirty="0"/>
          </a:p>
        </p:txBody>
      </p:sp>
      <p:sp>
        <p:nvSpPr>
          <p:cNvPr id="69" name="Picture Placeholder 13"/>
          <p:cNvSpPr>
            <a:spLocks noGrp="1"/>
          </p:cNvSpPr>
          <p:nvPr>
            <p:ph type="pic" sz="quarter" idx="18" hasCustomPrompt="1"/>
          </p:nvPr>
        </p:nvSpPr>
        <p:spPr>
          <a:xfrm>
            <a:off x="29250086" y="571500"/>
            <a:ext cx="3314700" cy="1257300"/>
          </a:xfrm>
          <a:prstGeom prst="rect">
            <a:avLst/>
          </a:prstGeom>
        </p:spPr>
        <p:txBody>
          <a:bodyPr lIns="58781" tIns="29390" rIns="58781" bIns="29390" anchor="ctr"/>
          <a:lstStyle>
            <a:lvl1pPr algn="ctr">
              <a:buNone/>
              <a:defRPr sz="2600">
                <a:solidFill>
                  <a:schemeClr val="bg1"/>
                </a:solidFill>
              </a:defRPr>
            </a:lvl1pPr>
          </a:lstStyle>
          <a:p>
            <a:r>
              <a:rPr lang="en-US" dirty="0" smtClean="0"/>
              <a:t>LOGO</a:t>
            </a:r>
            <a:endParaRPr lang="en-US" dirty="0"/>
          </a:p>
        </p:txBody>
      </p:sp>
      <p:sp>
        <p:nvSpPr>
          <p:cNvPr id="64"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5" name="Text Placeholder 76"/>
          <p:cNvSpPr>
            <a:spLocks noGrp="1"/>
          </p:cNvSpPr>
          <p:nvPr>
            <p:ph type="body" sz="quarter" idx="198" hasCustomPrompt="1"/>
          </p:nvPr>
        </p:nvSpPr>
        <p:spPr>
          <a:xfrm>
            <a:off x="4075611" y="1624147"/>
            <a:ext cx="24767178" cy="634555"/>
          </a:xfrm>
          <a:prstGeom prst="rect">
            <a:avLst/>
          </a:prstGeom>
        </p:spPr>
        <p:txBody>
          <a:bodyPr>
            <a:normAutofit/>
          </a:bodyPr>
          <a:lstStyle>
            <a:lvl1pPr algn="ctr">
              <a:buFontTx/>
              <a:buNone/>
              <a:defRPr sz="3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7" name="Text Placeholder 76"/>
          <p:cNvSpPr>
            <a:spLocks noGrp="1"/>
          </p:cNvSpPr>
          <p:nvPr>
            <p:ph type="body" sz="quarter" idx="199" hasCustomPrompt="1"/>
          </p:nvPr>
        </p:nvSpPr>
        <p:spPr>
          <a:xfrm>
            <a:off x="4075611" y="180134"/>
            <a:ext cx="24767178" cy="834414"/>
          </a:xfrm>
          <a:prstGeom prst="rect">
            <a:avLst/>
          </a:prstGeom>
        </p:spPr>
        <p:txBody>
          <a:bodyPr>
            <a:normAutofit/>
          </a:bodyPr>
          <a:lstStyle>
            <a:lvl1pPr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Rectangle 28"/>
          <p:cNvSpPr/>
          <p:nvPr/>
        </p:nvSpPr>
        <p:spPr>
          <a:xfrm>
            <a:off x="-8157411" y="-9798"/>
            <a:ext cx="7893468"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17560" tIns="235120" rIns="117560" bIns="117560" rtlCol="0" anchor="t" anchorCtr="0"/>
          <a:lstStyle/>
          <a:p>
            <a:pPr algn="ctr"/>
            <a:r>
              <a:rPr lang="en-US" sz="2700" b="1" dirty="0" smtClean="0">
                <a:solidFill>
                  <a:schemeClr val="bg1"/>
                </a:solidFill>
                <a:latin typeface="Trebuchet MS" pitchFamily="34" charset="0"/>
              </a:rPr>
              <a:t>QUICK DESIGN</a:t>
            </a:r>
            <a:r>
              <a:rPr lang="en-US" sz="2700" b="1" baseline="0" dirty="0" smtClean="0">
                <a:solidFill>
                  <a:schemeClr val="bg1"/>
                </a:solidFill>
                <a:latin typeface="Trebuchet MS" pitchFamily="34" charset="0"/>
              </a:rPr>
              <a:t> </a:t>
            </a:r>
            <a:r>
              <a:rPr lang="en-US" sz="2700" b="1" dirty="0" smtClean="0">
                <a:solidFill>
                  <a:schemeClr val="bg1"/>
                </a:solidFill>
                <a:latin typeface="Trebuchet MS" pitchFamily="34" charset="0"/>
              </a:rPr>
              <a:t>GUIDE</a:t>
            </a:r>
          </a:p>
          <a:p>
            <a:pPr algn="ctr"/>
            <a:r>
              <a:rPr lang="en-US" sz="2400" b="1" dirty="0" smtClean="0">
                <a:solidFill>
                  <a:srgbClr val="FFFF00"/>
                </a:solidFill>
                <a:latin typeface="Trebuchet MS" pitchFamily="34" charset="0"/>
              </a:rPr>
              <a:t>(--THIS SECTION DOES NOT PRINT--)</a:t>
            </a:r>
          </a:p>
          <a:p>
            <a:pPr algn="ctr"/>
            <a:endParaRPr lang="en-US" sz="1800" b="1" dirty="0" smtClean="0">
              <a:latin typeface="Trebuchet MS" pitchFamily="34" charset="0"/>
            </a:endParaRPr>
          </a:p>
          <a:p>
            <a:pPr defTabSz="2821641"/>
            <a:r>
              <a:rPr lang="en-US" sz="1800" dirty="0" smtClean="0">
                <a:latin typeface="Trebuchet MS" pitchFamily="34" charset="0"/>
              </a:rPr>
              <a:t>This PowerPoint</a:t>
            </a:r>
            <a:r>
              <a:rPr lang="en-US" sz="1800" baseline="0" dirty="0" smtClean="0">
                <a:latin typeface="Trebuchet MS" pitchFamily="34" charset="0"/>
              </a:rPr>
              <a:t> </a:t>
            </a:r>
            <a:r>
              <a:rPr lang="en-US" sz="1800" dirty="0" smtClean="0">
                <a:latin typeface="Trebuchet MS" pitchFamily="34" charset="0"/>
              </a:rPr>
              <a:t>2007 template produces</a:t>
            </a:r>
            <a:r>
              <a:rPr lang="en-US" sz="1800" baseline="0" dirty="0" smtClean="0">
                <a:latin typeface="Trebuchet MS" pitchFamily="34" charset="0"/>
              </a:rPr>
              <a:t> </a:t>
            </a:r>
            <a:r>
              <a:rPr lang="en-US" sz="1800" dirty="0" smtClean="0">
                <a:latin typeface="Trebuchet MS" pitchFamily="34" charset="0"/>
              </a:rPr>
              <a:t>a 36”x72” professional  poster. It</a:t>
            </a:r>
            <a:r>
              <a:rPr lang="en-US" sz="1800" baseline="0" dirty="0" smtClean="0">
                <a:latin typeface="Trebuchet MS" pitchFamily="34" charset="0"/>
              </a:rPr>
              <a:t> </a:t>
            </a:r>
            <a:r>
              <a:rPr lang="en-US" sz="1800" dirty="0" smtClean="0">
                <a:latin typeface="Trebuchet MS" pitchFamily="34" charset="0"/>
              </a:rPr>
              <a:t>will save you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2821641"/>
            <a:endParaRPr lang="en-US" sz="1800" dirty="0" smtClean="0">
              <a:latin typeface="Trebuchet MS" pitchFamily="34" charset="0"/>
            </a:endParaRPr>
          </a:p>
          <a:p>
            <a:pPr defTabSz="2821641"/>
            <a:r>
              <a:rPr lang="en-US" sz="1800" dirty="0" smtClean="0">
                <a:latin typeface="Trebuchet MS" pitchFamily="34" charset="0"/>
              </a:rPr>
              <a:t>Use it to create your presentation. Then send</a:t>
            </a:r>
            <a:r>
              <a:rPr lang="en-US" sz="1800" baseline="0" dirty="0" smtClean="0">
                <a:latin typeface="Trebuchet MS" pitchFamily="34" charset="0"/>
              </a:rPr>
              <a:t> it </a:t>
            </a:r>
            <a:r>
              <a:rPr lang="en-US" sz="1800" dirty="0" smtClean="0">
                <a:latin typeface="Trebuchet MS" pitchFamily="34" charset="0"/>
              </a:rPr>
              <a:t>to </a:t>
            </a:r>
            <a:r>
              <a:rPr lang="en-US" sz="1800" b="1" dirty="0" smtClean="0">
                <a:latin typeface="Trebuchet MS" pitchFamily="34" charset="0"/>
              </a:rPr>
              <a:t>PosterPresentations.com</a:t>
            </a:r>
            <a:r>
              <a:rPr lang="en-US" sz="1800" dirty="0" smtClean="0">
                <a:latin typeface="Trebuchet MS" pitchFamily="34" charset="0"/>
              </a:rPr>
              <a:t> for premium quality, same day affordable printing.</a:t>
            </a:r>
            <a:br>
              <a:rPr lang="en-US" sz="1800" dirty="0" smtClean="0">
                <a:latin typeface="Trebuchet MS" pitchFamily="34" charset="0"/>
              </a:rPr>
            </a:br>
            <a:endParaRPr lang="en-US" sz="1800" dirty="0" smtClean="0">
              <a:latin typeface="Trebuchet MS" pitchFamily="34" charset="0"/>
            </a:endParaRPr>
          </a:p>
          <a:p>
            <a:pPr defTabSz="2821641"/>
            <a:r>
              <a:rPr lang="en-US" sz="1800" dirty="0" smtClean="0">
                <a:latin typeface="Trebuchet MS" pitchFamily="34" charset="0"/>
              </a:rPr>
              <a:t>We provide a series of </a:t>
            </a:r>
            <a:r>
              <a:rPr lang="en-US" sz="1800" b="1" dirty="0" smtClean="0">
                <a:latin typeface="Trebuchet MS" pitchFamily="34" charset="0"/>
              </a:rPr>
              <a:t>online tutorials</a:t>
            </a:r>
            <a:r>
              <a:rPr lang="en-US" sz="1800" dirty="0" smtClean="0">
                <a:latin typeface="Trebuchet MS" pitchFamily="34" charset="0"/>
              </a:rPr>
              <a:t> that will guide you through the poster design process and answer your poster production questions. </a:t>
            </a:r>
          </a:p>
          <a:p>
            <a:pPr defTabSz="2821641"/>
            <a:endParaRPr lang="en-US" sz="1800" dirty="0" smtClean="0">
              <a:latin typeface="Trebuchet MS" pitchFamily="34" charset="0"/>
            </a:endParaRPr>
          </a:p>
          <a:p>
            <a:pPr defTabSz="2821641"/>
            <a:r>
              <a:rPr lang="en-US" sz="1800" dirty="0" smtClean="0">
                <a:latin typeface="Trebuchet MS" pitchFamily="34" charset="0"/>
              </a:rPr>
              <a:t>View our online</a:t>
            </a:r>
            <a:r>
              <a:rPr lang="en-US" sz="1800" baseline="0" dirty="0" smtClean="0">
                <a:latin typeface="Trebuchet MS" pitchFamily="34" charset="0"/>
              </a:rPr>
              <a:t> tutorials at:</a:t>
            </a:r>
            <a:r>
              <a:rPr lang="en-US" sz="1800" dirty="0" smtClean="0">
                <a:latin typeface="Trebuchet MS" pitchFamily="34" charset="0"/>
              </a:rPr>
              <a:t/>
            </a:r>
            <a:br>
              <a:rPr lang="en-US" sz="1800" dirty="0" smtClean="0">
                <a:latin typeface="Trebuchet MS" pitchFamily="34" charset="0"/>
              </a:rPr>
            </a:br>
            <a:r>
              <a:rPr lang="en-US" sz="1800" dirty="0" smtClean="0">
                <a:solidFill>
                  <a:srgbClr val="FFFF00"/>
                </a:solidFill>
                <a:latin typeface="Trebuchet MS" pitchFamily="34" charset="0"/>
              </a:rPr>
              <a:t> http://bit.ly/Poster_creation_help </a:t>
            </a:r>
            <a:r>
              <a:rPr lang="en-US" sz="1800" dirty="0" smtClean="0">
                <a:latin typeface="Trebuchet MS" pitchFamily="34" charset="0"/>
              </a:rPr>
              <a:t/>
            </a:r>
            <a:br>
              <a:rPr lang="en-US" sz="1800" dirty="0" smtClean="0">
                <a:latin typeface="Trebuchet MS" pitchFamily="34" charset="0"/>
              </a:rPr>
            </a:br>
            <a:r>
              <a:rPr lang="en-US" sz="1800" dirty="0" smtClean="0">
                <a:latin typeface="Trebuchet MS" pitchFamily="34" charset="0"/>
              </a:rPr>
              <a:t>(copy</a:t>
            </a:r>
            <a:r>
              <a:rPr lang="en-US" sz="1800" baseline="0" dirty="0" smtClean="0">
                <a:latin typeface="Trebuchet MS" pitchFamily="34" charset="0"/>
              </a:rPr>
              <a:t> and paste the link into your web browser).</a:t>
            </a:r>
          </a:p>
          <a:p>
            <a:pPr defTabSz="2821641"/>
            <a:endParaRPr lang="en-US" sz="1800" dirty="0" smtClean="0">
              <a:latin typeface="Trebuchet MS" pitchFamily="34" charset="0"/>
            </a:endParaRPr>
          </a:p>
          <a:p>
            <a:pPr defTabSz="2821641"/>
            <a:r>
              <a:rPr lang="en-US" sz="1800" dirty="0" smtClean="0">
                <a:latin typeface="Trebuchet MS" pitchFamily="34" charset="0"/>
              </a:rPr>
              <a:t>For assistance and to order your printed poster</a:t>
            </a:r>
            <a:r>
              <a:rPr lang="en-US" sz="1800" dirty="0" smtClean="0">
                <a:solidFill>
                  <a:schemeClr val="bg1"/>
                </a:solidFill>
                <a:latin typeface="Trebuchet MS" pitchFamily="34" charset="0"/>
              </a:rPr>
              <a:t> call </a:t>
            </a:r>
            <a:r>
              <a:rPr lang="en-US" sz="1800" b="1" dirty="0" smtClean="0">
                <a:solidFill>
                  <a:srgbClr val="FFFF00"/>
                </a:solidFill>
                <a:latin typeface="Trebuchet MS" pitchFamily="34" charset="0"/>
              </a:rPr>
              <a:t>PosterPresentations.com</a:t>
            </a:r>
            <a:r>
              <a:rPr lang="en-US" sz="1800" dirty="0" smtClean="0">
                <a:solidFill>
                  <a:srgbClr val="FFFF00"/>
                </a:solidFill>
                <a:latin typeface="Trebuchet MS" pitchFamily="34" charset="0"/>
              </a:rPr>
              <a:t> </a:t>
            </a:r>
            <a:r>
              <a:rPr lang="en-US" sz="1800" dirty="0" smtClean="0">
                <a:latin typeface="Trebuchet MS" pitchFamily="34" charset="0"/>
              </a:rPr>
              <a:t>at </a:t>
            </a:r>
            <a:r>
              <a:rPr lang="en-US" sz="2400" b="1" dirty="0" smtClean="0">
                <a:solidFill>
                  <a:srgbClr val="FFFF00"/>
                </a:solidFill>
                <a:latin typeface="Trebuchet MS" pitchFamily="34" charset="0"/>
              </a:rPr>
              <a:t>1.866.649.3004</a:t>
            </a:r>
          </a:p>
          <a:p>
            <a:pPr defTabSz="2821641"/>
            <a:endParaRPr lang="en-US" sz="2400" b="1" dirty="0" smtClean="0">
              <a:solidFill>
                <a:srgbClr val="FFFF00"/>
              </a:solidFill>
              <a:latin typeface="Trebuchet MS" pitchFamily="34" charset="0"/>
            </a:endParaRPr>
          </a:p>
          <a:p>
            <a:pPr defTabSz="2821641"/>
            <a:endParaRPr lang="en-US" sz="2400" b="1" dirty="0" smtClean="0">
              <a:solidFill>
                <a:srgbClr val="FFFF00"/>
              </a:solidFill>
              <a:latin typeface="Trebuchet MS" pitchFamily="34" charset="0"/>
            </a:endParaRPr>
          </a:p>
          <a:p>
            <a:pPr algn="ctr"/>
            <a:r>
              <a:rPr lang="en-US" sz="2700" b="1" dirty="0" smtClean="0">
                <a:solidFill>
                  <a:schemeClr val="bg1"/>
                </a:solidFill>
                <a:latin typeface="Trebuchet MS" pitchFamily="34" charset="0"/>
              </a:rPr>
              <a:t>Object Placeholders</a:t>
            </a:r>
          </a:p>
          <a:p>
            <a:pPr algn="ctr"/>
            <a:endParaRPr lang="en-US" sz="2700" b="1" dirty="0" smtClean="0">
              <a:solidFill>
                <a:schemeClr val="bg1"/>
              </a:solidFill>
              <a:latin typeface="Trebuchet MS" pitchFamily="34" charset="0"/>
            </a:endParaRPr>
          </a:p>
          <a:p>
            <a:pPr defTabSz="2821641"/>
            <a:r>
              <a:rPr lang="en-US" sz="1800" dirty="0" smtClean="0">
                <a:latin typeface="Trebuchet MS" pitchFamily="34" charset="0"/>
              </a:rPr>
              <a:t>Use the placeholders provided below to add new elements to your poster:</a:t>
            </a:r>
            <a:r>
              <a:rPr lang="en-US" sz="1800" baseline="0" dirty="0" smtClean="0">
                <a:latin typeface="Trebuchet MS" pitchFamily="34" charset="0"/>
              </a:rPr>
              <a:t> </a:t>
            </a:r>
            <a:r>
              <a:rPr lang="en-US" sz="1800" dirty="0" smtClean="0">
                <a:latin typeface="Trebuchet MS" pitchFamily="34" charset="0"/>
              </a:rPr>
              <a:t>Drag a placeholder onto the</a:t>
            </a:r>
            <a:r>
              <a:rPr lang="en-US" sz="1800" baseline="0" dirty="0" smtClean="0">
                <a:latin typeface="Trebuchet MS" pitchFamily="34" charset="0"/>
              </a:rPr>
              <a:t> poster area,</a:t>
            </a:r>
            <a:r>
              <a:rPr lang="en-US" sz="1800" dirty="0" smtClean="0">
                <a:latin typeface="Trebuchet MS" pitchFamily="34" charset="0"/>
              </a:rPr>
              <a:t> size it, and click it to edit.</a:t>
            </a:r>
          </a:p>
          <a:p>
            <a:pPr defTabSz="2821641"/>
            <a:endParaRPr lang="en-US" sz="1800" dirty="0" smtClean="0">
              <a:latin typeface="Trebuchet MS" pitchFamily="34" charset="0"/>
            </a:endParaRPr>
          </a:p>
          <a:p>
            <a:pPr defTabSz="2821641"/>
            <a:r>
              <a:rPr lang="en-US" sz="1800" b="1" dirty="0" smtClean="0">
                <a:solidFill>
                  <a:srgbClr val="FFFF00"/>
                </a:solidFill>
                <a:latin typeface="Trebuchet MS" pitchFamily="34" charset="0"/>
              </a:rPr>
              <a:t>Section Header placeholder</a:t>
            </a:r>
          </a:p>
          <a:p>
            <a:pPr defTabSz="2821641"/>
            <a:r>
              <a:rPr lang="en-US" sz="1800" dirty="0" smtClean="0">
                <a:latin typeface="Trebuchet MS" pitchFamily="34" charset="0"/>
              </a:rPr>
              <a:t>Use</a:t>
            </a:r>
            <a:r>
              <a:rPr lang="en-US" sz="1800" baseline="0" dirty="0" smtClean="0">
                <a:latin typeface="Trebuchet MS" pitchFamily="34" charset="0"/>
              </a:rPr>
              <a:t> section headers to separate topics or concepts within your presentation. </a:t>
            </a:r>
          </a:p>
          <a:p>
            <a:pPr defTabSz="2821641"/>
            <a:endParaRPr lang="en-US" sz="1800" baseline="0" dirty="0" smtClean="0">
              <a:latin typeface="Trebuchet MS" pitchFamily="34" charset="0"/>
            </a:endParaRPr>
          </a:p>
          <a:p>
            <a:pPr defTabSz="2821641"/>
            <a:endParaRPr lang="en-US" sz="1800" dirty="0" smtClean="0">
              <a:latin typeface="Trebuchet MS" pitchFamily="34" charset="0"/>
            </a:endParaRPr>
          </a:p>
          <a:p>
            <a:pPr defTabSz="2821641"/>
            <a:endParaRPr lang="en-US" sz="1800" dirty="0" smtClean="0">
              <a:latin typeface="Trebuchet MS" pitchFamily="34" charset="0"/>
            </a:endParaRPr>
          </a:p>
          <a:p>
            <a:pPr defTabSz="2821641"/>
            <a:endParaRPr lang="en-US" sz="1800" b="1" dirty="0" smtClean="0">
              <a:solidFill>
                <a:srgbClr val="FFFF00"/>
              </a:solidFill>
              <a:latin typeface="Trebuchet MS" pitchFamily="34" charset="0"/>
            </a:endParaRPr>
          </a:p>
          <a:p>
            <a:pPr defTabSz="2821641"/>
            <a:r>
              <a:rPr lang="en-US" sz="1800" b="1" dirty="0" smtClean="0">
                <a:solidFill>
                  <a:srgbClr val="FFFF00"/>
                </a:solidFill>
                <a:latin typeface="Trebuchet MS" pitchFamily="34" charset="0"/>
              </a:rPr>
              <a:t>Text placeholder</a:t>
            </a:r>
          </a:p>
          <a:p>
            <a:pPr defTabSz="2821641"/>
            <a:r>
              <a:rPr lang="en-US" sz="1800" baseline="0" dirty="0" smtClean="0">
                <a:latin typeface="Trebuchet MS" pitchFamily="34" charset="0"/>
              </a:rPr>
              <a:t>Move this preformatted text placeholder to the poster to add a new body of text.</a:t>
            </a: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defTabSz="2821641"/>
            <a:r>
              <a:rPr lang="en-US" sz="1800" b="1" baseline="0" dirty="0" smtClean="0">
                <a:solidFill>
                  <a:srgbClr val="FFFF00"/>
                </a:solidFill>
                <a:latin typeface="Trebuchet MS" pitchFamily="34" charset="0"/>
              </a:rPr>
              <a:t>Picture placeholder</a:t>
            </a:r>
          </a:p>
          <a:p>
            <a:pPr defTabSz="2821641"/>
            <a:r>
              <a:rPr lang="en-US" sz="1800" baseline="0" dirty="0" smtClean="0">
                <a:latin typeface="Trebuchet MS" pitchFamily="34" charset="0"/>
              </a:rPr>
              <a:t>Move this graphic placeholder onto your poster, size it first, and then click it to add a picture to the poster.</a:t>
            </a: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algn="ctr"/>
            <a:endParaRPr lang="en-US" sz="2700" b="1" dirty="0" smtClean="0">
              <a:solidFill>
                <a:schemeClr val="bg1"/>
              </a:solidFill>
              <a:latin typeface="Trebuchet MS" pitchFamily="34" charset="0"/>
            </a:endParaRPr>
          </a:p>
          <a:p>
            <a:pPr algn="ctr"/>
            <a:endParaRPr lang="en-US" sz="2700" b="1" dirty="0" smtClean="0">
              <a:solidFill>
                <a:schemeClr val="bg1"/>
              </a:solidFill>
              <a:latin typeface="Trebuchet MS" pitchFamily="34" charset="0"/>
            </a:endParaRPr>
          </a:p>
          <a:p>
            <a:pPr algn="ctr"/>
            <a:endParaRPr lang="en-US" sz="2700" b="1" dirty="0" smtClean="0">
              <a:solidFill>
                <a:schemeClr val="bg1"/>
              </a:solidFill>
              <a:latin typeface="Trebuchet MS" pitchFamily="34" charset="0"/>
            </a:endParaRPr>
          </a:p>
          <a:p>
            <a:pPr algn="ctr"/>
            <a:endParaRPr lang="en-US" sz="2700" b="1" dirty="0" smtClean="0">
              <a:solidFill>
                <a:schemeClr val="bg1"/>
              </a:solidFill>
              <a:latin typeface="Trebuchet MS" pitchFamily="34" charset="0"/>
            </a:endParaRPr>
          </a:p>
          <a:p>
            <a:pPr defTabSz="2821641"/>
            <a:endParaRPr lang="en-US" sz="1800" dirty="0" smtClean="0">
              <a:latin typeface="Trebuchet MS" pitchFamily="34" charset="0"/>
            </a:endParaRPr>
          </a:p>
          <a:p>
            <a:pPr algn="ctr"/>
            <a:endParaRPr lang="en-US" sz="1800" b="1" dirty="0" smtClean="0">
              <a:solidFill>
                <a:schemeClr val="bg1"/>
              </a:solidFill>
              <a:latin typeface="Trebuchet MS" pitchFamily="34" charset="0"/>
            </a:endParaRPr>
          </a:p>
          <a:p>
            <a:pPr defTabSz="2821641"/>
            <a:endParaRPr lang="en-US" sz="1800" b="1" dirty="0" smtClean="0">
              <a:solidFill>
                <a:srgbClr val="FFFF00"/>
              </a:solidFill>
              <a:latin typeface="Trebuchet MS" pitchFamily="34" charset="0"/>
            </a:endParaRPr>
          </a:p>
          <a:p>
            <a:pPr algn="ctr"/>
            <a:endParaRPr lang="en-US" sz="2700" b="1" dirty="0">
              <a:latin typeface="Trebuchet MS" pitchFamily="34" charset="0"/>
            </a:endParaRPr>
          </a:p>
        </p:txBody>
      </p:sp>
      <p:sp>
        <p:nvSpPr>
          <p:cNvPr id="7" name="Rectangle 36"/>
          <p:cNvSpPr>
            <a:spLocks noChangeArrowheads="1"/>
          </p:cNvSpPr>
          <p:nvPr/>
        </p:nvSpPr>
        <p:spPr bwMode="auto">
          <a:xfrm>
            <a:off x="0" y="0"/>
            <a:ext cx="32918400" cy="2400300"/>
          </a:xfrm>
          <a:prstGeom prst="rect">
            <a:avLst/>
          </a:prstGeom>
          <a:solidFill>
            <a:schemeClr val="accent5">
              <a:lumMod val="75000"/>
            </a:schemeClr>
          </a:solidFill>
          <a:ln w="9525">
            <a:solidFill>
              <a:schemeClr val="tx1"/>
            </a:solidFill>
            <a:miter lim="800000"/>
            <a:headEnd/>
            <a:tailEnd/>
          </a:ln>
          <a:effectLst/>
        </p:spPr>
        <p:txBody>
          <a:bodyPr wrap="none" lIns="58781" tIns="29390" rIns="58781" bIns="29390" anchor="ctr"/>
          <a:lstStyle/>
          <a:p>
            <a:pPr>
              <a:defRPr/>
            </a:pPr>
            <a:endParaRPr lang="en-US" dirty="0"/>
          </a:p>
        </p:txBody>
      </p:sp>
      <p:sp>
        <p:nvSpPr>
          <p:cNvPr id="9" name="Rectangle 9"/>
          <p:cNvSpPr>
            <a:spLocks noChangeArrowheads="1"/>
          </p:cNvSpPr>
          <p:nvPr/>
        </p:nvSpPr>
        <p:spPr bwMode="auto">
          <a:xfrm>
            <a:off x="0" y="2402681"/>
            <a:ext cx="32918400" cy="76200"/>
          </a:xfrm>
          <a:prstGeom prst="rect">
            <a:avLst/>
          </a:prstGeom>
          <a:solidFill>
            <a:schemeClr val="accent5">
              <a:lumMod val="50000"/>
            </a:schemeClr>
          </a:solidFill>
          <a:ln w="152400">
            <a:noFill/>
            <a:miter lim="800000"/>
            <a:headEnd/>
            <a:tailEnd/>
          </a:ln>
          <a:effectLst/>
        </p:spPr>
        <p:txBody>
          <a:bodyPr wrap="none" lIns="58781" tIns="29390" rIns="58781" bIns="29390" anchor="ctr"/>
          <a:lstStyle/>
          <a:p>
            <a:pPr>
              <a:defRPr/>
            </a:pPr>
            <a:endParaRPr lang="en-US" dirty="0"/>
          </a:p>
        </p:txBody>
      </p:sp>
      <p:sp>
        <p:nvSpPr>
          <p:cNvPr id="10" name="Text Box 14"/>
          <p:cNvSpPr txBox="1">
            <a:spLocks noChangeArrowheads="1"/>
          </p:cNvSpPr>
          <p:nvPr/>
        </p:nvSpPr>
        <p:spPr bwMode="auto">
          <a:xfrm>
            <a:off x="614365" y="16116300"/>
            <a:ext cx="1885950" cy="223122"/>
          </a:xfrm>
          <a:prstGeom prst="rect">
            <a:avLst/>
          </a:prstGeom>
          <a:noFill/>
          <a:ln w="9525">
            <a:noFill/>
            <a:miter lim="800000"/>
            <a:headEnd/>
            <a:tailEnd/>
          </a:ln>
          <a:effectLst/>
        </p:spPr>
        <p:txBody>
          <a:bodyPr lIns="58669" tIns="29329" rIns="58669" bIns="29329">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355997" y="2686050"/>
            <a:ext cx="7801414"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0" name="Rectangle 19"/>
          <p:cNvSpPr/>
          <p:nvPr/>
        </p:nvSpPr>
        <p:spPr>
          <a:xfrm>
            <a:off x="33166594" y="0"/>
            <a:ext cx="7537847"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17560" tIns="235120" rIns="117560" bIns="117560" rtlCol="0" anchor="t" anchorCtr="0"/>
          <a:lstStyle/>
          <a:p>
            <a:pPr algn="ctr">
              <a:lnSpc>
                <a:spcPct val="100000"/>
              </a:lnSpc>
            </a:pPr>
            <a:r>
              <a:rPr lang="en-US" sz="2400" b="1" dirty="0" smtClean="0">
                <a:solidFill>
                  <a:schemeClr val="bg1"/>
                </a:solidFill>
                <a:latin typeface="Trebuchet MS" pitchFamily="34" charset="0"/>
              </a:rPr>
              <a:t>QUICK</a:t>
            </a:r>
            <a:r>
              <a:rPr lang="en-US" sz="2400" b="1" baseline="0" dirty="0" smtClean="0">
                <a:solidFill>
                  <a:schemeClr val="bg1"/>
                </a:solidFill>
                <a:latin typeface="Trebuchet MS" pitchFamily="34" charset="0"/>
              </a:rPr>
              <a:t> TIPS</a:t>
            </a:r>
            <a:endParaRPr lang="en-US" sz="2400" b="1" dirty="0" smtClean="0">
              <a:solidFill>
                <a:schemeClr val="bg1"/>
              </a:solidFill>
              <a:latin typeface="Trebuchet MS" pitchFamily="34" charset="0"/>
            </a:endParaRPr>
          </a:p>
          <a:p>
            <a:pPr algn="ctr">
              <a:lnSpc>
                <a:spcPct val="100000"/>
              </a:lnSpc>
            </a:pPr>
            <a:r>
              <a:rPr lang="en-US" sz="2400" b="1" dirty="0" smtClean="0">
                <a:solidFill>
                  <a:srgbClr val="FFFF00"/>
                </a:solidFill>
                <a:latin typeface="Trebuchet MS" pitchFamily="34" charset="0"/>
              </a:rPr>
              <a:t>(--THIS SECTION DOES NOT PRINT--)</a:t>
            </a:r>
          </a:p>
          <a:p>
            <a:pPr algn="ctr">
              <a:lnSpc>
                <a:spcPct val="100000"/>
              </a:lnSpc>
            </a:pPr>
            <a:endParaRPr lang="en-US" sz="800" b="1" dirty="0" smtClean="0">
              <a:latin typeface="Trebuchet MS" pitchFamily="34" charset="0"/>
            </a:endParaRPr>
          </a:p>
          <a:p>
            <a:pPr defTabSz="3526628">
              <a:lnSpc>
                <a:spcPct val="100000"/>
              </a:lnSpc>
            </a:pPr>
            <a:r>
              <a:rPr lang="en-US" sz="1800" dirty="0" smtClean="0">
                <a:latin typeface="Trebuchet MS" pitchFamily="34" charset="0"/>
              </a:rPr>
              <a:t>This PowerPoint</a:t>
            </a:r>
            <a:r>
              <a:rPr lang="en-US" sz="1800" baseline="0" dirty="0" smtClean="0">
                <a:latin typeface="Trebuchet MS" pitchFamily="34" charset="0"/>
              </a:rPr>
              <a:t> template requires basic PowerPoint (version 2007 or newer) skills. Below is a list of commonly asked questions specific to this template. </a:t>
            </a:r>
            <a:br>
              <a:rPr lang="en-US" sz="1800" baseline="0" dirty="0" smtClean="0">
                <a:latin typeface="Trebuchet MS" pitchFamily="34" charset="0"/>
              </a:rPr>
            </a:br>
            <a:r>
              <a:rPr lang="en-US" sz="1800" baseline="0" dirty="0" smtClean="0">
                <a:latin typeface="Trebuchet MS" pitchFamily="34" charset="0"/>
              </a:rPr>
              <a:t>If you are using an older version of PowerPoint some template features may not work properly.</a:t>
            </a:r>
            <a:endParaRPr lang="en-US" sz="2400" b="1" dirty="0" smtClean="0">
              <a:solidFill>
                <a:srgbClr val="FFFF00"/>
              </a:solidFill>
              <a:latin typeface="Trebuchet MS" pitchFamily="34" charset="0"/>
            </a:endParaRPr>
          </a:p>
          <a:p>
            <a:pPr defTabSz="3526628">
              <a:lnSpc>
                <a:spcPct val="100000"/>
              </a:lnSpc>
            </a:pPr>
            <a:endParaRPr lang="en-US" sz="2400" b="1" dirty="0" smtClean="0">
              <a:solidFill>
                <a:srgbClr val="FFFF00"/>
              </a:solidFill>
              <a:latin typeface="Trebuchet MS" pitchFamily="34" charset="0"/>
            </a:endParaRPr>
          </a:p>
          <a:p>
            <a:pPr algn="ctr">
              <a:lnSpc>
                <a:spcPct val="100000"/>
              </a:lnSpc>
            </a:pPr>
            <a:r>
              <a:rPr lang="en-US" sz="2400" b="1" dirty="0" smtClean="0">
                <a:solidFill>
                  <a:schemeClr val="bg1"/>
                </a:solidFill>
                <a:latin typeface="Trebuchet MS" pitchFamily="34" charset="0"/>
              </a:rPr>
              <a:t>Using the template</a:t>
            </a:r>
            <a:endParaRPr lang="en-US" sz="2400" b="1" baseline="0" dirty="0" smtClean="0">
              <a:solidFill>
                <a:schemeClr val="bg1"/>
              </a:solidFill>
              <a:latin typeface="Trebuchet MS" pitchFamily="34" charset="0"/>
            </a:endParaRPr>
          </a:p>
          <a:p>
            <a:pPr algn="ctr">
              <a:lnSpc>
                <a:spcPct val="100000"/>
              </a:lnSpc>
            </a:pPr>
            <a:endParaRPr lang="en-US" sz="1800" b="1" dirty="0" smtClean="0">
              <a:solidFill>
                <a:srgbClr val="FFFF00"/>
              </a:solidFill>
              <a:latin typeface="Trebuchet MS" pitchFamily="34" charset="0"/>
            </a:endParaRPr>
          </a:p>
          <a:p>
            <a:pPr marL="0" marR="0" indent="0" algn="l" defTabSz="3526628"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Trebuchet MS" pitchFamily="34" charset="0"/>
              </a:rPr>
              <a:t>Verifying the quality of your graphics</a:t>
            </a:r>
          </a:p>
          <a:p>
            <a:pPr defTabSz="3526628">
              <a:lnSpc>
                <a:spcPct val="100000"/>
              </a:lnSpc>
            </a:pPr>
            <a:r>
              <a:rPr lang="en-US" sz="1800" dirty="0" smtClean="0">
                <a:latin typeface="Trebuchet MS" pitchFamily="34" charset="0"/>
              </a:rPr>
              <a:t>Go to the </a:t>
            </a:r>
            <a:r>
              <a:rPr lang="en-US" sz="18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1800" baseline="0" dirty="0" smtClean="0">
                <a:latin typeface="Trebuchet MS" pitchFamily="34" charset="0"/>
              </a:rPr>
            </a:br>
            <a:endParaRPr lang="en-US" sz="1800" baseline="0" dirty="0" smtClean="0">
              <a:latin typeface="Trebuchet MS" pitchFamily="34" charset="0"/>
            </a:endParaRPr>
          </a:p>
          <a:p>
            <a:pPr defTabSz="3526628">
              <a:lnSpc>
                <a:spcPct val="100000"/>
              </a:lnSpc>
            </a:pPr>
            <a:r>
              <a:rPr lang="en-US" sz="1800" b="1" dirty="0" smtClean="0">
                <a:solidFill>
                  <a:srgbClr val="FFFF00"/>
                </a:solidFill>
                <a:latin typeface="Trebuchet MS" pitchFamily="34" charset="0"/>
              </a:rPr>
              <a:t>Using the placeholders</a:t>
            </a:r>
          </a:p>
          <a:p>
            <a:pPr defTabSz="3526628">
              <a:lnSpc>
                <a:spcPct val="100000"/>
              </a:lnSpc>
            </a:pPr>
            <a:r>
              <a:rPr lang="en-US" sz="1800" baseline="0" dirty="0" smtClean="0">
                <a:latin typeface="Trebuchet MS" pitchFamily="34" charset="0"/>
              </a:rPr>
              <a:t>To add text to this template click inside a placeholder and type in or paste your text. To move a placeholder, click on it </a:t>
            </a:r>
            <a:r>
              <a:rPr lang="en-US" sz="1800" u="sng" baseline="0" dirty="0" smtClean="0">
                <a:latin typeface="Trebuchet MS" pitchFamily="34" charset="0"/>
              </a:rPr>
              <a:t>once</a:t>
            </a:r>
            <a:r>
              <a:rPr lang="en-US" sz="1800" baseline="0" dirty="0" smtClean="0">
                <a:latin typeface="Trebuchet MS" pitchFamily="34" charset="0"/>
              </a:rPr>
              <a:t> (to select it), place your cursor on its frame and your cursor will change to this symbol:         Then, click </a:t>
            </a:r>
            <a:r>
              <a:rPr lang="en-US" sz="1800" u="sng" baseline="0" dirty="0" smtClean="0">
                <a:latin typeface="Trebuchet MS" pitchFamily="34" charset="0"/>
              </a:rPr>
              <a:t>once</a:t>
            </a:r>
            <a:r>
              <a:rPr lang="en-US" sz="1800" baseline="0" dirty="0" smtClean="0">
                <a:latin typeface="Trebuchet MS" pitchFamily="34" charset="0"/>
              </a:rPr>
              <a:t> and drag it to its new location where you can resize it as needed. Additional placeholders can be found on the left side of this template.</a:t>
            </a:r>
          </a:p>
          <a:p>
            <a:pPr defTabSz="3526628">
              <a:lnSpc>
                <a:spcPct val="100000"/>
              </a:lnSpc>
            </a:pPr>
            <a:endParaRPr lang="en-US" sz="1800" b="1" baseline="0" dirty="0" smtClean="0">
              <a:solidFill>
                <a:srgbClr val="FFFF00"/>
              </a:solidFill>
              <a:latin typeface="Trebuchet MS" pitchFamily="34" charset="0"/>
            </a:endParaRPr>
          </a:p>
          <a:p>
            <a:pPr defTabSz="3526628">
              <a:lnSpc>
                <a:spcPct val="100000"/>
              </a:lnSpc>
            </a:pPr>
            <a:r>
              <a:rPr lang="en-US" sz="1800" b="1" baseline="0" dirty="0" smtClean="0">
                <a:solidFill>
                  <a:srgbClr val="FFFF00"/>
                </a:solidFill>
                <a:latin typeface="Trebuchet MS" pitchFamily="34" charset="0"/>
              </a:rPr>
              <a:t>Modifying the layout</a:t>
            </a:r>
          </a:p>
          <a:p>
            <a:pPr defTabSz="3526628">
              <a:lnSpc>
                <a:spcPct val="100000"/>
              </a:lnSpc>
            </a:pPr>
            <a:r>
              <a:rPr lang="en-US" sz="1800" dirty="0" smtClean="0">
                <a:latin typeface="Trebuchet MS" pitchFamily="34" charset="0"/>
              </a:rPr>
              <a:t>This template has four</a:t>
            </a:r>
            <a:endParaRPr lang="en-US" sz="1800" baseline="0" dirty="0" smtClean="0">
              <a:latin typeface="Trebuchet MS" pitchFamily="34" charset="0"/>
            </a:endParaRPr>
          </a:p>
          <a:p>
            <a:pPr defTabSz="3526628">
              <a:lnSpc>
                <a:spcPct val="100000"/>
              </a:lnSpc>
            </a:pPr>
            <a:r>
              <a:rPr lang="en-US" sz="1800" baseline="0" dirty="0" smtClean="0">
                <a:latin typeface="Trebuchet MS" pitchFamily="34" charset="0"/>
              </a:rPr>
              <a:t>different column layouts. </a:t>
            </a:r>
          </a:p>
          <a:p>
            <a:pPr defTabSz="3526628">
              <a:lnSpc>
                <a:spcPct val="100000"/>
              </a:lnSpc>
            </a:pPr>
            <a:r>
              <a:rPr lang="en-US" sz="1800" u="sng" baseline="0" dirty="0" smtClean="0">
                <a:latin typeface="Trebuchet MS" pitchFamily="34" charset="0"/>
              </a:rPr>
              <a:t>Right-click</a:t>
            </a:r>
            <a:r>
              <a:rPr lang="en-US" sz="1800" baseline="0" dirty="0" smtClean="0">
                <a:latin typeface="Trebuchet MS" pitchFamily="34" charset="0"/>
              </a:rPr>
              <a:t> your mouse</a:t>
            </a:r>
          </a:p>
          <a:p>
            <a:pPr defTabSz="3526628">
              <a:lnSpc>
                <a:spcPct val="100000"/>
              </a:lnSpc>
            </a:pPr>
            <a:r>
              <a:rPr lang="en-US" sz="1800" baseline="0" dirty="0" smtClean="0">
                <a:latin typeface="Trebuchet MS" pitchFamily="34" charset="0"/>
              </a:rPr>
              <a:t>on the background and </a:t>
            </a:r>
          </a:p>
          <a:p>
            <a:pPr defTabSz="3526628">
              <a:lnSpc>
                <a:spcPct val="100000"/>
              </a:lnSpc>
            </a:pPr>
            <a:r>
              <a:rPr lang="en-US" sz="1800" baseline="0" dirty="0" smtClean="0">
                <a:latin typeface="Trebuchet MS" pitchFamily="34" charset="0"/>
              </a:rPr>
              <a:t>click on “Layout” to see </a:t>
            </a:r>
          </a:p>
          <a:p>
            <a:pPr defTabSz="3526628">
              <a:lnSpc>
                <a:spcPct val="100000"/>
              </a:lnSpc>
            </a:pPr>
            <a:r>
              <a:rPr lang="en-US" sz="1800" baseline="0" dirty="0" smtClean="0">
                <a:latin typeface="Trebuchet MS" pitchFamily="34" charset="0"/>
              </a:rPr>
              <a:t>the layout options.</a:t>
            </a:r>
            <a:endParaRPr lang="en-US" sz="1800" dirty="0" smtClean="0">
              <a:latin typeface="Trebuchet MS" pitchFamily="34" charset="0"/>
            </a:endParaRPr>
          </a:p>
          <a:p>
            <a:pPr marL="0" marR="0" indent="0" algn="l" defTabSz="3526628" rtl="0" eaLnBrk="1" fontAlgn="auto" latinLnBrk="0" hangingPunct="1">
              <a:lnSpc>
                <a:spcPct val="100000"/>
              </a:lnSpc>
              <a:spcBef>
                <a:spcPts val="0"/>
              </a:spcBef>
              <a:spcAft>
                <a:spcPts val="0"/>
              </a:spcAft>
              <a:buClrTx/>
              <a:buSzTx/>
              <a:buFontTx/>
              <a:buNone/>
              <a:tabLst/>
              <a:defRPr/>
            </a:pPr>
            <a:r>
              <a:rPr lang="en-US" sz="18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526628" rtl="0" eaLnBrk="1" fontAlgn="auto" latinLnBrk="0" hangingPunct="1">
              <a:lnSpc>
                <a:spcPct val="100000"/>
              </a:lnSpc>
              <a:spcBef>
                <a:spcPts val="0"/>
              </a:spcBef>
              <a:spcAft>
                <a:spcPts val="0"/>
              </a:spcAft>
              <a:buClrTx/>
              <a:buSzTx/>
              <a:buFontTx/>
              <a:buNone/>
              <a:tabLst/>
              <a:defRPr/>
            </a:pPr>
            <a:endParaRPr lang="en-US" sz="1800" baseline="0" dirty="0" smtClean="0">
              <a:latin typeface="Trebuchet MS" pitchFamily="34" charset="0"/>
            </a:endParaRPr>
          </a:p>
          <a:p>
            <a:pPr defTabSz="3526628">
              <a:lnSpc>
                <a:spcPct val="100000"/>
              </a:lnSpc>
            </a:pPr>
            <a:r>
              <a:rPr lang="en-US" sz="1800" b="1" baseline="0" dirty="0" smtClean="0">
                <a:solidFill>
                  <a:srgbClr val="FFFF00"/>
                </a:solidFill>
                <a:latin typeface="Trebuchet MS" pitchFamily="34" charset="0"/>
              </a:rPr>
              <a:t>Importing text and graphics from external sources</a:t>
            </a:r>
          </a:p>
          <a:p>
            <a:pPr defTabSz="3526628">
              <a:lnSpc>
                <a:spcPct val="100000"/>
              </a:lnSpc>
            </a:pPr>
            <a:r>
              <a:rPr lang="en-US" sz="1800" b="1" u="sng" baseline="0" dirty="0" smtClean="0">
                <a:latin typeface="Trebuchet MS" pitchFamily="34" charset="0"/>
              </a:rPr>
              <a:t>TEXT: </a:t>
            </a:r>
            <a:r>
              <a:rPr lang="en-US" sz="1800" baseline="0" dirty="0" smtClean="0">
                <a:latin typeface="Trebuchet MS" pitchFamily="34" charset="0"/>
              </a:rPr>
              <a:t>Paste or type your text into a pre-existing placeholder or drag in a new placeholder from the left side of the template. Move it anywhere as needed.</a:t>
            </a:r>
          </a:p>
          <a:p>
            <a:pPr defTabSz="3526628">
              <a:lnSpc>
                <a:spcPct val="100000"/>
              </a:lnSpc>
            </a:pPr>
            <a:r>
              <a:rPr lang="en-US" sz="1800" b="1" u="sng" baseline="0" dirty="0" smtClean="0">
                <a:latin typeface="Trebuchet MS" pitchFamily="34" charset="0"/>
              </a:rPr>
              <a:t>PHOTOS: </a:t>
            </a:r>
            <a:r>
              <a:rPr lang="en-US" sz="1800" baseline="0" dirty="0" smtClean="0">
                <a:latin typeface="Trebuchet MS" pitchFamily="34" charset="0"/>
              </a:rPr>
              <a:t>Drag in a picture placeholder, size it </a:t>
            </a:r>
            <a:r>
              <a:rPr lang="en-US" sz="1800" u="sng" baseline="0" dirty="0" smtClean="0">
                <a:latin typeface="Trebuchet MS" pitchFamily="34" charset="0"/>
              </a:rPr>
              <a:t>first</a:t>
            </a:r>
            <a:r>
              <a:rPr lang="en-US" sz="1800" baseline="0" dirty="0" smtClean="0">
                <a:latin typeface="Trebuchet MS" pitchFamily="34" charset="0"/>
              </a:rPr>
              <a:t>, click in it and insert a photo from the menu.</a:t>
            </a:r>
          </a:p>
          <a:p>
            <a:pPr defTabSz="3526628">
              <a:lnSpc>
                <a:spcPct val="100000"/>
              </a:lnSpc>
            </a:pPr>
            <a:r>
              <a:rPr lang="en-US" sz="1800" b="1" u="sng" baseline="0" dirty="0" smtClean="0">
                <a:latin typeface="Trebuchet MS" pitchFamily="34" charset="0"/>
              </a:rPr>
              <a:t>TABLES: </a:t>
            </a:r>
            <a:r>
              <a:rPr lang="en-US" sz="1800" baseline="0" dirty="0" smtClean="0">
                <a:latin typeface="Trebuchet MS" pitchFamily="34" charset="0"/>
              </a:rPr>
              <a:t>You can copy and paste a table from an external document onto this poster template. To make the text fit better in the cells of an imported table, </a:t>
            </a:r>
            <a:r>
              <a:rPr lang="en-US" sz="1800" u="sng" baseline="0" dirty="0" smtClean="0">
                <a:latin typeface="Trebuchet MS" pitchFamily="34" charset="0"/>
              </a:rPr>
              <a:t>right-click</a:t>
            </a:r>
            <a:r>
              <a:rPr lang="en-US" sz="1800" baseline="0" dirty="0" smtClean="0">
                <a:latin typeface="Trebuchet MS" pitchFamily="34" charset="0"/>
              </a:rPr>
              <a:t> on the table, click FORMAT SHAPE  then click on TEXT BOX and change the INTERNAL MARGIN values to 0.25</a:t>
            </a:r>
          </a:p>
          <a:p>
            <a:pPr defTabSz="3526628">
              <a:lnSpc>
                <a:spcPct val="100000"/>
              </a:lnSpc>
            </a:pPr>
            <a:endParaRPr lang="en-US" sz="1800" baseline="0" dirty="0" smtClean="0">
              <a:latin typeface="Trebuchet MS" pitchFamily="34" charset="0"/>
            </a:endParaRPr>
          </a:p>
          <a:p>
            <a:pPr defTabSz="3134780"/>
            <a:r>
              <a:rPr lang="en-US" sz="1800" b="1" baseline="0" dirty="0" smtClean="0">
                <a:solidFill>
                  <a:srgbClr val="FFFF00"/>
                </a:solidFill>
                <a:latin typeface="Trebuchet MS" pitchFamily="34" charset="0"/>
              </a:rPr>
              <a:t>Modifying the color scheme</a:t>
            </a:r>
          </a:p>
          <a:p>
            <a:pPr defTabSz="3134780"/>
            <a:r>
              <a:rPr lang="en-US" sz="1800" baseline="0" dirty="0" smtClean="0">
                <a:latin typeface="Trebuchet MS" pitchFamily="34" charset="0"/>
              </a:rPr>
              <a:t>To change the color scheme of this template go to the “Design” menu and click on “Colors”. You can choose from the provide color combinations or you can create your own.</a:t>
            </a:r>
          </a:p>
          <a:p>
            <a:pPr defTabSz="3526628">
              <a:lnSpc>
                <a:spcPct val="100000"/>
              </a:lnSpc>
            </a:pPr>
            <a:endParaRPr lang="en-US" sz="1800" baseline="0" dirty="0" smtClean="0">
              <a:latin typeface="Trebuchet MS" pitchFamily="34" charset="0"/>
            </a:endParaRPr>
          </a:p>
          <a:p>
            <a:pPr defTabSz="2821641">
              <a:lnSpc>
                <a:spcPct val="100000"/>
              </a:lnSpc>
            </a:pPr>
            <a:endParaRPr lang="en-US" sz="1200" baseline="0" dirty="0" smtClean="0">
              <a:latin typeface="Trebuchet MS" pitchFamily="34" charset="0"/>
            </a:endParaRPr>
          </a:p>
          <a:p>
            <a:pPr defTabSz="2821641">
              <a:lnSpc>
                <a:spcPct val="100000"/>
              </a:lnSpc>
            </a:pPr>
            <a:endParaRPr lang="en-US" sz="1200" dirty="0" smtClean="0">
              <a:latin typeface="Trebuchet MS" pitchFamily="34" charset="0"/>
            </a:endParaRPr>
          </a:p>
          <a:p>
            <a:pPr algn="ctr">
              <a:lnSpc>
                <a:spcPct val="100000"/>
              </a:lnSpc>
            </a:pPr>
            <a:endParaRPr lang="en-US" sz="1200" b="1" dirty="0" smtClean="0">
              <a:solidFill>
                <a:schemeClr val="bg1"/>
              </a:solidFill>
              <a:latin typeface="Trebuchet MS" pitchFamily="34" charset="0"/>
            </a:endParaRPr>
          </a:p>
          <a:p>
            <a:pPr defTabSz="2821641">
              <a:lnSpc>
                <a:spcPct val="100000"/>
              </a:lnSpc>
            </a:pPr>
            <a:endParaRPr lang="en-US" sz="1200" b="1" dirty="0" smtClean="0">
              <a:solidFill>
                <a:srgbClr val="FFFF00"/>
              </a:solidFill>
              <a:latin typeface="Trebuchet MS" pitchFamily="34" charset="0"/>
            </a:endParaRPr>
          </a:p>
          <a:p>
            <a:pPr algn="ctr">
              <a:lnSpc>
                <a:spcPct val="100000"/>
              </a:lnSpc>
            </a:pPr>
            <a:endParaRPr lang="en-US" sz="1800" b="1" dirty="0">
              <a:latin typeface="Trebuchet MS" pitchFamily="34" charset="0"/>
            </a:endParaRPr>
          </a:p>
        </p:txBody>
      </p:sp>
      <p:sp>
        <p:nvSpPr>
          <p:cNvPr id="34" name="Rectangle 33"/>
          <p:cNvSpPr/>
          <p:nvPr/>
        </p:nvSpPr>
        <p:spPr>
          <a:xfrm>
            <a:off x="-8104773" y="11115004"/>
            <a:ext cx="7854724"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8781" tIns="29390" rIns="58781" bIns="29390" rtlCol="0" anchor="ctr"/>
          <a:lstStyle/>
          <a:p>
            <a:pPr algn="ctr"/>
            <a:endParaRPr lang="en-US"/>
          </a:p>
        </p:txBody>
      </p:sp>
      <p:pic>
        <p:nvPicPr>
          <p:cNvPr id="36" name="Picture 2"/>
          <p:cNvPicPr>
            <a:picLocks noChangeAspect="1" noChangeArrowheads="1"/>
          </p:cNvPicPr>
          <p:nvPr/>
        </p:nvPicPr>
        <p:blipFill>
          <a:blip r:embed="rId3" cstate="print"/>
          <a:srcRect/>
          <a:stretch>
            <a:fillRect/>
          </a:stretch>
        </p:blipFill>
        <p:spPr bwMode="auto">
          <a:xfrm>
            <a:off x="36691989" y="7979334"/>
            <a:ext cx="2993138" cy="1529091"/>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34151437" y="6798233"/>
            <a:ext cx="442913" cy="219075"/>
          </a:xfrm>
          <a:prstGeom prst="rect">
            <a:avLst/>
          </a:prstGeom>
          <a:noFill/>
          <a:ln w="9525">
            <a:solidFill>
              <a:schemeClr val="tx1"/>
            </a:solidFill>
            <a:miter lim="800000"/>
            <a:headEnd/>
            <a:tailEnd/>
          </a:ln>
          <a:effectLst/>
        </p:spPr>
      </p:pic>
      <p:sp>
        <p:nvSpPr>
          <p:cNvPr id="44" name="TextBox 43"/>
          <p:cNvSpPr txBox="1"/>
          <p:nvPr/>
        </p:nvSpPr>
        <p:spPr>
          <a:xfrm>
            <a:off x="33223805" y="15269320"/>
            <a:ext cx="6870215" cy="1088867"/>
          </a:xfrm>
          <a:prstGeom prst="rect">
            <a:avLst/>
          </a:prstGeom>
          <a:noFill/>
        </p:spPr>
        <p:txBody>
          <a:bodyPr wrap="square" lIns="58781" tIns="29390" rIns="58781" bIns="29390" rtlCol="0">
            <a:spAutoFit/>
          </a:bodyPr>
          <a:lstStyle/>
          <a:p>
            <a:pPr>
              <a:lnSpc>
                <a:spcPts val="2025"/>
              </a:lnSpc>
            </a:pPr>
            <a:r>
              <a:rPr lang="en-US" sz="2000" dirty="0" smtClean="0">
                <a:solidFill>
                  <a:schemeClr val="bg1"/>
                </a:solidFill>
              </a:rPr>
              <a:t>© 2012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a:t>
            </a:r>
            <a:br>
              <a:rPr lang="en-US" sz="1800" baseline="0" dirty="0" smtClean="0">
                <a:solidFill>
                  <a:schemeClr val="bg1"/>
                </a:solidFill>
              </a:rPr>
            </a:br>
            <a:r>
              <a:rPr lang="en-US" sz="1800" baseline="0" dirty="0" smtClean="0">
                <a:solidFill>
                  <a:schemeClr val="bg1"/>
                </a:solidFill>
              </a:rPr>
              <a:t>    Berkeley  CA  94710</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grpSp>
        <p:nvGrpSpPr>
          <p:cNvPr id="27" name="Group 26"/>
          <p:cNvGrpSpPr/>
          <p:nvPr/>
        </p:nvGrpSpPr>
        <p:grpSpPr>
          <a:xfrm>
            <a:off x="-7670881" y="15395655"/>
            <a:ext cx="6925830" cy="651775"/>
            <a:chOff x="44242388" y="28041207"/>
            <a:chExt cx="9771400" cy="1103478"/>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33" name="Picture 32"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35" name="TextBox 32"/>
            <p:cNvSpPr txBox="1"/>
            <p:nvPr userDrawn="1"/>
          </p:nvSpPr>
          <p:spPr>
            <a:xfrm>
              <a:off x="45342599" y="28041207"/>
              <a:ext cx="8671189" cy="1094261"/>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41" name="Straight Connector 40"/>
          <p:cNvCxnSpPr/>
          <p:nvPr/>
        </p:nvCxnSpPr>
        <p:spPr>
          <a:xfrm>
            <a:off x="33166594" y="15136895"/>
            <a:ext cx="7537847"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3161339" y="2781300"/>
            <a:ext cx="7537847"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133348" y="6115050"/>
            <a:ext cx="7869405"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Rectangle 33"/>
          <p:cNvSpPr>
            <a:spLocks noChangeArrowheads="1"/>
          </p:cNvSpPr>
          <p:nvPr userDrawn="1"/>
        </p:nvSpPr>
        <p:spPr bwMode="auto">
          <a:xfrm>
            <a:off x="8496948" y="2686050"/>
            <a:ext cx="7801414"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3" name="Rectangle 33"/>
          <p:cNvSpPr>
            <a:spLocks noChangeArrowheads="1"/>
          </p:cNvSpPr>
          <p:nvPr userDrawn="1"/>
        </p:nvSpPr>
        <p:spPr bwMode="auto">
          <a:xfrm>
            <a:off x="16637899" y="2686050"/>
            <a:ext cx="7801414"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4" name="Rectangle 33"/>
          <p:cNvSpPr>
            <a:spLocks noChangeArrowheads="1"/>
          </p:cNvSpPr>
          <p:nvPr userDrawn="1"/>
        </p:nvSpPr>
        <p:spPr bwMode="auto">
          <a:xfrm>
            <a:off x="24778849" y="2686050"/>
            <a:ext cx="7801414"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30" name="Rectangle 29"/>
          <p:cNvSpPr/>
          <p:nvPr userDrawn="1"/>
        </p:nvSpPr>
        <p:spPr>
          <a:xfrm>
            <a:off x="-8146336" y="9410901"/>
            <a:ext cx="7854724"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8781" tIns="29390" rIns="58781" bIns="29390"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2400300"/>
          </a:xfrm>
          <a:prstGeom prst="rect">
            <a:avLst/>
          </a:prstGeom>
          <a:solidFill>
            <a:schemeClr val="accent5">
              <a:lumMod val="75000"/>
            </a:schemeClr>
          </a:solidFill>
          <a:ln w="9525">
            <a:solidFill>
              <a:schemeClr val="tx1"/>
            </a:solidFill>
            <a:miter lim="800000"/>
            <a:headEnd/>
            <a:tailEnd/>
          </a:ln>
          <a:effectLst/>
        </p:spPr>
        <p:txBody>
          <a:bodyPr wrap="none" lIns="58781" tIns="29390" rIns="58781" bIns="29390" anchor="ctr"/>
          <a:lstStyle/>
          <a:p>
            <a:pPr>
              <a:defRPr/>
            </a:pPr>
            <a:endParaRPr lang="en-US" dirty="0"/>
          </a:p>
        </p:txBody>
      </p:sp>
      <p:sp>
        <p:nvSpPr>
          <p:cNvPr id="9" name="Rectangle 9"/>
          <p:cNvSpPr>
            <a:spLocks noChangeArrowheads="1"/>
          </p:cNvSpPr>
          <p:nvPr/>
        </p:nvSpPr>
        <p:spPr bwMode="auto">
          <a:xfrm>
            <a:off x="0" y="2402681"/>
            <a:ext cx="32918400" cy="76200"/>
          </a:xfrm>
          <a:prstGeom prst="rect">
            <a:avLst/>
          </a:prstGeom>
          <a:solidFill>
            <a:schemeClr val="accent5">
              <a:lumMod val="50000"/>
            </a:schemeClr>
          </a:solidFill>
          <a:ln w="152400">
            <a:noFill/>
            <a:miter lim="800000"/>
            <a:headEnd/>
            <a:tailEnd/>
          </a:ln>
          <a:effectLst/>
        </p:spPr>
        <p:txBody>
          <a:bodyPr wrap="none" lIns="58781" tIns="29390" rIns="58781" bIns="29390" anchor="ctr"/>
          <a:lstStyle/>
          <a:p>
            <a:pPr>
              <a:defRPr/>
            </a:pPr>
            <a:endParaRPr lang="en-US" dirty="0"/>
          </a:p>
        </p:txBody>
      </p:sp>
      <p:sp>
        <p:nvSpPr>
          <p:cNvPr id="10" name="Text Box 14"/>
          <p:cNvSpPr txBox="1">
            <a:spLocks noChangeArrowheads="1"/>
          </p:cNvSpPr>
          <p:nvPr/>
        </p:nvSpPr>
        <p:spPr bwMode="auto">
          <a:xfrm>
            <a:off x="614365" y="16116300"/>
            <a:ext cx="1885950" cy="223122"/>
          </a:xfrm>
          <a:prstGeom prst="rect">
            <a:avLst/>
          </a:prstGeom>
          <a:noFill/>
          <a:ln w="9525">
            <a:noFill/>
            <a:miter lim="800000"/>
            <a:headEnd/>
            <a:tailEnd/>
          </a:ln>
          <a:effectLst/>
        </p:spPr>
        <p:txBody>
          <a:bodyPr lIns="58669" tIns="29329" rIns="58669" bIns="29329">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0" name="Rectangle 29"/>
          <p:cNvSpPr/>
          <p:nvPr/>
        </p:nvSpPr>
        <p:spPr>
          <a:xfrm>
            <a:off x="-8157411" y="-9798"/>
            <a:ext cx="7893468"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17560" tIns="235120" rIns="117560" bIns="117560" rtlCol="0" anchor="t" anchorCtr="0"/>
          <a:lstStyle/>
          <a:p>
            <a:pPr algn="ctr"/>
            <a:r>
              <a:rPr lang="en-US" sz="2700" b="1" dirty="0" smtClean="0">
                <a:solidFill>
                  <a:schemeClr val="bg1"/>
                </a:solidFill>
                <a:latin typeface="Trebuchet MS" pitchFamily="34" charset="0"/>
              </a:rPr>
              <a:t>QUICK DESIGN</a:t>
            </a:r>
            <a:r>
              <a:rPr lang="en-US" sz="2700" b="1" baseline="0" dirty="0" smtClean="0">
                <a:solidFill>
                  <a:schemeClr val="bg1"/>
                </a:solidFill>
                <a:latin typeface="Trebuchet MS" pitchFamily="34" charset="0"/>
              </a:rPr>
              <a:t> </a:t>
            </a:r>
            <a:r>
              <a:rPr lang="en-US" sz="2700" b="1" dirty="0" smtClean="0">
                <a:solidFill>
                  <a:schemeClr val="bg1"/>
                </a:solidFill>
                <a:latin typeface="Trebuchet MS" pitchFamily="34" charset="0"/>
              </a:rPr>
              <a:t>GUIDE</a:t>
            </a:r>
          </a:p>
          <a:p>
            <a:pPr algn="ctr"/>
            <a:r>
              <a:rPr lang="en-US" sz="2400" b="1" dirty="0" smtClean="0">
                <a:solidFill>
                  <a:srgbClr val="FFFF00"/>
                </a:solidFill>
                <a:latin typeface="Trebuchet MS" pitchFamily="34" charset="0"/>
              </a:rPr>
              <a:t>(--THIS SECTION DOES NOT PRINT--)</a:t>
            </a:r>
          </a:p>
          <a:p>
            <a:pPr algn="ctr"/>
            <a:endParaRPr lang="en-US" sz="1800" b="1" dirty="0" smtClean="0">
              <a:latin typeface="Trebuchet MS" pitchFamily="34" charset="0"/>
            </a:endParaRPr>
          </a:p>
          <a:p>
            <a:pPr defTabSz="2821641"/>
            <a:r>
              <a:rPr lang="en-US" sz="1800" dirty="0" smtClean="0">
                <a:latin typeface="Trebuchet MS" pitchFamily="34" charset="0"/>
              </a:rPr>
              <a:t>This PowerPoint</a:t>
            </a:r>
            <a:r>
              <a:rPr lang="en-US" sz="1800" baseline="0" dirty="0" smtClean="0">
                <a:latin typeface="Trebuchet MS" pitchFamily="34" charset="0"/>
              </a:rPr>
              <a:t> </a:t>
            </a:r>
            <a:r>
              <a:rPr lang="en-US" sz="1800" dirty="0" smtClean="0">
                <a:latin typeface="Trebuchet MS" pitchFamily="34" charset="0"/>
              </a:rPr>
              <a:t>2007 template produces</a:t>
            </a:r>
            <a:r>
              <a:rPr lang="en-US" sz="1800" baseline="0" dirty="0" smtClean="0">
                <a:latin typeface="Trebuchet MS" pitchFamily="34" charset="0"/>
              </a:rPr>
              <a:t> </a:t>
            </a:r>
            <a:r>
              <a:rPr lang="en-US" sz="1800" dirty="0" smtClean="0">
                <a:latin typeface="Trebuchet MS" pitchFamily="34" charset="0"/>
              </a:rPr>
              <a:t>a 36”x72” professional  poster. It</a:t>
            </a:r>
            <a:r>
              <a:rPr lang="en-US" sz="1800" baseline="0" dirty="0" smtClean="0">
                <a:latin typeface="Trebuchet MS" pitchFamily="34" charset="0"/>
              </a:rPr>
              <a:t> </a:t>
            </a:r>
            <a:r>
              <a:rPr lang="en-US" sz="1800" dirty="0" smtClean="0">
                <a:latin typeface="Trebuchet MS" pitchFamily="34" charset="0"/>
              </a:rPr>
              <a:t>will save you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2821641"/>
            <a:endParaRPr lang="en-US" sz="1800" dirty="0" smtClean="0">
              <a:latin typeface="Trebuchet MS" pitchFamily="34" charset="0"/>
            </a:endParaRPr>
          </a:p>
          <a:p>
            <a:pPr defTabSz="2821641"/>
            <a:r>
              <a:rPr lang="en-US" sz="1800" dirty="0" smtClean="0">
                <a:latin typeface="Trebuchet MS" pitchFamily="34" charset="0"/>
              </a:rPr>
              <a:t>Use it to create your presentation. Then send</a:t>
            </a:r>
            <a:r>
              <a:rPr lang="en-US" sz="1800" baseline="0" dirty="0" smtClean="0">
                <a:latin typeface="Trebuchet MS" pitchFamily="34" charset="0"/>
              </a:rPr>
              <a:t> it </a:t>
            </a:r>
            <a:r>
              <a:rPr lang="en-US" sz="1800" dirty="0" smtClean="0">
                <a:latin typeface="Trebuchet MS" pitchFamily="34" charset="0"/>
              </a:rPr>
              <a:t>to </a:t>
            </a:r>
            <a:r>
              <a:rPr lang="en-US" sz="1800" b="1" dirty="0" smtClean="0">
                <a:latin typeface="Trebuchet MS" pitchFamily="34" charset="0"/>
              </a:rPr>
              <a:t>PosterPresentations.com</a:t>
            </a:r>
            <a:r>
              <a:rPr lang="en-US" sz="1800" dirty="0" smtClean="0">
                <a:latin typeface="Trebuchet MS" pitchFamily="34" charset="0"/>
              </a:rPr>
              <a:t> for premium quality, same day affordable printing.</a:t>
            </a:r>
            <a:br>
              <a:rPr lang="en-US" sz="1800" dirty="0" smtClean="0">
                <a:latin typeface="Trebuchet MS" pitchFamily="34" charset="0"/>
              </a:rPr>
            </a:br>
            <a:endParaRPr lang="en-US" sz="1800" dirty="0" smtClean="0">
              <a:latin typeface="Trebuchet MS" pitchFamily="34" charset="0"/>
            </a:endParaRPr>
          </a:p>
          <a:p>
            <a:pPr defTabSz="2821641"/>
            <a:r>
              <a:rPr lang="en-US" sz="1800" dirty="0" smtClean="0">
                <a:latin typeface="Trebuchet MS" pitchFamily="34" charset="0"/>
              </a:rPr>
              <a:t>We provide a series of </a:t>
            </a:r>
            <a:r>
              <a:rPr lang="en-US" sz="1800" b="1" dirty="0" smtClean="0">
                <a:latin typeface="Trebuchet MS" pitchFamily="34" charset="0"/>
              </a:rPr>
              <a:t>online tutorials</a:t>
            </a:r>
            <a:r>
              <a:rPr lang="en-US" sz="1800" dirty="0" smtClean="0">
                <a:latin typeface="Trebuchet MS" pitchFamily="34" charset="0"/>
              </a:rPr>
              <a:t> that will guide you through the poster design process and answer your poster production questions. </a:t>
            </a:r>
          </a:p>
          <a:p>
            <a:pPr defTabSz="2821641"/>
            <a:endParaRPr lang="en-US" sz="1800" dirty="0" smtClean="0">
              <a:latin typeface="Trebuchet MS" pitchFamily="34" charset="0"/>
            </a:endParaRPr>
          </a:p>
          <a:p>
            <a:pPr defTabSz="2821641"/>
            <a:r>
              <a:rPr lang="en-US" sz="1800" dirty="0" smtClean="0">
                <a:latin typeface="Trebuchet MS" pitchFamily="34" charset="0"/>
              </a:rPr>
              <a:t>View our online</a:t>
            </a:r>
            <a:r>
              <a:rPr lang="en-US" sz="1800" baseline="0" dirty="0" smtClean="0">
                <a:latin typeface="Trebuchet MS" pitchFamily="34" charset="0"/>
              </a:rPr>
              <a:t> tutorials at:</a:t>
            </a:r>
            <a:r>
              <a:rPr lang="en-US" sz="1800" dirty="0" smtClean="0">
                <a:latin typeface="Trebuchet MS" pitchFamily="34" charset="0"/>
              </a:rPr>
              <a:t/>
            </a:r>
            <a:br>
              <a:rPr lang="en-US" sz="1800" dirty="0" smtClean="0">
                <a:latin typeface="Trebuchet MS" pitchFamily="34" charset="0"/>
              </a:rPr>
            </a:br>
            <a:r>
              <a:rPr lang="en-US" sz="1800" dirty="0" smtClean="0">
                <a:solidFill>
                  <a:srgbClr val="FFFF00"/>
                </a:solidFill>
                <a:latin typeface="Trebuchet MS" pitchFamily="34" charset="0"/>
              </a:rPr>
              <a:t> http://bit.ly/Poster_creation_help </a:t>
            </a:r>
            <a:r>
              <a:rPr lang="en-US" sz="1800" dirty="0" smtClean="0">
                <a:latin typeface="Trebuchet MS" pitchFamily="34" charset="0"/>
              </a:rPr>
              <a:t/>
            </a:r>
            <a:br>
              <a:rPr lang="en-US" sz="1800" dirty="0" smtClean="0">
                <a:latin typeface="Trebuchet MS" pitchFamily="34" charset="0"/>
              </a:rPr>
            </a:br>
            <a:r>
              <a:rPr lang="en-US" sz="1800" dirty="0" smtClean="0">
                <a:latin typeface="Trebuchet MS" pitchFamily="34" charset="0"/>
              </a:rPr>
              <a:t>(copy</a:t>
            </a:r>
            <a:r>
              <a:rPr lang="en-US" sz="1800" baseline="0" dirty="0" smtClean="0">
                <a:latin typeface="Trebuchet MS" pitchFamily="34" charset="0"/>
              </a:rPr>
              <a:t> and paste the link into your web browser).</a:t>
            </a:r>
          </a:p>
          <a:p>
            <a:pPr defTabSz="2821641"/>
            <a:endParaRPr lang="en-US" sz="1800" dirty="0" smtClean="0">
              <a:latin typeface="Trebuchet MS" pitchFamily="34" charset="0"/>
            </a:endParaRPr>
          </a:p>
          <a:p>
            <a:pPr defTabSz="2821641"/>
            <a:r>
              <a:rPr lang="en-US" sz="1800" dirty="0" smtClean="0">
                <a:latin typeface="Trebuchet MS" pitchFamily="34" charset="0"/>
              </a:rPr>
              <a:t>For assistance and to order your printed poster</a:t>
            </a:r>
            <a:r>
              <a:rPr lang="en-US" sz="1800" dirty="0" smtClean="0">
                <a:solidFill>
                  <a:schemeClr val="bg1"/>
                </a:solidFill>
                <a:latin typeface="Trebuchet MS" pitchFamily="34" charset="0"/>
              </a:rPr>
              <a:t> call </a:t>
            </a:r>
            <a:r>
              <a:rPr lang="en-US" sz="1800" b="1" dirty="0" smtClean="0">
                <a:solidFill>
                  <a:srgbClr val="FFFF00"/>
                </a:solidFill>
                <a:latin typeface="Trebuchet MS" pitchFamily="34" charset="0"/>
              </a:rPr>
              <a:t>PosterPresentations.com</a:t>
            </a:r>
            <a:r>
              <a:rPr lang="en-US" sz="1800" dirty="0" smtClean="0">
                <a:solidFill>
                  <a:srgbClr val="FFFF00"/>
                </a:solidFill>
                <a:latin typeface="Trebuchet MS" pitchFamily="34" charset="0"/>
              </a:rPr>
              <a:t> </a:t>
            </a:r>
            <a:r>
              <a:rPr lang="en-US" sz="1800" dirty="0" smtClean="0">
                <a:latin typeface="Trebuchet MS" pitchFamily="34" charset="0"/>
              </a:rPr>
              <a:t>at </a:t>
            </a:r>
            <a:r>
              <a:rPr lang="en-US" sz="2400" b="1" dirty="0" smtClean="0">
                <a:solidFill>
                  <a:srgbClr val="FFFF00"/>
                </a:solidFill>
                <a:latin typeface="Trebuchet MS" pitchFamily="34" charset="0"/>
              </a:rPr>
              <a:t>1.866.649.3004</a:t>
            </a:r>
          </a:p>
          <a:p>
            <a:pPr defTabSz="2821641"/>
            <a:endParaRPr lang="en-US" sz="2400" b="1" dirty="0" smtClean="0">
              <a:solidFill>
                <a:srgbClr val="FFFF00"/>
              </a:solidFill>
              <a:latin typeface="Trebuchet MS" pitchFamily="34" charset="0"/>
            </a:endParaRPr>
          </a:p>
          <a:p>
            <a:pPr defTabSz="2821641"/>
            <a:endParaRPr lang="en-US" sz="2400" b="1" dirty="0" smtClean="0">
              <a:solidFill>
                <a:srgbClr val="FFFF00"/>
              </a:solidFill>
              <a:latin typeface="Trebuchet MS" pitchFamily="34" charset="0"/>
            </a:endParaRPr>
          </a:p>
          <a:p>
            <a:pPr algn="ctr"/>
            <a:r>
              <a:rPr lang="en-US" sz="2700" b="1" dirty="0" smtClean="0">
                <a:solidFill>
                  <a:schemeClr val="bg1"/>
                </a:solidFill>
                <a:latin typeface="Trebuchet MS" pitchFamily="34" charset="0"/>
              </a:rPr>
              <a:t>Object Placeholders</a:t>
            </a:r>
          </a:p>
          <a:p>
            <a:pPr algn="ctr"/>
            <a:endParaRPr lang="en-US" sz="2700" b="1" dirty="0" smtClean="0">
              <a:solidFill>
                <a:schemeClr val="bg1"/>
              </a:solidFill>
              <a:latin typeface="Trebuchet MS" pitchFamily="34" charset="0"/>
            </a:endParaRPr>
          </a:p>
          <a:p>
            <a:pPr defTabSz="2821641"/>
            <a:r>
              <a:rPr lang="en-US" sz="1800" dirty="0" smtClean="0">
                <a:latin typeface="Trebuchet MS" pitchFamily="34" charset="0"/>
              </a:rPr>
              <a:t>Use the placeholders provided below to add new elements to your poster:</a:t>
            </a:r>
            <a:r>
              <a:rPr lang="en-US" sz="1800" baseline="0" dirty="0" smtClean="0">
                <a:latin typeface="Trebuchet MS" pitchFamily="34" charset="0"/>
              </a:rPr>
              <a:t> </a:t>
            </a:r>
            <a:r>
              <a:rPr lang="en-US" sz="1800" dirty="0" smtClean="0">
                <a:latin typeface="Trebuchet MS" pitchFamily="34" charset="0"/>
              </a:rPr>
              <a:t>Drag a placeholder onto the</a:t>
            </a:r>
            <a:r>
              <a:rPr lang="en-US" sz="1800" baseline="0" dirty="0" smtClean="0">
                <a:latin typeface="Trebuchet MS" pitchFamily="34" charset="0"/>
              </a:rPr>
              <a:t> poster area,</a:t>
            </a:r>
            <a:r>
              <a:rPr lang="en-US" sz="1800" dirty="0" smtClean="0">
                <a:latin typeface="Trebuchet MS" pitchFamily="34" charset="0"/>
              </a:rPr>
              <a:t> size it, and click it to edit.</a:t>
            </a:r>
          </a:p>
          <a:p>
            <a:pPr defTabSz="2821641"/>
            <a:endParaRPr lang="en-US" sz="1800" dirty="0" smtClean="0">
              <a:latin typeface="Trebuchet MS" pitchFamily="34" charset="0"/>
            </a:endParaRPr>
          </a:p>
          <a:p>
            <a:pPr defTabSz="2821641"/>
            <a:r>
              <a:rPr lang="en-US" sz="1800" b="1" dirty="0" smtClean="0">
                <a:solidFill>
                  <a:srgbClr val="FFFF00"/>
                </a:solidFill>
                <a:latin typeface="Trebuchet MS" pitchFamily="34" charset="0"/>
              </a:rPr>
              <a:t>Section Header placeholder</a:t>
            </a:r>
          </a:p>
          <a:p>
            <a:pPr defTabSz="2821641"/>
            <a:r>
              <a:rPr lang="en-US" sz="1800" dirty="0" smtClean="0">
                <a:latin typeface="Trebuchet MS" pitchFamily="34" charset="0"/>
              </a:rPr>
              <a:t>Use</a:t>
            </a:r>
            <a:r>
              <a:rPr lang="en-US" sz="1800" baseline="0" dirty="0" smtClean="0">
                <a:latin typeface="Trebuchet MS" pitchFamily="34" charset="0"/>
              </a:rPr>
              <a:t> section headers to separate topics or concepts within your presentation. </a:t>
            </a:r>
          </a:p>
          <a:p>
            <a:pPr defTabSz="2821641"/>
            <a:endParaRPr lang="en-US" sz="1800" baseline="0" dirty="0" smtClean="0">
              <a:latin typeface="Trebuchet MS" pitchFamily="34" charset="0"/>
            </a:endParaRPr>
          </a:p>
          <a:p>
            <a:pPr defTabSz="2821641"/>
            <a:endParaRPr lang="en-US" sz="1800" dirty="0" smtClean="0">
              <a:latin typeface="Trebuchet MS" pitchFamily="34" charset="0"/>
            </a:endParaRPr>
          </a:p>
          <a:p>
            <a:pPr defTabSz="2821641"/>
            <a:endParaRPr lang="en-US" sz="1800" dirty="0" smtClean="0">
              <a:latin typeface="Trebuchet MS" pitchFamily="34" charset="0"/>
            </a:endParaRPr>
          </a:p>
          <a:p>
            <a:pPr defTabSz="2821641"/>
            <a:endParaRPr lang="en-US" sz="1800" b="1" dirty="0" smtClean="0">
              <a:solidFill>
                <a:srgbClr val="FFFF00"/>
              </a:solidFill>
              <a:latin typeface="Trebuchet MS" pitchFamily="34" charset="0"/>
            </a:endParaRPr>
          </a:p>
          <a:p>
            <a:pPr defTabSz="2821641"/>
            <a:r>
              <a:rPr lang="en-US" sz="1800" b="1" dirty="0" smtClean="0">
                <a:solidFill>
                  <a:srgbClr val="FFFF00"/>
                </a:solidFill>
                <a:latin typeface="Trebuchet MS" pitchFamily="34" charset="0"/>
              </a:rPr>
              <a:t>Text placeholder</a:t>
            </a:r>
          </a:p>
          <a:p>
            <a:pPr defTabSz="2821641"/>
            <a:r>
              <a:rPr lang="en-US" sz="1800" baseline="0" dirty="0" smtClean="0">
                <a:latin typeface="Trebuchet MS" pitchFamily="34" charset="0"/>
              </a:rPr>
              <a:t>Move this preformatted text placeholder to the poster to add a new body of text.</a:t>
            </a: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defTabSz="2821641"/>
            <a:r>
              <a:rPr lang="en-US" sz="1800" b="1" baseline="0" dirty="0" smtClean="0">
                <a:solidFill>
                  <a:srgbClr val="FFFF00"/>
                </a:solidFill>
                <a:latin typeface="Trebuchet MS" pitchFamily="34" charset="0"/>
              </a:rPr>
              <a:t>Picture placeholder</a:t>
            </a:r>
          </a:p>
          <a:p>
            <a:pPr defTabSz="2821641"/>
            <a:r>
              <a:rPr lang="en-US" sz="1800" baseline="0" dirty="0" smtClean="0">
                <a:latin typeface="Trebuchet MS" pitchFamily="34" charset="0"/>
              </a:rPr>
              <a:t>Move this graphic placeholder onto your poster, size it first, and then click it to add a picture to the poster.</a:t>
            </a: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algn="ctr"/>
            <a:endParaRPr lang="en-US" sz="2700" b="1" dirty="0" smtClean="0">
              <a:solidFill>
                <a:schemeClr val="bg1"/>
              </a:solidFill>
              <a:latin typeface="Trebuchet MS" pitchFamily="34" charset="0"/>
            </a:endParaRPr>
          </a:p>
          <a:p>
            <a:pPr algn="ctr"/>
            <a:endParaRPr lang="en-US" sz="2700" b="1" dirty="0" smtClean="0">
              <a:solidFill>
                <a:schemeClr val="bg1"/>
              </a:solidFill>
              <a:latin typeface="Trebuchet MS" pitchFamily="34" charset="0"/>
            </a:endParaRPr>
          </a:p>
          <a:p>
            <a:pPr algn="ctr"/>
            <a:endParaRPr lang="en-US" sz="2700" b="1" dirty="0" smtClean="0">
              <a:solidFill>
                <a:schemeClr val="bg1"/>
              </a:solidFill>
              <a:latin typeface="Trebuchet MS" pitchFamily="34" charset="0"/>
            </a:endParaRPr>
          </a:p>
          <a:p>
            <a:pPr algn="ctr"/>
            <a:endParaRPr lang="en-US" sz="2700" b="1" dirty="0" smtClean="0">
              <a:solidFill>
                <a:schemeClr val="bg1"/>
              </a:solidFill>
              <a:latin typeface="Trebuchet MS" pitchFamily="34" charset="0"/>
            </a:endParaRPr>
          </a:p>
          <a:p>
            <a:pPr defTabSz="2821641"/>
            <a:endParaRPr lang="en-US" sz="1800" dirty="0" smtClean="0">
              <a:latin typeface="Trebuchet MS" pitchFamily="34" charset="0"/>
            </a:endParaRPr>
          </a:p>
          <a:p>
            <a:pPr algn="ctr"/>
            <a:endParaRPr lang="en-US" sz="1800" b="1" dirty="0" smtClean="0">
              <a:solidFill>
                <a:schemeClr val="bg1"/>
              </a:solidFill>
              <a:latin typeface="Trebuchet MS" pitchFamily="34" charset="0"/>
            </a:endParaRPr>
          </a:p>
          <a:p>
            <a:pPr defTabSz="2821641"/>
            <a:endParaRPr lang="en-US" sz="1800" b="1" dirty="0" smtClean="0">
              <a:solidFill>
                <a:srgbClr val="FFFF00"/>
              </a:solidFill>
              <a:latin typeface="Trebuchet MS" pitchFamily="34" charset="0"/>
            </a:endParaRPr>
          </a:p>
          <a:p>
            <a:pPr algn="ctr"/>
            <a:endParaRPr lang="en-US" sz="2700" b="1" dirty="0">
              <a:latin typeface="Trebuchet MS" pitchFamily="34" charset="0"/>
            </a:endParaRPr>
          </a:p>
        </p:txBody>
      </p:sp>
      <p:sp>
        <p:nvSpPr>
          <p:cNvPr id="37" name="Rectangle 36"/>
          <p:cNvSpPr/>
          <p:nvPr/>
        </p:nvSpPr>
        <p:spPr>
          <a:xfrm>
            <a:off x="33166594" y="0"/>
            <a:ext cx="7537847"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17560" tIns="235120" rIns="117560" bIns="117560" rtlCol="0" anchor="t" anchorCtr="0"/>
          <a:lstStyle/>
          <a:p>
            <a:pPr algn="ctr">
              <a:lnSpc>
                <a:spcPct val="100000"/>
              </a:lnSpc>
            </a:pPr>
            <a:r>
              <a:rPr lang="en-US" sz="2400" b="1" dirty="0" smtClean="0">
                <a:solidFill>
                  <a:schemeClr val="bg1"/>
                </a:solidFill>
                <a:latin typeface="Trebuchet MS" pitchFamily="34" charset="0"/>
              </a:rPr>
              <a:t>QUICK</a:t>
            </a:r>
            <a:r>
              <a:rPr lang="en-US" sz="2400" b="1" baseline="0" dirty="0" smtClean="0">
                <a:solidFill>
                  <a:schemeClr val="bg1"/>
                </a:solidFill>
                <a:latin typeface="Trebuchet MS" pitchFamily="34" charset="0"/>
              </a:rPr>
              <a:t> TIPS</a:t>
            </a:r>
            <a:endParaRPr lang="en-US" sz="2400" b="1" dirty="0" smtClean="0">
              <a:solidFill>
                <a:schemeClr val="bg1"/>
              </a:solidFill>
              <a:latin typeface="Trebuchet MS" pitchFamily="34" charset="0"/>
            </a:endParaRPr>
          </a:p>
          <a:p>
            <a:pPr algn="ctr">
              <a:lnSpc>
                <a:spcPct val="100000"/>
              </a:lnSpc>
            </a:pPr>
            <a:r>
              <a:rPr lang="en-US" sz="2400" b="1" dirty="0" smtClean="0">
                <a:solidFill>
                  <a:srgbClr val="FFFF00"/>
                </a:solidFill>
                <a:latin typeface="Trebuchet MS" pitchFamily="34" charset="0"/>
              </a:rPr>
              <a:t>(--THIS SECTION DOES NOT PRINT--)</a:t>
            </a:r>
          </a:p>
          <a:p>
            <a:pPr algn="ctr">
              <a:lnSpc>
                <a:spcPct val="100000"/>
              </a:lnSpc>
            </a:pPr>
            <a:endParaRPr lang="en-US" sz="800" b="1" dirty="0" smtClean="0">
              <a:latin typeface="Trebuchet MS" pitchFamily="34" charset="0"/>
            </a:endParaRPr>
          </a:p>
          <a:p>
            <a:pPr defTabSz="3526628">
              <a:lnSpc>
                <a:spcPct val="100000"/>
              </a:lnSpc>
            </a:pPr>
            <a:r>
              <a:rPr lang="en-US" sz="1800" dirty="0" smtClean="0">
                <a:latin typeface="Trebuchet MS" pitchFamily="34" charset="0"/>
              </a:rPr>
              <a:t>This PowerPoint</a:t>
            </a:r>
            <a:r>
              <a:rPr lang="en-US" sz="1800" baseline="0" dirty="0" smtClean="0">
                <a:latin typeface="Trebuchet MS" pitchFamily="34" charset="0"/>
              </a:rPr>
              <a:t> template requires basic PowerPoint (version 2007 or newer) skills. Below is a list of commonly asked questions specific to this template. </a:t>
            </a:r>
            <a:br>
              <a:rPr lang="en-US" sz="1800" baseline="0" dirty="0" smtClean="0">
                <a:latin typeface="Trebuchet MS" pitchFamily="34" charset="0"/>
              </a:rPr>
            </a:br>
            <a:r>
              <a:rPr lang="en-US" sz="1800" baseline="0" dirty="0" smtClean="0">
                <a:latin typeface="Trebuchet MS" pitchFamily="34" charset="0"/>
              </a:rPr>
              <a:t>If you are using an older version of PowerPoint some template features may not work properly.</a:t>
            </a:r>
            <a:endParaRPr lang="en-US" sz="2400" b="1" dirty="0" smtClean="0">
              <a:solidFill>
                <a:srgbClr val="FFFF00"/>
              </a:solidFill>
              <a:latin typeface="Trebuchet MS" pitchFamily="34" charset="0"/>
            </a:endParaRPr>
          </a:p>
          <a:p>
            <a:pPr defTabSz="3526628">
              <a:lnSpc>
                <a:spcPct val="100000"/>
              </a:lnSpc>
            </a:pPr>
            <a:endParaRPr lang="en-US" sz="2400" b="1" dirty="0" smtClean="0">
              <a:solidFill>
                <a:srgbClr val="FFFF00"/>
              </a:solidFill>
              <a:latin typeface="Trebuchet MS" pitchFamily="34" charset="0"/>
            </a:endParaRPr>
          </a:p>
          <a:p>
            <a:pPr algn="ctr">
              <a:lnSpc>
                <a:spcPct val="100000"/>
              </a:lnSpc>
            </a:pPr>
            <a:r>
              <a:rPr lang="en-US" sz="2400" b="1" dirty="0" smtClean="0">
                <a:solidFill>
                  <a:schemeClr val="bg1"/>
                </a:solidFill>
                <a:latin typeface="Trebuchet MS" pitchFamily="34" charset="0"/>
              </a:rPr>
              <a:t>Using the template</a:t>
            </a:r>
            <a:endParaRPr lang="en-US" sz="2400" b="1" baseline="0" dirty="0" smtClean="0">
              <a:solidFill>
                <a:schemeClr val="bg1"/>
              </a:solidFill>
              <a:latin typeface="Trebuchet MS" pitchFamily="34" charset="0"/>
            </a:endParaRPr>
          </a:p>
          <a:p>
            <a:pPr algn="ctr">
              <a:lnSpc>
                <a:spcPct val="100000"/>
              </a:lnSpc>
            </a:pPr>
            <a:endParaRPr lang="en-US" sz="1800" b="1" dirty="0" smtClean="0">
              <a:solidFill>
                <a:srgbClr val="FFFF00"/>
              </a:solidFill>
              <a:latin typeface="Trebuchet MS" pitchFamily="34" charset="0"/>
            </a:endParaRPr>
          </a:p>
          <a:p>
            <a:pPr marL="0" marR="0" indent="0" algn="l" defTabSz="3526628"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Trebuchet MS" pitchFamily="34" charset="0"/>
              </a:rPr>
              <a:t>Verifying the quality of your graphics</a:t>
            </a:r>
          </a:p>
          <a:p>
            <a:pPr defTabSz="3526628">
              <a:lnSpc>
                <a:spcPct val="100000"/>
              </a:lnSpc>
            </a:pPr>
            <a:r>
              <a:rPr lang="en-US" sz="1800" dirty="0" smtClean="0">
                <a:latin typeface="Trebuchet MS" pitchFamily="34" charset="0"/>
              </a:rPr>
              <a:t>Go to the </a:t>
            </a:r>
            <a:r>
              <a:rPr lang="en-US" sz="18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1800" baseline="0" dirty="0" smtClean="0">
                <a:latin typeface="Trebuchet MS" pitchFamily="34" charset="0"/>
              </a:rPr>
            </a:br>
            <a:endParaRPr lang="en-US" sz="1800" baseline="0" dirty="0" smtClean="0">
              <a:latin typeface="Trebuchet MS" pitchFamily="34" charset="0"/>
            </a:endParaRPr>
          </a:p>
          <a:p>
            <a:pPr defTabSz="3526628">
              <a:lnSpc>
                <a:spcPct val="100000"/>
              </a:lnSpc>
            </a:pPr>
            <a:r>
              <a:rPr lang="en-US" sz="1800" b="1" dirty="0" smtClean="0">
                <a:solidFill>
                  <a:srgbClr val="FFFF00"/>
                </a:solidFill>
                <a:latin typeface="Trebuchet MS" pitchFamily="34" charset="0"/>
              </a:rPr>
              <a:t>Using the placeholders</a:t>
            </a:r>
          </a:p>
          <a:p>
            <a:pPr defTabSz="3526628">
              <a:lnSpc>
                <a:spcPct val="100000"/>
              </a:lnSpc>
            </a:pPr>
            <a:r>
              <a:rPr lang="en-US" sz="1800" baseline="0" dirty="0" smtClean="0">
                <a:latin typeface="Trebuchet MS" pitchFamily="34" charset="0"/>
              </a:rPr>
              <a:t>To add text to this template click inside a placeholder and type in or paste your text. To move a placeholder, click on it </a:t>
            </a:r>
            <a:r>
              <a:rPr lang="en-US" sz="1800" u="sng" baseline="0" dirty="0" smtClean="0">
                <a:latin typeface="Trebuchet MS" pitchFamily="34" charset="0"/>
              </a:rPr>
              <a:t>once</a:t>
            </a:r>
            <a:r>
              <a:rPr lang="en-US" sz="1800" baseline="0" dirty="0" smtClean="0">
                <a:latin typeface="Trebuchet MS" pitchFamily="34" charset="0"/>
              </a:rPr>
              <a:t> (to select it), place your cursor on its frame and your cursor will change to this symbol:         Then, click </a:t>
            </a:r>
            <a:r>
              <a:rPr lang="en-US" sz="1800" u="sng" baseline="0" dirty="0" smtClean="0">
                <a:latin typeface="Trebuchet MS" pitchFamily="34" charset="0"/>
              </a:rPr>
              <a:t>once</a:t>
            </a:r>
            <a:r>
              <a:rPr lang="en-US" sz="1800" baseline="0" dirty="0" smtClean="0">
                <a:latin typeface="Trebuchet MS" pitchFamily="34" charset="0"/>
              </a:rPr>
              <a:t> and drag it to its new location where you can resize it as needed. Additional placeholders can be found on the left side of this template.</a:t>
            </a:r>
          </a:p>
          <a:p>
            <a:pPr defTabSz="3526628">
              <a:lnSpc>
                <a:spcPct val="100000"/>
              </a:lnSpc>
            </a:pPr>
            <a:endParaRPr lang="en-US" sz="1800" b="1" baseline="0" dirty="0" smtClean="0">
              <a:solidFill>
                <a:srgbClr val="FFFF00"/>
              </a:solidFill>
              <a:latin typeface="Trebuchet MS" pitchFamily="34" charset="0"/>
            </a:endParaRPr>
          </a:p>
          <a:p>
            <a:pPr defTabSz="3526628">
              <a:lnSpc>
                <a:spcPct val="100000"/>
              </a:lnSpc>
            </a:pPr>
            <a:r>
              <a:rPr lang="en-US" sz="1800" b="1" baseline="0" dirty="0" smtClean="0">
                <a:solidFill>
                  <a:srgbClr val="FFFF00"/>
                </a:solidFill>
                <a:latin typeface="Trebuchet MS" pitchFamily="34" charset="0"/>
              </a:rPr>
              <a:t>Modifying the layout</a:t>
            </a:r>
          </a:p>
          <a:p>
            <a:pPr defTabSz="3526628">
              <a:lnSpc>
                <a:spcPct val="100000"/>
              </a:lnSpc>
            </a:pPr>
            <a:r>
              <a:rPr lang="en-US" sz="1800" dirty="0" smtClean="0">
                <a:latin typeface="Trebuchet MS" pitchFamily="34" charset="0"/>
              </a:rPr>
              <a:t>This template has four</a:t>
            </a:r>
            <a:endParaRPr lang="en-US" sz="1800" baseline="0" dirty="0" smtClean="0">
              <a:latin typeface="Trebuchet MS" pitchFamily="34" charset="0"/>
            </a:endParaRPr>
          </a:p>
          <a:p>
            <a:pPr defTabSz="3526628">
              <a:lnSpc>
                <a:spcPct val="100000"/>
              </a:lnSpc>
            </a:pPr>
            <a:r>
              <a:rPr lang="en-US" sz="1800" baseline="0" dirty="0" smtClean="0">
                <a:latin typeface="Trebuchet MS" pitchFamily="34" charset="0"/>
              </a:rPr>
              <a:t>different column layouts. </a:t>
            </a:r>
          </a:p>
          <a:p>
            <a:pPr defTabSz="3526628">
              <a:lnSpc>
                <a:spcPct val="100000"/>
              </a:lnSpc>
            </a:pPr>
            <a:r>
              <a:rPr lang="en-US" sz="1800" u="sng" baseline="0" dirty="0" smtClean="0">
                <a:latin typeface="Trebuchet MS" pitchFamily="34" charset="0"/>
              </a:rPr>
              <a:t>Right-click</a:t>
            </a:r>
            <a:r>
              <a:rPr lang="en-US" sz="1800" baseline="0" dirty="0" smtClean="0">
                <a:latin typeface="Trebuchet MS" pitchFamily="34" charset="0"/>
              </a:rPr>
              <a:t> your mouse</a:t>
            </a:r>
          </a:p>
          <a:p>
            <a:pPr defTabSz="3526628">
              <a:lnSpc>
                <a:spcPct val="100000"/>
              </a:lnSpc>
            </a:pPr>
            <a:r>
              <a:rPr lang="en-US" sz="1800" baseline="0" dirty="0" smtClean="0">
                <a:latin typeface="Trebuchet MS" pitchFamily="34" charset="0"/>
              </a:rPr>
              <a:t>on the background and </a:t>
            </a:r>
          </a:p>
          <a:p>
            <a:pPr defTabSz="3526628">
              <a:lnSpc>
                <a:spcPct val="100000"/>
              </a:lnSpc>
            </a:pPr>
            <a:r>
              <a:rPr lang="en-US" sz="1800" baseline="0" dirty="0" smtClean="0">
                <a:latin typeface="Trebuchet MS" pitchFamily="34" charset="0"/>
              </a:rPr>
              <a:t>click on “Layout” to see </a:t>
            </a:r>
          </a:p>
          <a:p>
            <a:pPr defTabSz="3526628">
              <a:lnSpc>
                <a:spcPct val="100000"/>
              </a:lnSpc>
            </a:pPr>
            <a:r>
              <a:rPr lang="en-US" sz="1800" baseline="0" dirty="0" smtClean="0">
                <a:latin typeface="Trebuchet MS" pitchFamily="34" charset="0"/>
              </a:rPr>
              <a:t>the layout options.</a:t>
            </a:r>
            <a:endParaRPr lang="en-US" sz="1800" dirty="0" smtClean="0">
              <a:latin typeface="Trebuchet MS" pitchFamily="34" charset="0"/>
            </a:endParaRPr>
          </a:p>
          <a:p>
            <a:pPr marL="0" marR="0" indent="0" algn="l" defTabSz="3526628" rtl="0" eaLnBrk="1" fontAlgn="auto" latinLnBrk="0" hangingPunct="1">
              <a:lnSpc>
                <a:spcPct val="100000"/>
              </a:lnSpc>
              <a:spcBef>
                <a:spcPts val="0"/>
              </a:spcBef>
              <a:spcAft>
                <a:spcPts val="0"/>
              </a:spcAft>
              <a:buClrTx/>
              <a:buSzTx/>
              <a:buFontTx/>
              <a:buNone/>
              <a:tabLst/>
              <a:defRPr/>
            </a:pPr>
            <a:r>
              <a:rPr lang="en-US" sz="18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526628" rtl="0" eaLnBrk="1" fontAlgn="auto" latinLnBrk="0" hangingPunct="1">
              <a:lnSpc>
                <a:spcPct val="100000"/>
              </a:lnSpc>
              <a:spcBef>
                <a:spcPts val="0"/>
              </a:spcBef>
              <a:spcAft>
                <a:spcPts val="0"/>
              </a:spcAft>
              <a:buClrTx/>
              <a:buSzTx/>
              <a:buFontTx/>
              <a:buNone/>
              <a:tabLst/>
              <a:defRPr/>
            </a:pPr>
            <a:endParaRPr lang="en-US" sz="1800" baseline="0" dirty="0" smtClean="0">
              <a:latin typeface="Trebuchet MS" pitchFamily="34" charset="0"/>
            </a:endParaRPr>
          </a:p>
          <a:p>
            <a:pPr defTabSz="3526628">
              <a:lnSpc>
                <a:spcPct val="100000"/>
              </a:lnSpc>
            </a:pPr>
            <a:r>
              <a:rPr lang="en-US" sz="1800" b="1" baseline="0" dirty="0" smtClean="0">
                <a:solidFill>
                  <a:srgbClr val="FFFF00"/>
                </a:solidFill>
                <a:latin typeface="Trebuchet MS" pitchFamily="34" charset="0"/>
              </a:rPr>
              <a:t>Importing text and graphics from external sources</a:t>
            </a:r>
          </a:p>
          <a:p>
            <a:pPr defTabSz="3526628">
              <a:lnSpc>
                <a:spcPct val="100000"/>
              </a:lnSpc>
            </a:pPr>
            <a:r>
              <a:rPr lang="en-US" sz="1800" b="1" u="sng" baseline="0" dirty="0" smtClean="0">
                <a:latin typeface="Trebuchet MS" pitchFamily="34" charset="0"/>
              </a:rPr>
              <a:t>TEXT: </a:t>
            </a:r>
            <a:r>
              <a:rPr lang="en-US" sz="1800" baseline="0" dirty="0" smtClean="0">
                <a:latin typeface="Trebuchet MS" pitchFamily="34" charset="0"/>
              </a:rPr>
              <a:t>Paste or type your text into a pre-existing placeholder or drag in a new placeholder from the left side of the template. Move it anywhere as needed.</a:t>
            </a:r>
          </a:p>
          <a:p>
            <a:pPr defTabSz="3526628">
              <a:lnSpc>
                <a:spcPct val="100000"/>
              </a:lnSpc>
            </a:pPr>
            <a:r>
              <a:rPr lang="en-US" sz="1800" b="1" u="sng" baseline="0" dirty="0" smtClean="0">
                <a:latin typeface="Trebuchet MS" pitchFamily="34" charset="0"/>
              </a:rPr>
              <a:t>PHOTOS: </a:t>
            </a:r>
            <a:r>
              <a:rPr lang="en-US" sz="1800" baseline="0" dirty="0" smtClean="0">
                <a:latin typeface="Trebuchet MS" pitchFamily="34" charset="0"/>
              </a:rPr>
              <a:t>Drag in a picture placeholder, size it </a:t>
            </a:r>
            <a:r>
              <a:rPr lang="en-US" sz="1800" u="sng" baseline="0" dirty="0" smtClean="0">
                <a:latin typeface="Trebuchet MS" pitchFamily="34" charset="0"/>
              </a:rPr>
              <a:t>first</a:t>
            </a:r>
            <a:r>
              <a:rPr lang="en-US" sz="1800" baseline="0" dirty="0" smtClean="0">
                <a:latin typeface="Trebuchet MS" pitchFamily="34" charset="0"/>
              </a:rPr>
              <a:t>, click in it and insert a photo from the menu.</a:t>
            </a:r>
          </a:p>
          <a:p>
            <a:pPr defTabSz="3526628">
              <a:lnSpc>
                <a:spcPct val="100000"/>
              </a:lnSpc>
            </a:pPr>
            <a:r>
              <a:rPr lang="en-US" sz="1800" b="1" u="sng" baseline="0" dirty="0" smtClean="0">
                <a:latin typeface="Trebuchet MS" pitchFamily="34" charset="0"/>
              </a:rPr>
              <a:t>TABLES: </a:t>
            </a:r>
            <a:r>
              <a:rPr lang="en-US" sz="1800" baseline="0" dirty="0" smtClean="0">
                <a:latin typeface="Trebuchet MS" pitchFamily="34" charset="0"/>
              </a:rPr>
              <a:t>You can copy and paste a table from an external document onto this poster template. To make the text fit better in the cells of an imported table, </a:t>
            </a:r>
            <a:r>
              <a:rPr lang="en-US" sz="1800" u="sng" baseline="0" dirty="0" smtClean="0">
                <a:latin typeface="Trebuchet MS" pitchFamily="34" charset="0"/>
              </a:rPr>
              <a:t>right-click</a:t>
            </a:r>
            <a:r>
              <a:rPr lang="en-US" sz="1800" baseline="0" dirty="0" smtClean="0">
                <a:latin typeface="Trebuchet MS" pitchFamily="34" charset="0"/>
              </a:rPr>
              <a:t> on the table, click FORMAT SHAPE  then click on TEXT BOX and change the INTERNAL MARGIN values to 0.25</a:t>
            </a:r>
          </a:p>
          <a:p>
            <a:pPr defTabSz="3526628">
              <a:lnSpc>
                <a:spcPct val="100000"/>
              </a:lnSpc>
            </a:pPr>
            <a:endParaRPr lang="en-US" sz="1800" baseline="0" dirty="0" smtClean="0">
              <a:latin typeface="Trebuchet MS" pitchFamily="34" charset="0"/>
            </a:endParaRPr>
          </a:p>
          <a:p>
            <a:pPr defTabSz="3134780"/>
            <a:r>
              <a:rPr lang="en-US" sz="1800" b="1" baseline="0" dirty="0" smtClean="0">
                <a:solidFill>
                  <a:srgbClr val="FFFF00"/>
                </a:solidFill>
                <a:latin typeface="Trebuchet MS" pitchFamily="34" charset="0"/>
              </a:rPr>
              <a:t>Modifying the color scheme</a:t>
            </a:r>
          </a:p>
          <a:p>
            <a:pPr defTabSz="3134780"/>
            <a:r>
              <a:rPr lang="en-US" sz="1800" baseline="0" dirty="0" smtClean="0">
                <a:latin typeface="Trebuchet MS" pitchFamily="34" charset="0"/>
              </a:rPr>
              <a:t>To change the color scheme of this template go to the “Design” menu and click on “Colors”. You can choose from the provide color combinations or you can create your own.</a:t>
            </a:r>
          </a:p>
          <a:p>
            <a:pPr defTabSz="3526628">
              <a:lnSpc>
                <a:spcPct val="100000"/>
              </a:lnSpc>
            </a:pPr>
            <a:endParaRPr lang="en-US" sz="1800" baseline="0" dirty="0" smtClean="0">
              <a:latin typeface="Trebuchet MS" pitchFamily="34" charset="0"/>
            </a:endParaRPr>
          </a:p>
          <a:p>
            <a:pPr defTabSz="2821641">
              <a:lnSpc>
                <a:spcPct val="100000"/>
              </a:lnSpc>
            </a:pPr>
            <a:endParaRPr lang="en-US" sz="1200" baseline="0" dirty="0" smtClean="0">
              <a:latin typeface="Trebuchet MS" pitchFamily="34" charset="0"/>
            </a:endParaRPr>
          </a:p>
          <a:p>
            <a:pPr defTabSz="2821641">
              <a:lnSpc>
                <a:spcPct val="100000"/>
              </a:lnSpc>
            </a:pPr>
            <a:endParaRPr lang="en-US" sz="1200" dirty="0" smtClean="0">
              <a:latin typeface="Trebuchet MS" pitchFamily="34" charset="0"/>
            </a:endParaRPr>
          </a:p>
          <a:p>
            <a:pPr algn="ctr">
              <a:lnSpc>
                <a:spcPct val="100000"/>
              </a:lnSpc>
            </a:pPr>
            <a:endParaRPr lang="en-US" sz="1200" b="1" dirty="0" smtClean="0">
              <a:solidFill>
                <a:schemeClr val="bg1"/>
              </a:solidFill>
              <a:latin typeface="Trebuchet MS" pitchFamily="34" charset="0"/>
            </a:endParaRPr>
          </a:p>
          <a:p>
            <a:pPr defTabSz="2821641">
              <a:lnSpc>
                <a:spcPct val="100000"/>
              </a:lnSpc>
            </a:pPr>
            <a:endParaRPr lang="en-US" sz="1200" b="1" dirty="0" smtClean="0">
              <a:solidFill>
                <a:srgbClr val="FFFF00"/>
              </a:solidFill>
              <a:latin typeface="Trebuchet MS" pitchFamily="34" charset="0"/>
            </a:endParaRPr>
          </a:p>
          <a:p>
            <a:pPr algn="ctr">
              <a:lnSpc>
                <a:spcPct val="100000"/>
              </a:lnSpc>
            </a:pPr>
            <a:endParaRPr lang="en-US" sz="1800" b="1" dirty="0">
              <a:latin typeface="Trebuchet MS" pitchFamily="34" charset="0"/>
            </a:endParaRPr>
          </a:p>
        </p:txBody>
      </p:sp>
      <p:sp>
        <p:nvSpPr>
          <p:cNvPr id="40" name="Rectangle 39"/>
          <p:cNvSpPr/>
          <p:nvPr/>
        </p:nvSpPr>
        <p:spPr>
          <a:xfrm>
            <a:off x="-8104773" y="11115004"/>
            <a:ext cx="7854724"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8781" tIns="29390" rIns="58781" bIns="29390" rtlCol="0" anchor="ctr"/>
          <a:lstStyle/>
          <a:p>
            <a:pPr algn="ctr"/>
            <a:endParaRPr lang="en-US"/>
          </a:p>
        </p:txBody>
      </p:sp>
      <p:pic>
        <p:nvPicPr>
          <p:cNvPr id="41" name="Picture 2"/>
          <p:cNvPicPr>
            <a:picLocks noChangeAspect="1" noChangeArrowheads="1"/>
          </p:cNvPicPr>
          <p:nvPr/>
        </p:nvPicPr>
        <p:blipFill>
          <a:blip r:embed="rId3" cstate="print"/>
          <a:srcRect/>
          <a:stretch>
            <a:fillRect/>
          </a:stretch>
        </p:blipFill>
        <p:spPr bwMode="auto">
          <a:xfrm>
            <a:off x="36691989" y="7979334"/>
            <a:ext cx="2993138" cy="1529091"/>
          </a:xfrm>
          <a:prstGeom prst="rect">
            <a:avLst/>
          </a:prstGeom>
          <a:noFill/>
          <a:ln w="9525">
            <a:noFill/>
            <a:miter lim="800000"/>
            <a:headEnd/>
            <a:tailEnd/>
          </a:ln>
          <a:effectLst/>
        </p:spPr>
      </p:pic>
      <p:pic>
        <p:nvPicPr>
          <p:cNvPr id="43" name="Picture 2"/>
          <p:cNvPicPr>
            <a:picLocks noChangeAspect="1" noChangeArrowheads="1"/>
          </p:cNvPicPr>
          <p:nvPr/>
        </p:nvPicPr>
        <p:blipFill>
          <a:blip r:embed="rId4" cstate="print"/>
          <a:srcRect/>
          <a:stretch>
            <a:fillRect/>
          </a:stretch>
        </p:blipFill>
        <p:spPr bwMode="auto">
          <a:xfrm>
            <a:off x="34151437" y="6798233"/>
            <a:ext cx="442913" cy="219075"/>
          </a:xfrm>
          <a:prstGeom prst="rect">
            <a:avLst/>
          </a:prstGeom>
          <a:noFill/>
          <a:ln w="9525">
            <a:solidFill>
              <a:schemeClr val="tx1"/>
            </a:solidFill>
            <a:miter lim="800000"/>
            <a:headEnd/>
            <a:tailEnd/>
          </a:ln>
          <a:effectLst/>
        </p:spPr>
      </p:pic>
      <p:sp>
        <p:nvSpPr>
          <p:cNvPr id="45" name="TextBox 44"/>
          <p:cNvSpPr txBox="1"/>
          <p:nvPr/>
        </p:nvSpPr>
        <p:spPr>
          <a:xfrm>
            <a:off x="33223805" y="15269320"/>
            <a:ext cx="6870215" cy="1088867"/>
          </a:xfrm>
          <a:prstGeom prst="rect">
            <a:avLst/>
          </a:prstGeom>
          <a:noFill/>
        </p:spPr>
        <p:txBody>
          <a:bodyPr wrap="square" lIns="58781" tIns="29390" rIns="58781" bIns="29390" rtlCol="0">
            <a:spAutoFit/>
          </a:bodyPr>
          <a:lstStyle/>
          <a:p>
            <a:pPr>
              <a:lnSpc>
                <a:spcPts val="2025"/>
              </a:lnSpc>
            </a:pPr>
            <a:r>
              <a:rPr lang="en-US" sz="2000" dirty="0" smtClean="0">
                <a:solidFill>
                  <a:schemeClr val="bg1"/>
                </a:solidFill>
              </a:rPr>
              <a:t>© 2012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a:t>
            </a:r>
            <a:br>
              <a:rPr lang="en-US" sz="1800" baseline="0" dirty="0" smtClean="0">
                <a:solidFill>
                  <a:schemeClr val="bg1"/>
                </a:solidFill>
              </a:rPr>
            </a:br>
            <a:r>
              <a:rPr lang="en-US" sz="1800" baseline="0" dirty="0" smtClean="0">
                <a:solidFill>
                  <a:schemeClr val="bg1"/>
                </a:solidFill>
              </a:rPr>
              <a:t>    Berkeley  CA  94710</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grpSp>
        <p:nvGrpSpPr>
          <p:cNvPr id="46" name="Group 45"/>
          <p:cNvGrpSpPr/>
          <p:nvPr/>
        </p:nvGrpSpPr>
        <p:grpSpPr>
          <a:xfrm>
            <a:off x="-7670881" y="15395655"/>
            <a:ext cx="6925830" cy="651775"/>
            <a:chOff x="44242388" y="28041207"/>
            <a:chExt cx="9771400" cy="1103478"/>
          </a:xfrm>
        </p:grpSpPr>
        <p:sp>
          <p:nvSpPr>
            <p:cNvPr id="47" name="Rounded Rectangle 46"/>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48" name="Picture 4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49" name="TextBox 32"/>
            <p:cNvSpPr txBox="1"/>
            <p:nvPr userDrawn="1"/>
          </p:nvSpPr>
          <p:spPr>
            <a:xfrm>
              <a:off x="45342599" y="28041207"/>
              <a:ext cx="8671189" cy="1094261"/>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50" name="Straight Connector 49"/>
          <p:cNvCxnSpPr/>
          <p:nvPr/>
        </p:nvCxnSpPr>
        <p:spPr>
          <a:xfrm>
            <a:off x="33166594" y="15136895"/>
            <a:ext cx="7537847"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3161339" y="2781300"/>
            <a:ext cx="7537847"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133348" y="6115050"/>
            <a:ext cx="7869405"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Rectangle 33"/>
          <p:cNvSpPr>
            <a:spLocks noChangeArrowheads="1"/>
          </p:cNvSpPr>
          <p:nvPr/>
        </p:nvSpPr>
        <p:spPr bwMode="auto">
          <a:xfrm>
            <a:off x="347067" y="2628900"/>
            <a:ext cx="6209109"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3" name="Rectangle 33"/>
          <p:cNvSpPr>
            <a:spLocks noChangeArrowheads="1"/>
          </p:cNvSpPr>
          <p:nvPr userDrawn="1"/>
        </p:nvSpPr>
        <p:spPr bwMode="auto">
          <a:xfrm>
            <a:off x="6850856" y="2628900"/>
            <a:ext cx="6209109"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4" name="Rectangle 33"/>
          <p:cNvSpPr>
            <a:spLocks noChangeArrowheads="1"/>
          </p:cNvSpPr>
          <p:nvPr userDrawn="1"/>
        </p:nvSpPr>
        <p:spPr bwMode="auto">
          <a:xfrm>
            <a:off x="13354645" y="2628900"/>
            <a:ext cx="6209109"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6" name="Rectangle 33"/>
          <p:cNvSpPr>
            <a:spLocks noChangeArrowheads="1"/>
          </p:cNvSpPr>
          <p:nvPr userDrawn="1"/>
        </p:nvSpPr>
        <p:spPr bwMode="auto">
          <a:xfrm>
            <a:off x="19858434" y="2628900"/>
            <a:ext cx="6209109"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7" name="Rectangle 33"/>
          <p:cNvSpPr>
            <a:spLocks noChangeArrowheads="1"/>
          </p:cNvSpPr>
          <p:nvPr userDrawn="1"/>
        </p:nvSpPr>
        <p:spPr bwMode="auto">
          <a:xfrm>
            <a:off x="26362224" y="2628900"/>
            <a:ext cx="6209109"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8" name="Rectangle 27"/>
          <p:cNvSpPr/>
          <p:nvPr userDrawn="1"/>
        </p:nvSpPr>
        <p:spPr>
          <a:xfrm>
            <a:off x="-8118627" y="9300065"/>
            <a:ext cx="7854724"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8781" tIns="29390" rIns="58781" bIns="29390"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0" r:id="rId1"/>
  </p:sldLayoutIdLst>
  <p:timing>
    <p:tnLst>
      <p:par>
        <p:cTn id="1" dur="indefinite" restart="never" nodeType="tmRoot"/>
      </p:par>
    </p:tnLst>
  </p:timing>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2400300"/>
          </a:xfrm>
          <a:prstGeom prst="rect">
            <a:avLst/>
          </a:prstGeom>
          <a:solidFill>
            <a:schemeClr val="accent5">
              <a:lumMod val="75000"/>
            </a:schemeClr>
          </a:solidFill>
          <a:ln w="9525">
            <a:solidFill>
              <a:schemeClr val="tx1"/>
            </a:solidFill>
            <a:miter lim="800000"/>
            <a:headEnd/>
            <a:tailEnd/>
          </a:ln>
          <a:effectLst/>
        </p:spPr>
        <p:txBody>
          <a:bodyPr wrap="none" lIns="58781" tIns="29390" rIns="58781" bIns="29390" anchor="ctr"/>
          <a:lstStyle/>
          <a:p>
            <a:pPr>
              <a:defRPr/>
            </a:pPr>
            <a:endParaRPr lang="en-US" dirty="0"/>
          </a:p>
        </p:txBody>
      </p:sp>
      <p:sp>
        <p:nvSpPr>
          <p:cNvPr id="9" name="Rectangle 9"/>
          <p:cNvSpPr>
            <a:spLocks noChangeArrowheads="1"/>
          </p:cNvSpPr>
          <p:nvPr/>
        </p:nvSpPr>
        <p:spPr bwMode="auto">
          <a:xfrm>
            <a:off x="0" y="2402681"/>
            <a:ext cx="32918400" cy="76200"/>
          </a:xfrm>
          <a:prstGeom prst="rect">
            <a:avLst/>
          </a:prstGeom>
          <a:solidFill>
            <a:schemeClr val="accent5">
              <a:lumMod val="50000"/>
            </a:schemeClr>
          </a:solidFill>
          <a:ln w="152400">
            <a:noFill/>
            <a:miter lim="800000"/>
            <a:headEnd/>
            <a:tailEnd/>
          </a:ln>
          <a:effectLst/>
        </p:spPr>
        <p:txBody>
          <a:bodyPr wrap="none" lIns="58781" tIns="29390" rIns="58781" bIns="29390" anchor="ctr"/>
          <a:lstStyle/>
          <a:p>
            <a:pPr>
              <a:defRPr/>
            </a:pPr>
            <a:endParaRPr lang="en-US" dirty="0"/>
          </a:p>
        </p:txBody>
      </p:sp>
      <p:sp>
        <p:nvSpPr>
          <p:cNvPr id="10" name="Text Box 14"/>
          <p:cNvSpPr txBox="1">
            <a:spLocks noChangeArrowheads="1"/>
          </p:cNvSpPr>
          <p:nvPr/>
        </p:nvSpPr>
        <p:spPr bwMode="auto">
          <a:xfrm>
            <a:off x="614365" y="16116300"/>
            <a:ext cx="1885950" cy="223122"/>
          </a:xfrm>
          <a:prstGeom prst="rect">
            <a:avLst/>
          </a:prstGeom>
          <a:noFill/>
          <a:ln w="9525">
            <a:noFill/>
            <a:miter lim="800000"/>
            <a:headEnd/>
            <a:tailEnd/>
          </a:ln>
          <a:effectLst/>
        </p:spPr>
        <p:txBody>
          <a:bodyPr lIns="58669" tIns="29329" rIns="58669" bIns="29329">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27" name="Rectangle 33"/>
          <p:cNvSpPr>
            <a:spLocks noChangeArrowheads="1"/>
          </p:cNvSpPr>
          <p:nvPr/>
        </p:nvSpPr>
        <p:spPr bwMode="auto">
          <a:xfrm>
            <a:off x="355997" y="2657475"/>
            <a:ext cx="6209109" cy="13373100"/>
          </a:xfrm>
          <a:prstGeom prst="roundRect">
            <a:avLst>
              <a:gd name="adj" fmla="val 8383"/>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61" name="Rectangle 60"/>
          <p:cNvSpPr/>
          <p:nvPr/>
        </p:nvSpPr>
        <p:spPr>
          <a:xfrm>
            <a:off x="-8157411" y="-9798"/>
            <a:ext cx="7893468"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17560" tIns="235120" rIns="117560" bIns="117560" rtlCol="0" anchor="t" anchorCtr="0"/>
          <a:lstStyle/>
          <a:p>
            <a:pPr algn="ctr"/>
            <a:r>
              <a:rPr lang="en-US" sz="2700" b="1" dirty="0" smtClean="0">
                <a:solidFill>
                  <a:schemeClr val="bg1"/>
                </a:solidFill>
                <a:latin typeface="Trebuchet MS" pitchFamily="34" charset="0"/>
              </a:rPr>
              <a:t>QUICK DESIGN</a:t>
            </a:r>
            <a:r>
              <a:rPr lang="en-US" sz="2700" b="1" baseline="0" dirty="0" smtClean="0">
                <a:solidFill>
                  <a:schemeClr val="bg1"/>
                </a:solidFill>
                <a:latin typeface="Trebuchet MS" pitchFamily="34" charset="0"/>
              </a:rPr>
              <a:t> </a:t>
            </a:r>
            <a:r>
              <a:rPr lang="en-US" sz="2700" b="1" dirty="0" smtClean="0">
                <a:solidFill>
                  <a:schemeClr val="bg1"/>
                </a:solidFill>
                <a:latin typeface="Trebuchet MS" pitchFamily="34" charset="0"/>
              </a:rPr>
              <a:t>GUIDE</a:t>
            </a:r>
          </a:p>
          <a:p>
            <a:pPr algn="ctr"/>
            <a:r>
              <a:rPr lang="en-US" sz="2400" b="1" dirty="0" smtClean="0">
                <a:solidFill>
                  <a:srgbClr val="FFFF00"/>
                </a:solidFill>
                <a:latin typeface="Trebuchet MS" pitchFamily="34" charset="0"/>
              </a:rPr>
              <a:t>(--THIS SECTION DOES NOT PRINT--)</a:t>
            </a:r>
          </a:p>
          <a:p>
            <a:pPr algn="ctr"/>
            <a:endParaRPr lang="en-US" sz="1800" b="1" dirty="0" smtClean="0">
              <a:latin typeface="Trebuchet MS" pitchFamily="34" charset="0"/>
            </a:endParaRPr>
          </a:p>
          <a:p>
            <a:pPr defTabSz="2821641"/>
            <a:r>
              <a:rPr lang="en-US" sz="1800" dirty="0" smtClean="0">
                <a:latin typeface="Trebuchet MS" pitchFamily="34" charset="0"/>
              </a:rPr>
              <a:t>This PowerPoint</a:t>
            </a:r>
            <a:r>
              <a:rPr lang="en-US" sz="1800" baseline="0" dirty="0" smtClean="0">
                <a:latin typeface="Trebuchet MS" pitchFamily="34" charset="0"/>
              </a:rPr>
              <a:t> </a:t>
            </a:r>
            <a:r>
              <a:rPr lang="en-US" sz="1800" dirty="0" smtClean="0">
                <a:latin typeface="Trebuchet MS" pitchFamily="34" charset="0"/>
              </a:rPr>
              <a:t>2007 template produces</a:t>
            </a:r>
            <a:r>
              <a:rPr lang="en-US" sz="1800" baseline="0" dirty="0" smtClean="0">
                <a:latin typeface="Trebuchet MS" pitchFamily="34" charset="0"/>
              </a:rPr>
              <a:t> </a:t>
            </a:r>
            <a:r>
              <a:rPr lang="en-US" sz="1800" dirty="0" smtClean="0">
                <a:latin typeface="Trebuchet MS" pitchFamily="34" charset="0"/>
              </a:rPr>
              <a:t>a 36”x72” professional  poster. It</a:t>
            </a:r>
            <a:r>
              <a:rPr lang="en-US" sz="1800" baseline="0" dirty="0" smtClean="0">
                <a:latin typeface="Trebuchet MS" pitchFamily="34" charset="0"/>
              </a:rPr>
              <a:t> </a:t>
            </a:r>
            <a:r>
              <a:rPr lang="en-US" sz="1800" dirty="0" smtClean="0">
                <a:latin typeface="Trebuchet MS" pitchFamily="34" charset="0"/>
              </a:rPr>
              <a:t>will save you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2821641"/>
            <a:endParaRPr lang="en-US" sz="1800" dirty="0" smtClean="0">
              <a:latin typeface="Trebuchet MS" pitchFamily="34" charset="0"/>
            </a:endParaRPr>
          </a:p>
          <a:p>
            <a:pPr defTabSz="2821641"/>
            <a:r>
              <a:rPr lang="en-US" sz="1800" dirty="0" smtClean="0">
                <a:latin typeface="Trebuchet MS" pitchFamily="34" charset="0"/>
              </a:rPr>
              <a:t>Use it to create your presentation. Then send</a:t>
            </a:r>
            <a:r>
              <a:rPr lang="en-US" sz="1800" baseline="0" dirty="0" smtClean="0">
                <a:latin typeface="Trebuchet MS" pitchFamily="34" charset="0"/>
              </a:rPr>
              <a:t> it </a:t>
            </a:r>
            <a:r>
              <a:rPr lang="en-US" sz="1800" dirty="0" smtClean="0">
                <a:latin typeface="Trebuchet MS" pitchFamily="34" charset="0"/>
              </a:rPr>
              <a:t>to </a:t>
            </a:r>
            <a:r>
              <a:rPr lang="en-US" sz="1800" b="1" dirty="0" smtClean="0">
                <a:latin typeface="Trebuchet MS" pitchFamily="34" charset="0"/>
              </a:rPr>
              <a:t>PosterPresentations.com</a:t>
            </a:r>
            <a:r>
              <a:rPr lang="en-US" sz="1800" dirty="0" smtClean="0">
                <a:latin typeface="Trebuchet MS" pitchFamily="34" charset="0"/>
              </a:rPr>
              <a:t> for premium quality, same day affordable printing.</a:t>
            </a:r>
            <a:br>
              <a:rPr lang="en-US" sz="1800" dirty="0" smtClean="0">
                <a:latin typeface="Trebuchet MS" pitchFamily="34" charset="0"/>
              </a:rPr>
            </a:br>
            <a:endParaRPr lang="en-US" sz="1800" dirty="0" smtClean="0">
              <a:latin typeface="Trebuchet MS" pitchFamily="34" charset="0"/>
            </a:endParaRPr>
          </a:p>
          <a:p>
            <a:pPr defTabSz="2821641"/>
            <a:r>
              <a:rPr lang="en-US" sz="1800" dirty="0" smtClean="0">
                <a:latin typeface="Trebuchet MS" pitchFamily="34" charset="0"/>
              </a:rPr>
              <a:t>We provide a series of </a:t>
            </a:r>
            <a:r>
              <a:rPr lang="en-US" sz="1800" b="1" dirty="0" smtClean="0">
                <a:latin typeface="Trebuchet MS" pitchFamily="34" charset="0"/>
              </a:rPr>
              <a:t>online tutorials</a:t>
            </a:r>
            <a:r>
              <a:rPr lang="en-US" sz="1800" dirty="0" smtClean="0">
                <a:latin typeface="Trebuchet MS" pitchFamily="34" charset="0"/>
              </a:rPr>
              <a:t> that will guide you through the poster design process and answer your poster production questions. </a:t>
            </a:r>
          </a:p>
          <a:p>
            <a:pPr defTabSz="2821641"/>
            <a:endParaRPr lang="en-US" sz="1800" dirty="0" smtClean="0">
              <a:latin typeface="Trebuchet MS" pitchFamily="34" charset="0"/>
            </a:endParaRPr>
          </a:p>
          <a:p>
            <a:pPr defTabSz="2821641"/>
            <a:r>
              <a:rPr lang="en-US" sz="1800" dirty="0" smtClean="0">
                <a:latin typeface="Trebuchet MS" pitchFamily="34" charset="0"/>
              </a:rPr>
              <a:t>View our online</a:t>
            </a:r>
            <a:r>
              <a:rPr lang="en-US" sz="1800" baseline="0" dirty="0" smtClean="0">
                <a:latin typeface="Trebuchet MS" pitchFamily="34" charset="0"/>
              </a:rPr>
              <a:t> tutorials at:</a:t>
            </a:r>
            <a:r>
              <a:rPr lang="en-US" sz="1800" dirty="0" smtClean="0">
                <a:latin typeface="Trebuchet MS" pitchFamily="34" charset="0"/>
              </a:rPr>
              <a:t/>
            </a:r>
            <a:br>
              <a:rPr lang="en-US" sz="1800" dirty="0" smtClean="0">
                <a:latin typeface="Trebuchet MS" pitchFamily="34" charset="0"/>
              </a:rPr>
            </a:br>
            <a:r>
              <a:rPr lang="en-US" sz="1800" dirty="0" smtClean="0">
                <a:solidFill>
                  <a:srgbClr val="FFFF00"/>
                </a:solidFill>
                <a:latin typeface="Trebuchet MS" pitchFamily="34" charset="0"/>
              </a:rPr>
              <a:t> http://bit.ly/Poster_creation_help </a:t>
            </a:r>
            <a:r>
              <a:rPr lang="en-US" sz="1800" dirty="0" smtClean="0">
                <a:latin typeface="Trebuchet MS" pitchFamily="34" charset="0"/>
              </a:rPr>
              <a:t/>
            </a:r>
            <a:br>
              <a:rPr lang="en-US" sz="1800" dirty="0" smtClean="0">
                <a:latin typeface="Trebuchet MS" pitchFamily="34" charset="0"/>
              </a:rPr>
            </a:br>
            <a:r>
              <a:rPr lang="en-US" sz="1800" dirty="0" smtClean="0">
                <a:latin typeface="Trebuchet MS" pitchFamily="34" charset="0"/>
              </a:rPr>
              <a:t>(copy</a:t>
            </a:r>
            <a:r>
              <a:rPr lang="en-US" sz="1800" baseline="0" dirty="0" smtClean="0">
                <a:latin typeface="Trebuchet MS" pitchFamily="34" charset="0"/>
              </a:rPr>
              <a:t> and paste the link into your web browser).</a:t>
            </a:r>
          </a:p>
          <a:p>
            <a:pPr defTabSz="2821641"/>
            <a:endParaRPr lang="en-US" sz="1800" dirty="0" smtClean="0">
              <a:latin typeface="Trebuchet MS" pitchFamily="34" charset="0"/>
            </a:endParaRPr>
          </a:p>
          <a:p>
            <a:pPr defTabSz="2821641"/>
            <a:r>
              <a:rPr lang="en-US" sz="1800" dirty="0" smtClean="0">
                <a:latin typeface="Trebuchet MS" pitchFamily="34" charset="0"/>
              </a:rPr>
              <a:t>For assistance and to order your printed poster</a:t>
            </a:r>
            <a:r>
              <a:rPr lang="en-US" sz="1800" dirty="0" smtClean="0">
                <a:solidFill>
                  <a:schemeClr val="bg1"/>
                </a:solidFill>
                <a:latin typeface="Trebuchet MS" pitchFamily="34" charset="0"/>
              </a:rPr>
              <a:t> call </a:t>
            </a:r>
            <a:r>
              <a:rPr lang="en-US" sz="1800" b="1" dirty="0" smtClean="0">
                <a:solidFill>
                  <a:srgbClr val="FFFF00"/>
                </a:solidFill>
                <a:latin typeface="Trebuchet MS" pitchFamily="34" charset="0"/>
              </a:rPr>
              <a:t>PosterPresentations.com</a:t>
            </a:r>
            <a:r>
              <a:rPr lang="en-US" sz="1800" dirty="0" smtClean="0">
                <a:solidFill>
                  <a:srgbClr val="FFFF00"/>
                </a:solidFill>
                <a:latin typeface="Trebuchet MS" pitchFamily="34" charset="0"/>
              </a:rPr>
              <a:t> </a:t>
            </a:r>
            <a:r>
              <a:rPr lang="en-US" sz="1800" dirty="0" smtClean="0">
                <a:latin typeface="Trebuchet MS" pitchFamily="34" charset="0"/>
              </a:rPr>
              <a:t>at </a:t>
            </a:r>
            <a:r>
              <a:rPr lang="en-US" sz="2400" b="1" dirty="0" smtClean="0">
                <a:solidFill>
                  <a:srgbClr val="FFFF00"/>
                </a:solidFill>
                <a:latin typeface="Trebuchet MS" pitchFamily="34" charset="0"/>
              </a:rPr>
              <a:t>1.866.649.3004</a:t>
            </a:r>
          </a:p>
          <a:p>
            <a:pPr defTabSz="2821641"/>
            <a:endParaRPr lang="en-US" sz="2400" b="1" dirty="0" smtClean="0">
              <a:solidFill>
                <a:srgbClr val="FFFF00"/>
              </a:solidFill>
              <a:latin typeface="Trebuchet MS" pitchFamily="34" charset="0"/>
            </a:endParaRPr>
          </a:p>
          <a:p>
            <a:pPr defTabSz="2821641"/>
            <a:endParaRPr lang="en-US" sz="2400" b="1" dirty="0" smtClean="0">
              <a:solidFill>
                <a:srgbClr val="FFFF00"/>
              </a:solidFill>
              <a:latin typeface="Trebuchet MS" pitchFamily="34" charset="0"/>
            </a:endParaRPr>
          </a:p>
          <a:p>
            <a:pPr algn="ctr"/>
            <a:r>
              <a:rPr lang="en-US" sz="2700" b="1" dirty="0" smtClean="0">
                <a:solidFill>
                  <a:schemeClr val="bg1"/>
                </a:solidFill>
                <a:latin typeface="Trebuchet MS" pitchFamily="34" charset="0"/>
              </a:rPr>
              <a:t>Object Placeholders</a:t>
            </a:r>
          </a:p>
          <a:p>
            <a:pPr algn="ctr"/>
            <a:endParaRPr lang="en-US" sz="2700" b="1" dirty="0" smtClean="0">
              <a:solidFill>
                <a:schemeClr val="bg1"/>
              </a:solidFill>
              <a:latin typeface="Trebuchet MS" pitchFamily="34" charset="0"/>
            </a:endParaRPr>
          </a:p>
          <a:p>
            <a:pPr defTabSz="2821641"/>
            <a:r>
              <a:rPr lang="en-US" sz="1800" dirty="0" smtClean="0">
                <a:latin typeface="Trebuchet MS" pitchFamily="34" charset="0"/>
              </a:rPr>
              <a:t>Use the placeholders provided below to add new elements to your poster:</a:t>
            </a:r>
            <a:r>
              <a:rPr lang="en-US" sz="1800" baseline="0" dirty="0" smtClean="0">
                <a:latin typeface="Trebuchet MS" pitchFamily="34" charset="0"/>
              </a:rPr>
              <a:t> </a:t>
            </a:r>
            <a:r>
              <a:rPr lang="en-US" sz="1800" dirty="0" smtClean="0">
                <a:latin typeface="Trebuchet MS" pitchFamily="34" charset="0"/>
              </a:rPr>
              <a:t>Drag a placeholder onto the</a:t>
            </a:r>
            <a:r>
              <a:rPr lang="en-US" sz="1800" baseline="0" dirty="0" smtClean="0">
                <a:latin typeface="Trebuchet MS" pitchFamily="34" charset="0"/>
              </a:rPr>
              <a:t> poster area,</a:t>
            </a:r>
            <a:r>
              <a:rPr lang="en-US" sz="1800" dirty="0" smtClean="0">
                <a:latin typeface="Trebuchet MS" pitchFamily="34" charset="0"/>
              </a:rPr>
              <a:t> size it, and click it to edit.</a:t>
            </a:r>
          </a:p>
          <a:p>
            <a:pPr defTabSz="2821641"/>
            <a:endParaRPr lang="en-US" sz="1800" dirty="0" smtClean="0">
              <a:latin typeface="Trebuchet MS" pitchFamily="34" charset="0"/>
            </a:endParaRPr>
          </a:p>
          <a:p>
            <a:pPr defTabSz="2821641"/>
            <a:r>
              <a:rPr lang="en-US" sz="1800" b="1" dirty="0" smtClean="0">
                <a:solidFill>
                  <a:srgbClr val="FFFF00"/>
                </a:solidFill>
                <a:latin typeface="Trebuchet MS" pitchFamily="34" charset="0"/>
              </a:rPr>
              <a:t>Section Header placeholder</a:t>
            </a:r>
          </a:p>
          <a:p>
            <a:pPr defTabSz="2821641"/>
            <a:r>
              <a:rPr lang="en-US" sz="1800" dirty="0" smtClean="0">
                <a:latin typeface="Trebuchet MS" pitchFamily="34" charset="0"/>
              </a:rPr>
              <a:t>Use</a:t>
            </a:r>
            <a:r>
              <a:rPr lang="en-US" sz="1800" baseline="0" dirty="0" smtClean="0">
                <a:latin typeface="Trebuchet MS" pitchFamily="34" charset="0"/>
              </a:rPr>
              <a:t> section headers to separate topics or concepts within your presentation. </a:t>
            </a:r>
          </a:p>
          <a:p>
            <a:pPr defTabSz="2821641"/>
            <a:endParaRPr lang="en-US" sz="1800" baseline="0" dirty="0" smtClean="0">
              <a:latin typeface="Trebuchet MS" pitchFamily="34" charset="0"/>
            </a:endParaRPr>
          </a:p>
          <a:p>
            <a:pPr defTabSz="2821641"/>
            <a:endParaRPr lang="en-US" sz="1800" dirty="0" smtClean="0">
              <a:latin typeface="Trebuchet MS" pitchFamily="34" charset="0"/>
            </a:endParaRPr>
          </a:p>
          <a:p>
            <a:pPr defTabSz="2821641"/>
            <a:endParaRPr lang="en-US" sz="1800" dirty="0" smtClean="0">
              <a:latin typeface="Trebuchet MS" pitchFamily="34" charset="0"/>
            </a:endParaRPr>
          </a:p>
          <a:p>
            <a:pPr defTabSz="2821641"/>
            <a:endParaRPr lang="en-US" sz="1800" b="1" dirty="0" smtClean="0">
              <a:solidFill>
                <a:srgbClr val="FFFF00"/>
              </a:solidFill>
              <a:latin typeface="Trebuchet MS" pitchFamily="34" charset="0"/>
            </a:endParaRPr>
          </a:p>
          <a:p>
            <a:pPr defTabSz="2821641"/>
            <a:r>
              <a:rPr lang="en-US" sz="1800" b="1" dirty="0" smtClean="0">
                <a:solidFill>
                  <a:srgbClr val="FFFF00"/>
                </a:solidFill>
                <a:latin typeface="Trebuchet MS" pitchFamily="34" charset="0"/>
              </a:rPr>
              <a:t>Text placeholder</a:t>
            </a:r>
          </a:p>
          <a:p>
            <a:pPr defTabSz="2821641"/>
            <a:r>
              <a:rPr lang="en-US" sz="1800" baseline="0" dirty="0" smtClean="0">
                <a:latin typeface="Trebuchet MS" pitchFamily="34" charset="0"/>
              </a:rPr>
              <a:t>Move this preformatted text placeholder to the poster to add a new body of text.</a:t>
            </a: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defTabSz="2821641"/>
            <a:r>
              <a:rPr lang="en-US" sz="1800" b="1" baseline="0" dirty="0" smtClean="0">
                <a:solidFill>
                  <a:srgbClr val="FFFF00"/>
                </a:solidFill>
                <a:latin typeface="Trebuchet MS" pitchFamily="34" charset="0"/>
              </a:rPr>
              <a:t>Picture placeholder</a:t>
            </a:r>
          </a:p>
          <a:p>
            <a:pPr defTabSz="2821641"/>
            <a:r>
              <a:rPr lang="en-US" sz="1800" baseline="0" dirty="0" smtClean="0">
                <a:latin typeface="Trebuchet MS" pitchFamily="34" charset="0"/>
              </a:rPr>
              <a:t>Move this graphic placeholder onto your poster, size it first, and then click it to add a picture to the poster.</a:t>
            </a: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defTabSz="2821641"/>
            <a:endParaRPr lang="en-US" sz="1800" baseline="0" dirty="0" smtClean="0">
              <a:latin typeface="Trebuchet MS" pitchFamily="34" charset="0"/>
            </a:endParaRPr>
          </a:p>
          <a:p>
            <a:pPr algn="ctr"/>
            <a:endParaRPr lang="en-US" sz="2700" b="1" dirty="0" smtClean="0">
              <a:solidFill>
                <a:schemeClr val="bg1"/>
              </a:solidFill>
              <a:latin typeface="Trebuchet MS" pitchFamily="34" charset="0"/>
            </a:endParaRPr>
          </a:p>
          <a:p>
            <a:pPr algn="ctr"/>
            <a:endParaRPr lang="en-US" sz="2700" b="1" dirty="0" smtClean="0">
              <a:solidFill>
                <a:schemeClr val="bg1"/>
              </a:solidFill>
              <a:latin typeface="Trebuchet MS" pitchFamily="34" charset="0"/>
            </a:endParaRPr>
          </a:p>
          <a:p>
            <a:pPr algn="ctr"/>
            <a:endParaRPr lang="en-US" sz="2700" b="1" dirty="0" smtClean="0">
              <a:solidFill>
                <a:schemeClr val="bg1"/>
              </a:solidFill>
              <a:latin typeface="Trebuchet MS" pitchFamily="34" charset="0"/>
            </a:endParaRPr>
          </a:p>
          <a:p>
            <a:pPr algn="ctr"/>
            <a:endParaRPr lang="en-US" sz="2700" b="1" dirty="0" smtClean="0">
              <a:solidFill>
                <a:schemeClr val="bg1"/>
              </a:solidFill>
              <a:latin typeface="Trebuchet MS" pitchFamily="34" charset="0"/>
            </a:endParaRPr>
          </a:p>
          <a:p>
            <a:pPr defTabSz="2821641"/>
            <a:endParaRPr lang="en-US" sz="1800" dirty="0" smtClean="0">
              <a:latin typeface="Trebuchet MS" pitchFamily="34" charset="0"/>
            </a:endParaRPr>
          </a:p>
          <a:p>
            <a:pPr algn="ctr"/>
            <a:endParaRPr lang="en-US" sz="1800" b="1" dirty="0" smtClean="0">
              <a:solidFill>
                <a:schemeClr val="bg1"/>
              </a:solidFill>
              <a:latin typeface="Trebuchet MS" pitchFamily="34" charset="0"/>
            </a:endParaRPr>
          </a:p>
          <a:p>
            <a:pPr defTabSz="2821641"/>
            <a:endParaRPr lang="en-US" sz="1800" b="1" dirty="0" smtClean="0">
              <a:solidFill>
                <a:srgbClr val="FFFF00"/>
              </a:solidFill>
              <a:latin typeface="Trebuchet MS" pitchFamily="34" charset="0"/>
            </a:endParaRPr>
          </a:p>
          <a:p>
            <a:pPr algn="ctr"/>
            <a:endParaRPr lang="en-US" sz="2700" b="1" dirty="0">
              <a:latin typeface="Trebuchet MS" pitchFamily="34" charset="0"/>
            </a:endParaRPr>
          </a:p>
        </p:txBody>
      </p:sp>
      <p:sp>
        <p:nvSpPr>
          <p:cNvPr id="62" name="Rectangle 61"/>
          <p:cNvSpPr/>
          <p:nvPr/>
        </p:nvSpPr>
        <p:spPr>
          <a:xfrm>
            <a:off x="33166594" y="0"/>
            <a:ext cx="7537847"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17560" tIns="235120" rIns="117560" bIns="117560" rtlCol="0" anchor="t" anchorCtr="0"/>
          <a:lstStyle/>
          <a:p>
            <a:pPr algn="ctr">
              <a:lnSpc>
                <a:spcPct val="100000"/>
              </a:lnSpc>
            </a:pPr>
            <a:r>
              <a:rPr lang="en-US" sz="2400" b="1" dirty="0" smtClean="0">
                <a:solidFill>
                  <a:schemeClr val="bg1"/>
                </a:solidFill>
                <a:latin typeface="Trebuchet MS" pitchFamily="34" charset="0"/>
              </a:rPr>
              <a:t>QUICK</a:t>
            </a:r>
            <a:r>
              <a:rPr lang="en-US" sz="2400" b="1" baseline="0" dirty="0" smtClean="0">
                <a:solidFill>
                  <a:schemeClr val="bg1"/>
                </a:solidFill>
                <a:latin typeface="Trebuchet MS" pitchFamily="34" charset="0"/>
              </a:rPr>
              <a:t> TIPS</a:t>
            </a:r>
            <a:endParaRPr lang="en-US" sz="2400" b="1" dirty="0" smtClean="0">
              <a:solidFill>
                <a:schemeClr val="bg1"/>
              </a:solidFill>
              <a:latin typeface="Trebuchet MS" pitchFamily="34" charset="0"/>
            </a:endParaRPr>
          </a:p>
          <a:p>
            <a:pPr algn="ctr">
              <a:lnSpc>
                <a:spcPct val="100000"/>
              </a:lnSpc>
            </a:pPr>
            <a:r>
              <a:rPr lang="en-US" sz="2400" b="1" dirty="0" smtClean="0">
                <a:solidFill>
                  <a:srgbClr val="FFFF00"/>
                </a:solidFill>
                <a:latin typeface="Trebuchet MS" pitchFamily="34" charset="0"/>
              </a:rPr>
              <a:t>(--THIS SECTION DOES NOT PRINT--)</a:t>
            </a:r>
          </a:p>
          <a:p>
            <a:pPr algn="ctr">
              <a:lnSpc>
                <a:spcPct val="100000"/>
              </a:lnSpc>
            </a:pPr>
            <a:endParaRPr lang="en-US" sz="800" b="1" dirty="0" smtClean="0">
              <a:latin typeface="Trebuchet MS" pitchFamily="34" charset="0"/>
            </a:endParaRPr>
          </a:p>
          <a:p>
            <a:pPr defTabSz="3526628">
              <a:lnSpc>
                <a:spcPct val="100000"/>
              </a:lnSpc>
            </a:pPr>
            <a:r>
              <a:rPr lang="en-US" sz="1800" dirty="0" smtClean="0">
                <a:latin typeface="Trebuchet MS" pitchFamily="34" charset="0"/>
              </a:rPr>
              <a:t>This PowerPoint</a:t>
            </a:r>
            <a:r>
              <a:rPr lang="en-US" sz="1800" baseline="0" dirty="0" smtClean="0">
                <a:latin typeface="Trebuchet MS" pitchFamily="34" charset="0"/>
              </a:rPr>
              <a:t> template requires basic PowerPoint (version 2007 or newer) skills. Below is a list of commonly asked questions specific to this template. </a:t>
            </a:r>
            <a:br>
              <a:rPr lang="en-US" sz="1800" baseline="0" dirty="0" smtClean="0">
                <a:latin typeface="Trebuchet MS" pitchFamily="34" charset="0"/>
              </a:rPr>
            </a:br>
            <a:r>
              <a:rPr lang="en-US" sz="1800" baseline="0" dirty="0" smtClean="0">
                <a:latin typeface="Trebuchet MS" pitchFamily="34" charset="0"/>
              </a:rPr>
              <a:t>If you are using an older version of PowerPoint some template features may not work properly.</a:t>
            </a:r>
            <a:endParaRPr lang="en-US" sz="2400" b="1" dirty="0" smtClean="0">
              <a:solidFill>
                <a:srgbClr val="FFFF00"/>
              </a:solidFill>
              <a:latin typeface="Trebuchet MS" pitchFamily="34" charset="0"/>
            </a:endParaRPr>
          </a:p>
          <a:p>
            <a:pPr defTabSz="3526628">
              <a:lnSpc>
                <a:spcPct val="100000"/>
              </a:lnSpc>
            </a:pPr>
            <a:endParaRPr lang="en-US" sz="2400" b="1" dirty="0" smtClean="0">
              <a:solidFill>
                <a:srgbClr val="FFFF00"/>
              </a:solidFill>
              <a:latin typeface="Trebuchet MS" pitchFamily="34" charset="0"/>
            </a:endParaRPr>
          </a:p>
          <a:p>
            <a:pPr algn="ctr">
              <a:lnSpc>
                <a:spcPct val="100000"/>
              </a:lnSpc>
            </a:pPr>
            <a:r>
              <a:rPr lang="en-US" sz="2400" b="1" dirty="0" smtClean="0">
                <a:solidFill>
                  <a:schemeClr val="bg1"/>
                </a:solidFill>
                <a:latin typeface="Trebuchet MS" pitchFamily="34" charset="0"/>
              </a:rPr>
              <a:t>Using the template</a:t>
            </a:r>
            <a:endParaRPr lang="en-US" sz="2400" b="1" baseline="0" dirty="0" smtClean="0">
              <a:solidFill>
                <a:schemeClr val="bg1"/>
              </a:solidFill>
              <a:latin typeface="Trebuchet MS" pitchFamily="34" charset="0"/>
            </a:endParaRPr>
          </a:p>
          <a:p>
            <a:pPr algn="ctr">
              <a:lnSpc>
                <a:spcPct val="100000"/>
              </a:lnSpc>
            </a:pPr>
            <a:endParaRPr lang="en-US" sz="1800" b="1" dirty="0" smtClean="0">
              <a:solidFill>
                <a:srgbClr val="FFFF00"/>
              </a:solidFill>
              <a:latin typeface="Trebuchet MS" pitchFamily="34" charset="0"/>
            </a:endParaRPr>
          </a:p>
          <a:p>
            <a:pPr marL="0" marR="0" indent="0" algn="l" defTabSz="3526628"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Trebuchet MS" pitchFamily="34" charset="0"/>
              </a:rPr>
              <a:t>Verifying the quality of your graphics</a:t>
            </a:r>
          </a:p>
          <a:p>
            <a:pPr defTabSz="3526628">
              <a:lnSpc>
                <a:spcPct val="100000"/>
              </a:lnSpc>
            </a:pPr>
            <a:r>
              <a:rPr lang="en-US" sz="1800" dirty="0" smtClean="0">
                <a:latin typeface="Trebuchet MS" pitchFamily="34" charset="0"/>
              </a:rPr>
              <a:t>Go to the </a:t>
            </a:r>
            <a:r>
              <a:rPr lang="en-US" sz="18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1800" baseline="0" dirty="0" smtClean="0">
                <a:latin typeface="Trebuchet MS" pitchFamily="34" charset="0"/>
              </a:rPr>
            </a:br>
            <a:endParaRPr lang="en-US" sz="1800" baseline="0" dirty="0" smtClean="0">
              <a:latin typeface="Trebuchet MS" pitchFamily="34" charset="0"/>
            </a:endParaRPr>
          </a:p>
          <a:p>
            <a:pPr defTabSz="3526628">
              <a:lnSpc>
                <a:spcPct val="100000"/>
              </a:lnSpc>
            </a:pPr>
            <a:r>
              <a:rPr lang="en-US" sz="1800" b="1" dirty="0" smtClean="0">
                <a:solidFill>
                  <a:srgbClr val="FFFF00"/>
                </a:solidFill>
                <a:latin typeface="Trebuchet MS" pitchFamily="34" charset="0"/>
              </a:rPr>
              <a:t>Using the placeholders</a:t>
            </a:r>
          </a:p>
          <a:p>
            <a:pPr defTabSz="3526628">
              <a:lnSpc>
                <a:spcPct val="100000"/>
              </a:lnSpc>
            </a:pPr>
            <a:r>
              <a:rPr lang="en-US" sz="1800" baseline="0" dirty="0" smtClean="0">
                <a:latin typeface="Trebuchet MS" pitchFamily="34" charset="0"/>
              </a:rPr>
              <a:t>To add text to this template click inside a placeholder and type in or paste your text. To move a placeholder, click on it </a:t>
            </a:r>
            <a:r>
              <a:rPr lang="en-US" sz="1800" u="sng" baseline="0" dirty="0" smtClean="0">
                <a:latin typeface="Trebuchet MS" pitchFamily="34" charset="0"/>
              </a:rPr>
              <a:t>once</a:t>
            </a:r>
            <a:r>
              <a:rPr lang="en-US" sz="1800" baseline="0" dirty="0" smtClean="0">
                <a:latin typeface="Trebuchet MS" pitchFamily="34" charset="0"/>
              </a:rPr>
              <a:t> (to select it), place your cursor on its frame and your cursor will change to this symbol:         Then, click </a:t>
            </a:r>
            <a:r>
              <a:rPr lang="en-US" sz="1800" u="sng" baseline="0" dirty="0" smtClean="0">
                <a:latin typeface="Trebuchet MS" pitchFamily="34" charset="0"/>
              </a:rPr>
              <a:t>once</a:t>
            </a:r>
            <a:r>
              <a:rPr lang="en-US" sz="1800" baseline="0" dirty="0" smtClean="0">
                <a:latin typeface="Trebuchet MS" pitchFamily="34" charset="0"/>
              </a:rPr>
              <a:t> and drag it to its new location where you can resize it as needed. Additional placeholders can be found on the left side of this template.</a:t>
            </a:r>
          </a:p>
          <a:p>
            <a:pPr defTabSz="3526628">
              <a:lnSpc>
                <a:spcPct val="100000"/>
              </a:lnSpc>
            </a:pPr>
            <a:endParaRPr lang="en-US" sz="1800" b="1" baseline="0" dirty="0" smtClean="0">
              <a:solidFill>
                <a:srgbClr val="FFFF00"/>
              </a:solidFill>
              <a:latin typeface="Trebuchet MS" pitchFamily="34" charset="0"/>
            </a:endParaRPr>
          </a:p>
          <a:p>
            <a:pPr defTabSz="3526628">
              <a:lnSpc>
                <a:spcPct val="100000"/>
              </a:lnSpc>
            </a:pPr>
            <a:r>
              <a:rPr lang="en-US" sz="1800" b="1" baseline="0" dirty="0" smtClean="0">
                <a:solidFill>
                  <a:srgbClr val="FFFF00"/>
                </a:solidFill>
                <a:latin typeface="Trebuchet MS" pitchFamily="34" charset="0"/>
              </a:rPr>
              <a:t>Modifying the layout</a:t>
            </a:r>
          </a:p>
          <a:p>
            <a:pPr defTabSz="3526628">
              <a:lnSpc>
                <a:spcPct val="100000"/>
              </a:lnSpc>
            </a:pPr>
            <a:r>
              <a:rPr lang="en-US" sz="1800" dirty="0" smtClean="0">
                <a:latin typeface="Trebuchet MS" pitchFamily="34" charset="0"/>
              </a:rPr>
              <a:t>This template has four</a:t>
            </a:r>
            <a:endParaRPr lang="en-US" sz="1800" baseline="0" dirty="0" smtClean="0">
              <a:latin typeface="Trebuchet MS" pitchFamily="34" charset="0"/>
            </a:endParaRPr>
          </a:p>
          <a:p>
            <a:pPr defTabSz="3526628">
              <a:lnSpc>
                <a:spcPct val="100000"/>
              </a:lnSpc>
            </a:pPr>
            <a:r>
              <a:rPr lang="en-US" sz="1800" baseline="0" dirty="0" smtClean="0">
                <a:latin typeface="Trebuchet MS" pitchFamily="34" charset="0"/>
              </a:rPr>
              <a:t>different column layouts. </a:t>
            </a:r>
          </a:p>
          <a:p>
            <a:pPr defTabSz="3526628">
              <a:lnSpc>
                <a:spcPct val="100000"/>
              </a:lnSpc>
            </a:pPr>
            <a:r>
              <a:rPr lang="en-US" sz="1800" u="sng" baseline="0" dirty="0" smtClean="0">
                <a:latin typeface="Trebuchet MS" pitchFamily="34" charset="0"/>
              </a:rPr>
              <a:t>Right-click</a:t>
            </a:r>
            <a:r>
              <a:rPr lang="en-US" sz="1800" baseline="0" dirty="0" smtClean="0">
                <a:latin typeface="Trebuchet MS" pitchFamily="34" charset="0"/>
              </a:rPr>
              <a:t> your mouse</a:t>
            </a:r>
          </a:p>
          <a:p>
            <a:pPr defTabSz="3526628">
              <a:lnSpc>
                <a:spcPct val="100000"/>
              </a:lnSpc>
            </a:pPr>
            <a:r>
              <a:rPr lang="en-US" sz="1800" baseline="0" dirty="0" smtClean="0">
                <a:latin typeface="Trebuchet MS" pitchFamily="34" charset="0"/>
              </a:rPr>
              <a:t>on the background and </a:t>
            </a:r>
          </a:p>
          <a:p>
            <a:pPr defTabSz="3526628">
              <a:lnSpc>
                <a:spcPct val="100000"/>
              </a:lnSpc>
            </a:pPr>
            <a:r>
              <a:rPr lang="en-US" sz="1800" baseline="0" dirty="0" smtClean="0">
                <a:latin typeface="Trebuchet MS" pitchFamily="34" charset="0"/>
              </a:rPr>
              <a:t>click on “Layout” to see </a:t>
            </a:r>
          </a:p>
          <a:p>
            <a:pPr defTabSz="3526628">
              <a:lnSpc>
                <a:spcPct val="100000"/>
              </a:lnSpc>
            </a:pPr>
            <a:r>
              <a:rPr lang="en-US" sz="1800" baseline="0" dirty="0" smtClean="0">
                <a:latin typeface="Trebuchet MS" pitchFamily="34" charset="0"/>
              </a:rPr>
              <a:t>the layout options.</a:t>
            </a:r>
            <a:endParaRPr lang="en-US" sz="1800" dirty="0" smtClean="0">
              <a:latin typeface="Trebuchet MS" pitchFamily="34" charset="0"/>
            </a:endParaRPr>
          </a:p>
          <a:p>
            <a:pPr marL="0" marR="0" indent="0" algn="l" defTabSz="3526628" rtl="0" eaLnBrk="1" fontAlgn="auto" latinLnBrk="0" hangingPunct="1">
              <a:lnSpc>
                <a:spcPct val="100000"/>
              </a:lnSpc>
              <a:spcBef>
                <a:spcPts val="0"/>
              </a:spcBef>
              <a:spcAft>
                <a:spcPts val="0"/>
              </a:spcAft>
              <a:buClrTx/>
              <a:buSzTx/>
              <a:buFontTx/>
              <a:buNone/>
              <a:tabLst/>
              <a:defRPr/>
            </a:pPr>
            <a:r>
              <a:rPr lang="en-US" sz="18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526628" rtl="0" eaLnBrk="1" fontAlgn="auto" latinLnBrk="0" hangingPunct="1">
              <a:lnSpc>
                <a:spcPct val="100000"/>
              </a:lnSpc>
              <a:spcBef>
                <a:spcPts val="0"/>
              </a:spcBef>
              <a:spcAft>
                <a:spcPts val="0"/>
              </a:spcAft>
              <a:buClrTx/>
              <a:buSzTx/>
              <a:buFontTx/>
              <a:buNone/>
              <a:tabLst/>
              <a:defRPr/>
            </a:pPr>
            <a:endParaRPr lang="en-US" sz="1800" baseline="0" dirty="0" smtClean="0">
              <a:latin typeface="Trebuchet MS" pitchFamily="34" charset="0"/>
            </a:endParaRPr>
          </a:p>
          <a:p>
            <a:pPr defTabSz="3526628">
              <a:lnSpc>
                <a:spcPct val="100000"/>
              </a:lnSpc>
            </a:pPr>
            <a:r>
              <a:rPr lang="en-US" sz="1800" b="1" baseline="0" dirty="0" smtClean="0">
                <a:solidFill>
                  <a:srgbClr val="FFFF00"/>
                </a:solidFill>
                <a:latin typeface="Trebuchet MS" pitchFamily="34" charset="0"/>
              </a:rPr>
              <a:t>Importing text and graphics from external sources</a:t>
            </a:r>
          </a:p>
          <a:p>
            <a:pPr defTabSz="3526628">
              <a:lnSpc>
                <a:spcPct val="100000"/>
              </a:lnSpc>
            </a:pPr>
            <a:r>
              <a:rPr lang="en-US" sz="1800" b="1" u="sng" baseline="0" dirty="0" smtClean="0">
                <a:latin typeface="Trebuchet MS" pitchFamily="34" charset="0"/>
              </a:rPr>
              <a:t>TEXT: </a:t>
            </a:r>
            <a:r>
              <a:rPr lang="en-US" sz="1800" baseline="0" dirty="0" smtClean="0">
                <a:latin typeface="Trebuchet MS" pitchFamily="34" charset="0"/>
              </a:rPr>
              <a:t>Paste or type your text into a pre-existing placeholder or drag in a new placeholder from the left side of the template. Move it anywhere as needed.</a:t>
            </a:r>
          </a:p>
          <a:p>
            <a:pPr defTabSz="3526628">
              <a:lnSpc>
                <a:spcPct val="100000"/>
              </a:lnSpc>
            </a:pPr>
            <a:r>
              <a:rPr lang="en-US" sz="1800" b="1" u="sng" baseline="0" dirty="0" smtClean="0">
                <a:latin typeface="Trebuchet MS" pitchFamily="34" charset="0"/>
              </a:rPr>
              <a:t>PHOTOS: </a:t>
            </a:r>
            <a:r>
              <a:rPr lang="en-US" sz="1800" baseline="0" dirty="0" smtClean="0">
                <a:latin typeface="Trebuchet MS" pitchFamily="34" charset="0"/>
              </a:rPr>
              <a:t>Drag in a picture placeholder, size it </a:t>
            </a:r>
            <a:r>
              <a:rPr lang="en-US" sz="1800" u="sng" baseline="0" dirty="0" smtClean="0">
                <a:latin typeface="Trebuchet MS" pitchFamily="34" charset="0"/>
              </a:rPr>
              <a:t>first</a:t>
            </a:r>
            <a:r>
              <a:rPr lang="en-US" sz="1800" baseline="0" dirty="0" smtClean="0">
                <a:latin typeface="Trebuchet MS" pitchFamily="34" charset="0"/>
              </a:rPr>
              <a:t>, click in it and insert a photo from the menu.</a:t>
            </a:r>
          </a:p>
          <a:p>
            <a:pPr defTabSz="3526628">
              <a:lnSpc>
                <a:spcPct val="100000"/>
              </a:lnSpc>
            </a:pPr>
            <a:r>
              <a:rPr lang="en-US" sz="1800" b="1" u="sng" baseline="0" dirty="0" smtClean="0">
                <a:latin typeface="Trebuchet MS" pitchFamily="34" charset="0"/>
              </a:rPr>
              <a:t>TABLES: </a:t>
            </a:r>
            <a:r>
              <a:rPr lang="en-US" sz="1800" baseline="0" dirty="0" smtClean="0">
                <a:latin typeface="Trebuchet MS" pitchFamily="34" charset="0"/>
              </a:rPr>
              <a:t>You can copy and paste a table from an external document onto this poster template. To make the text fit better in the cells of an imported table, </a:t>
            </a:r>
            <a:r>
              <a:rPr lang="en-US" sz="1800" u="sng" baseline="0" dirty="0" smtClean="0">
                <a:latin typeface="Trebuchet MS" pitchFamily="34" charset="0"/>
              </a:rPr>
              <a:t>right-click</a:t>
            </a:r>
            <a:r>
              <a:rPr lang="en-US" sz="1800" baseline="0" dirty="0" smtClean="0">
                <a:latin typeface="Trebuchet MS" pitchFamily="34" charset="0"/>
              </a:rPr>
              <a:t> on the table, click FORMAT SHAPE  then click on TEXT BOX and change the INTERNAL MARGIN values to 0.25</a:t>
            </a:r>
          </a:p>
          <a:p>
            <a:pPr defTabSz="3526628">
              <a:lnSpc>
                <a:spcPct val="100000"/>
              </a:lnSpc>
            </a:pPr>
            <a:endParaRPr lang="en-US" sz="1800" baseline="0" dirty="0" smtClean="0">
              <a:latin typeface="Trebuchet MS" pitchFamily="34" charset="0"/>
            </a:endParaRPr>
          </a:p>
          <a:p>
            <a:pPr defTabSz="3134780"/>
            <a:r>
              <a:rPr lang="en-US" sz="1800" b="1" baseline="0" dirty="0" smtClean="0">
                <a:solidFill>
                  <a:srgbClr val="FFFF00"/>
                </a:solidFill>
                <a:latin typeface="Trebuchet MS" pitchFamily="34" charset="0"/>
              </a:rPr>
              <a:t>Modifying the color scheme</a:t>
            </a:r>
          </a:p>
          <a:p>
            <a:pPr defTabSz="3134780"/>
            <a:r>
              <a:rPr lang="en-US" sz="1800" baseline="0" dirty="0" smtClean="0">
                <a:latin typeface="Trebuchet MS" pitchFamily="34" charset="0"/>
              </a:rPr>
              <a:t>To change the color scheme of this template go to the “Design” menu and click on “Colors”. You can choose from the provide color combinations or you can create your own.</a:t>
            </a:r>
          </a:p>
          <a:p>
            <a:pPr defTabSz="3526628">
              <a:lnSpc>
                <a:spcPct val="100000"/>
              </a:lnSpc>
            </a:pPr>
            <a:endParaRPr lang="en-US" sz="1800" baseline="0" dirty="0" smtClean="0">
              <a:latin typeface="Trebuchet MS" pitchFamily="34" charset="0"/>
            </a:endParaRPr>
          </a:p>
          <a:p>
            <a:pPr defTabSz="2821641">
              <a:lnSpc>
                <a:spcPct val="100000"/>
              </a:lnSpc>
            </a:pPr>
            <a:endParaRPr lang="en-US" sz="1200" baseline="0" dirty="0" smtClean="0">
              <a:latin typeface="Trebuchet MS" pitchFamily="34" charset="0"/>
            </a:endParaRPr>
          </a:p>
          <a:p>
            <a:pPr defTabSz="2821641">
              <a:lnSpc>
                <a:spcPct val="100000"/>
              </a:lnSpc>
            </a:pPr>
            <a:endParaRPr lang="en-US" sz="1200" dirty="0" smtClean="0">
              <a:latin typeface="Trebuchet MS" pitchFamily="34" charset="0"/>
            </a:endParaRPr>
          </a:p>
          <a:p>
            <a:pPr algn="ctr">
              <a:lnSpc>
                <a:spcPct val="100000"/>
              </a:lnSpc>
            </a:pPr>
            <a:endParaRPr lang="en-US" sz="1200" b="1" dirty="0" smtClean="0">
              <a:solidFill>
                <a:schemeClr val="bg1"/>
              </a:solidFill>
              <a:latin typeface="Trebuchet MS" pitchFamily="34" charset="0"/>
            </a:endParaRPr>
          </a:p>
          <a:p>
            <a:pPr defTabSz="2821641">
              <a:lnSpc>
                <a:spcPct val="100000"/>
              </a:lnSpc>
            </a:pPr>
            <a:endParaRPr lang="en-US" sz="1200" b="1" dirty="0" smtClean="0">
              <a:solidFill>
                <a:srgbClr val="FFFF00"/>
              </a:solidFill>
              <a:latin typeface="Trebuchet MS" pitchFamily="34" charset="0"/>
            </a:endParaRPr>
          </a:p>
          <a:p>
            <a:pPr algn="ctr">
              <a:lnSpc>
                <a:spcPct val="100000"/>
              </a:lnSpc>
            </a:pPr>
            <a:endParaRPr lang="en-US" sz="1800" b="1" dirty="0">
              <a:latin typeface="Trebuchet MS" pitchFamily="34" charset="0"/>
            </a:endParaRPr>
          </a:p>
        </p:txBody>
      </p:sp>
      <p:sp>
        <p:nvSpPr>
          <p:cNvPr id="63" name="Rectangle 62"/>
          <p:cNvSpPr/>
          <p:nvPr/>
        </p:nvSpPr>
        <p:spPr>
          <a:xfrm>
            <a:off x="-8104773" y="11115004"/>
            <a:ext cx="7854724"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8781" tIns="29390" rIns="58781" bIns="29390" rtlCol="0" anchor="ctr"/>
          <a:lstStyle/>
          <a:p>
            <a:pPr algn="ctr"/>
            <a:endParaRPr lang="en-US"/>
          </a:p>
        </p:txBody>
      </p:sp>
      <p:pic>
        <p:nvPicPr>
          <p:cNvPr id="64" name="Picture 2"/>
          <p:cNvPicPr>
            <a:picLocks noChangeAspect="1" noChangeArrowheads="1"/>
          </p:cNvPicPr>
          <p:nvPr/>
        </p:nvPicPr>
        <p:blipFill>
          <a:blip r:embed="rId3" cstate="print"/>
          <a:srcRect/>
          <a:stretch>
            <a:fillRect/>
          </a:stretch>
        </p:blipFill>
        <p:spPr bwMode="auto">
          <a:xfrm>
            <a:off x="36691989" y="7979334"/>
            <a:ext cx="2993138" cy="1529091"/>
          </a:xfrm>
          <a:prstGeom prst="rect">
            <a:avLst/>
          </a:prstGeom>
          <a:noFill/>
          <a:ln w="9525">
            <a:noFill/>
            <a:miter lim="800000"/>
            <a:headEnd/>
            <a:tailEnd/>
          </a:ln>
          <a:effectLst/>
        </p:spPr>
      </p:pic>
      <p:pic>
        <p:nvPicPr>
          <p:cNvPr id="65" name="Picture 2"/>
          <p:cNvPicPr>
            <a:picLocks noChangeAspect="1" noChangeArrowheads="1"/>
          </p:cNvPicPr>
          <p:nvPr/>
        </p:nvPicPr>
        <p:blipFill>
          <a:blip r:embed="rId4" cstate="print"/>
          <a:srcRect/>
          <a:stretch>
            <a:fillRect/>
          </a:stretch>
        </p:blipFill>
        <p:spPr bwMode="auto">
          <a:xfrm>
            <a:off x="34151437" y="6798233"/>
            <a:ext cx="442913" cy="219075"/>
          </a:xfrm>
          <a:prstGeom prst="rect">
            <a:avLst/>
          </a:prstGeom>
          <a:noFill/>
          <a:ln w="9525">
            <a:solidFill>
              <a:schemeClr val="tx1"/>
            </a:solidFill>
            <a:miter lim="800000"/>
            <a:headEnd/>
            <a:tailEnd/>
          </a:ln>
          <a:effectLst/>
        </p:spPr>
      </p:pic>
      <p:sp>
        <p:nvSpPr>
          <p:cNvPr id="66" name="TextBox 65"/>
          <p:cNvSpPr txBox="1"/>
          <p:nvPr/>
        </p:nvSpPr>
        <p:spPr>
          <a:xfrm>
            <a:off x="33223805" y="15269320"/>
            <a:ext cx="6870215" cy="1088867"/>
          </a:xfrm>
          <a:prstGeom prst="rect">
            <a:avLst/>
          </a:prstGeom>
          <a:noFill/>
        </p:spPr>
        <p:txBody>
          <a:bodyPr wrap="square" lIns="58781" tIns="29390" rIns="58781" bIns="29390" rtlCol="0">
            <a:spAutoFit/>
          </a:bodyPr>
          <a:lstStyle/>
          <a:p>
            <a:pPr>
              <a:lnSpc>
                <a:spcPts val="2025"/>
              </a:lnSpc>
            </a:pPr>
            <a:r>
              <a:rPr lang="en-US" sz="2000" dirty="0" smtClean="0">
                <a:solidFill>
                  <a:schemeClr val="bg1"/>
                </a:solidFill>
              </a:rPr>
              <a:t>© 2012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a:t>
            </a:r>
            <a:br>
              <a:rPr lang="en-US" sz="1800" baseline="0" dirty="0" smtClean="0">
                <a:solidFill>
                  <a:schemeClr val="bg1"/>
                </a:solidFill>
              </a:rPr>
            </a:br>
            <a:r>
              <a:rPr lang="en-US" sz="1800" baseline="0" dirty="0" smtClean="0">
                <a:solidFill>
                  <a:schemeClr val="bg1"/>
                </a:solidFill>
              </a:rPr>
              <a:t>    Berkeley  CA  94710</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grpSp>
        <p:nvGrpSpPr>
          <p:cNvPr id="67" name="Group 66"/>
          <p:cNvGrpSpPr/>
          <p:nvPr/>
        </p:nvGrpSpPr>
        <p:grpSpPr>
          <a:xfrm>
            <a:off x="-7670881" y="15395655"/>
            <a:ext cx="6925830" cy="651775"/>
            <a:chOff x="44242388" y="28041207"/>
            <a:chExt cx="9771400" cy="1103478"/>
          </a:xfrm>
        </p:grpSpPr>
        <p:sp>
          <p:nvSpPr>
            <p:cNvPr id="68" name="Rounded Rectangle 6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69" name="Picture 68"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70" name="TextBox 32"/>
            <p:cNvSpPr txBox="1"/>
            <p:nvPr userDrawn="1"/>
          </p:nvSpPr>
          <p:spPr>
            <a:xfrm>
              <a:off x="45342599" y="28041207"/>
              <a:ext cx="8671189" cy="1094261"/>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103" name="Straight Connector 102"/>
          <p:cNvCxnSpPr/>
          <p:nvPr/>
        </p:nvCxnSpPr>
        <p:spPr>
          <a:xfrm>
            <a:off x="33166594" y="15136895"/>
            <a:ext cx="7537847"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161339" y="2781300"/>
            <a:ext cx="7537847"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8133348" y="6115050"/>
            <a:ext cx="7869405"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26371154" y="2657475"/>
            <a:ext cx="6209109" cy="13373100"/>
          </a:xfrm>
          <a:prstGeom prst="roundRect">
            <a:avLst>
              <a:gd name="adj" fmla="val 8383"/>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2" name="Rectangle 33"/>
          <p:cNvSpPr>
            <a:spLocks noChangeArrowheads="1"/>
          </p:cNvSpPr>
          <p:nvPr userDrawn="1"/>
        </p:nvSpPr>
        <p:spPr bwMode="auto">
          <a:xfrm>
            <a:off x="6863656" y="2657475"/>
            <a:ext cx="19208948" cy="13373100"/>
          </a:xfrm>
          <a:prstGeom prst="roundRect">
            <a:avLst>
              <a:gd name="adj" fmla="val 36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58781" tIns="29390" rIns="58781" bIns="29390" anchor="ctr"/>
          <a:lstStyle/>
          <a:p>
            <a:pPr>
              <a:defRPr/>
            </a:pPr>
            <a:endParaRPr lang="en-US" dirty="0"/>
          </a:p>
        </p:txBody>
      </p:sp>
      <p:sp>
        <p:nvSpPr>
          <p:cNvPr id="23" name="Rectangle 22"/>
          <p:cNvSpPr/>
          <p:nvPr userDrawn="1"/>
        </p:nvSpPr>
        <p:spPr>
          <a:xfrm>
            <a:off x="-8118667" y="9308759"/>
            <a:ext cx="7854724"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8781" tIns="29390" rIns="58781" bIns="29390"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7.png"/><Relationship Id="rId10" Type="http://schemas.openxmlformats.org/officeDocument/2006/relationships/image" Target="../media/image10.jpe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55998" y="2681712"/>
            <a:ext cx="7825476" cy="488042"/>
          </a:xfrm>
        </p:spPr>
        <p:txBody>
          <a:bodyPr/>
          <a:lstStyle/>
          <a:p>
            <a:r>
              <a:rPr lang="en-US" sz="2400" dirty="0" smtClean="0"/>
              <a:t>Abstract</a:t>
            </a:r>
            <a:endParaRPr lang="en-US" sz="2400" dirty="0"/>
          </a:p>
        </p:txBody>
      </p:sp>
      <p:sp>
        <p:nvSpPr>
          <p:cNvPr id="6" name="Text Placeholder 5"/>
          <p:cNvSpPr>
            <a:spLocks noGrp="1"/>
          </p:cNvSpPr>
          <p:nvPr>
            <p:ph type="body" sz="quarter" idx="20"/>
          </p:nvPr>
        </p:nvSpPr>
        <p:spPr>
          <a:xfrm>
            <a:off x="325106" y="8613688"/>
            <a:ext cx="7856368" cy="488042"/>
          </a:xfrm>
        </p:spPr>
        <p:txBody>
          <a:bodyPr/>
          <a:lstStyle/>
          <a:p>
            <a:r>
              <a:rPr lang="en-US" sz="2400" dirty="0" smtClean="0"/>
              <a:t>Clearing Function</a:t>
            </a:r>
            <a:endParaRPr lang="en-US" sz="2400" dirty="0"/>
          </a:p>
        </p:txBody>
      </p:sp>
      <p:sp>
        <p:nvSpPr>
          <p:cNvPr id="7" name="Text Placeholder 6"/>
          <p:cNvSpPr>
            <a:spLocks noGrp="1"/>
          </p:cNvSpPr>
          <p:nvPr>
            <p:ph type="body" sz="quarter" idx="21"/>
          </p:nvPr>
        </p:nvSpPr>
        <p:spPr>
          <a:xfrm>
            <a:off x="355998" y="3160469"/>
            <a:ext cx="7825476" cy="5401479"/>
          </a:xfrm>
        </p:spPr>
        <p:txBody>
          <a:bodyPr/>
          <a:lstStyle/>
          <a:p>
            <a:pPr algn="just"/>
            <a:r>
              <a:rPr lang="en-US" sz="1800" dirty="0"/>
              <a:t>According to the U.S. Energy Information Administration, the United States consumed approximately 134 billion gallons of gasoline at a national average retail price of $3.52 per gallon for unleaded regular grade gasoline in 2011.  A vast majority of this fuel was consumed by the 245 million U.S. registered automobiles and trucks that are included in the transportation sector which overall accounts for 27% of all U.S. greenhouse gas emissions.  Hydrogen is a transformational energy carrier which can be domestically produced, lead to dramatic reductions in greenhouse gas emissions, and is approaching comparable prices with traditional fuels. However, the introduction of hydrogen as a vehicular fuel will require the design and development of a comprehensive refueling infrastructure network. An initial hydrogen vehicle supply network for the Northeastern U.S. is designed which includes the metropolitan areas of Boston, Philadelphia, Washington D.C. and New York City. A new formulation for modeling the congestion and capacity of the refueling stations along with strong heuristics and exact solution methods is presented. Stochastic demands are extracted from U.S. census tract data using predictive analytics and Geographical Information System (GIS) methodologies.</a:t>
            </a:r>
          </a:p>
        </p:txBody>
      </p:sp>
      <p:sp>
        <p:nvSpPr>
          <p:cNvPr id="9" name="Text Placeholder 8"/>
          <p:cNvSpPr>
            <a:spLocks noGrp="1"/>
          </p:cNvSpPr>
          <p:nvPr>
            <p:ph type="body" sz="quarter" idx="25"/>
          </p:nvPr>
        </p:nvSpPr>
        <p:spPr>
          <a:xfrm>
            <a:off x="24785054" y="2681712"/>
            <a:ext cx="7779732" cy="488042"/>
          </a:xfrm>
        </p:spPr>
        <p:txBody>
          <a:bodyPr/>
          <a:lstStyle/>
          <a:p>
            <a:r>
              <a:rPr lang="en-US" sz="2400" dirty="0" smtClean="0"/>
              <a:t>Numerical Results</a:t>
            </a:r>
            <a:endParaRPr lang="en-US" sz="2400" dirty="0"/>
          </a:p>
        </p:txBody>
      </p:sp>
      <p:sp>
        <p:nvSpPr>
          <p:cNvPr id="10" name="Text Placeholder 9"/>
          <p:cNvSpPr>
            <a:spLocks noGrp="1"/>
          </p:cNvSpPr>
          <p:nvPr>
            <p:ph type="body" sz="quarter" idx="26"/>
          </p:nvPr>
        </p:nvSpPr>
        <p:spPr>
          <a:xfrm>
            <a:off x="24785056" y="3160469"/>
            <a:ext cx="7779730" cy="612475"/>
          </a:xfrm>
        </p:spPr>
        <p:txBody>
          <a:bodyPr/>
          <a:lstStyle/>
          <a:p>
            <a:endParaRPr lang="en-US" dirty="0"/>
          </a:p>
          <a:p>
            <a:endParaRPr lang="en-US" dirty="0"/>
          </a:p>
        </p:txBody>
      </p:sp>
      <p:sp>
        <p:nvSpPr>
          <p:cNvPr id="13" name="Text Placeholder 12"/>
          <p:cNvSpPr>
            <a:spLocks noGrp="1"/>
          </p:cNvSpPr>
          <p:nvPr>
            <p:ph type="body" sz="quarter" idx="29"/>
          </p:nvPr>
        </p:nvSpPr>
        <p:spPr>
          <a:xfrm>
            <a:off x="24781482" y="13030942"/>
            <a:ext cx="7779731" cy="488042"/>
          </a:xfrm>
        </p:spPr>
        <p:txBody>
          <a:bodyPr/>
          <a:lstStyle/>
          <a:p>
            <a:r>
              <a:rPr lang="en-US" sz="2400" dirty="0" smtClean="0"/>
              <a:t>Acknowledgments </a:t>
            </a:r>
            <a:endParaRPr lang="en-US" sz="2400" dirty="0"/>
          </a:p>
        </p:txBody>
      </p:sp>
      <p:sp>
        <p:nvSpPr>
          <p:cNvPr id="18" name="Text Placeholder 17"/>
          <p:cNvSpPr>
            <a:spLocks noGrp="1"/>
          </p:cNvSpPr>
          <p:nvPr>
            <p:ph type="body" sz="quarter" idx="137"/>
          </p:nvPr>
        </p:nvSpPr>
        <p:spPr>
          <a:xfrm>
            <a:off x="16626110" y="2681712"/>
            <a:ext cx="7815040" cy="488042"/>
          </a:xfrm>
        </p:spPr>
        <p:txBody>
          <a:bodyPr/>
          <a:lstStyle/>
          <a:p>
            <a:r>
              <a:rPr lang="en-US" sz="2400" dirty="0" smtClean="0"/>
              <a:t>Mathematical Model</a:t>
            </a:r>
            <a:endParaRPr lang="en-US" sz="2400" dirty="0"/>
          </a:p>
        </p:txBody>
      </p:sp>
      <p:sp>
        <p:nvSpPr>
          <p:cNvPr id="19" name="Text Placeholder 18"/>
          <p:cNvSpPr>
            <a:spLocks noGrp="1"/>
          </p:cNvSpPr>
          <p:nvPr>
            <p:ph type="body" sz="quarter" idx="149"/>
          </p:nvPr>
        </p:nvSpPr>
        <p:spPr/>
        <p:txBody>
          <a:bodyPr/>
          <a:lstStyle/>
          <a:p>
            <a:endParaRPr lang="en-US"/>
          </a:p>
        </p:txBody>
      </p:sp>
      <p:sp>
        <p:nvSpPr>
          <p:cNvPr id="20" name="Text Placeholder 19"/>
          <p:cNvSpPr>
            <a:spLocks noGrp="1"/>
          </p:cNvSpPr>
          <p:nvPr>
            <p:ph type="body" sz="quarter" idx="160"/>
          </p:nvPr>
        </p:nvSpPr>
        <p:spPr/>
        <p:txBody>
          <a:bodyPr/>
          <a:lstStyle/>
          <a:p>
            <a:endParaRPr lang="en-US"/>
          </a:p>
        </p:txBody>
      </p:sp>
      <p:sp>
        <p:nvSpPr>
          <p:cNvPr id="21" name="Text Placeholder 20"/>
          <p:cNvSpPr>
            <a:spLocks noGrp="1"/>
          </p:cNvSpPr>
          <p:nvPr>
            <p:ph type="body" sz="quarter" idx="161"/>
          </p:nvPr>
        </p:nvSpPr>
        <p:spPr/>
        <p:txBody>
          <a:bodyPr/>
          <a:lstStyle/>
          <a:p>
            <a:endParaRPr lang="en-US"/>
          </a:p>
        </p:txBody>
      </p:sp>
      <p:sp>
        <p:nvSpPr>
          <p:cNvPr id="22" name="Text Placeholder 21"/>
          <p:cNvSpPr>
            <a:spLocks noGrp="1"/>
          </p:cNvSpPr>
          <p:nvPr>
            <p:ph type="body" sz="quarter" idx="162"/>
          </p:nvPr>
        </p:nvSpPr>
        <p:spPr/>
        <p:txBody>
          <a:bodyPr/>
          <a:lstStyle/>
          <a:p>
            <a:endParaRPr lang="en-US"/>
          </a:p>
        </p:txBody>
      </p:sp>
      <p:sp>
        <p:nvSpPr>
          <p:cNvPr id="23" name="Text Placeholder 22"/>
          <p:cNvSpPr>
            <a:spLocks noGrp="1"/>
          </p:cNvSpPr>
          <p:nvPr>
            <p:ph type="body" sz="quarter" idx="163"/>
          </p:nvPr>
        </p:nvSpPr>
        <p:spPr/>
        <p:txBody>
          <a:bodyPr/>
          <a:lstStyle/>
          <a:p>
            <a:endParaRPr lang="en-US"/>
          </a:p>
        </p:txBody>
      </p:sp>
      <p:sp>
        <p:nvSpPr>
          <p:cNvPr id="24" name="Text Placeholder 23"/>
          <p:cNvSpPr>
            <a:spLocks noGrp="1"/>
          </p:cNvSpPr>
          <p:nvPr>
            <p:ph type="body" sz="quarter" idx="164"/>
          </p:nvPr>
        </p:nvSpPr>
        <p:spPr/>
        <p:txBody>
          <a:bodyPr/>
          <a:lstStyle/>
          <a:p>
            <a:endParaRPr lang="en-US"/>
          </a:p>
        </p:txBody>
      </p:sp>
      <p:sp>
        <p:nvSpPr>
          <p:cNvPr id="25" name="Text Placeholder 24"/>
          <p:cNvSpPr>
            <a:spLocks noGrp="1"/>
          </p:cNvSpPr>
          <p:nvPr>
            <p:ph type="body" sz="quarter" idx="165"/>
          </p:nvPr>
        </p:nvSpPr>
        <p:spPr/>
        <p:txBody>
          <a:bodyPr/>
          <a:lstStyle/>
          <a:p>
            <a:endParaRPr lang="en-US"/>
          </a:p>
        </p:txBody>
      </p:sp>
      <p:sp>
        <p:nvSpPr>
          <p:cNvPr id="26" name="Text Placeholder 25"/>
          <p:cNvSpPr>
            <a:spLocks noGrp="1"/>
          </p:cNvSpPr>
          <p:nvPr>
            <p:ph type="body" sz="quarter" idx="166"/>
          </p:nvPr>
        </p:nvSpPr>
        <p:spPr/>
        <p:txBody>
          <a:bodyPr/>
          <a:lstStyle/>
          <a:p>
            <a:endParaRPr lang="en-US"/>
          </a:p>
        </p:txBody>
      </p:sp>
      <p:sp>
        <p:nvSpPr>
          <p:cNvPr id="27" name="Text Placeholder 26"/>
          <p:cNvSpPr>
            <a:spLocks noGrp="1"/>
          </p:cNvSpPr>
          <p:nvPr>
            <p:ph type="body" sz="quarter" idx="167"/>
          </p:nvPr>
        </p:nvSpPr>
        <p:spPr/>
        <p:txBody>
          <a:bodyPr/>
          <a:lstStyle/>
          <a:p>
            <a:endParaRPr lang="en-US"/>
          </a:p>
        </p:txBody>
      </p:sp>
      <p:sp>
        <p:nvSpPr>
          <p:cNvPr id="28" name="Text Placeholder 27"/>
          <p:cNvSpPr>
            <a:spLocks noGrp="1"/>
          </p:cNvSpPr>
          <p:nvPr>
            <p:ph type="body" sz="quarter" idx="168"/>
          </p:nvPr>
        </p:nvSpPr>
        <p:spPr/>
        <p:txBody>
          <a:bodyPr/>
          <a:lstStyle/>
          <a:p>
            <a:endParaRPr lang="en-US"/>
          </a:p>
        </p:txBody>
      </p:sp>
      <p:sp>
        <p:nvSpPr>
          <p:cNvPr id="29" name="Text Placeholder 28"/>
          <p:cNvSpPr>
            <a:spLocks noGrp="1"/>
          </p:cNvSpPr>
          <p:nvPr>
            <p:ph type="body" sz="quarter" idx="169"/>
          </p:nvPr>
        </p:nvSpPr>
        <p:spPr/>
        <p:txBody>
          <a:bodyPr/>
          <a:lstStyle/>
          <a:p>
            <a:endParaRPr lang="en-US"/>
          </a:p>
        </p:txBody>
      </p:sp>
      <p:sp>
        <p:nvSpPr>
          <p:cNvPr id="30" name="Text Placeholder 29"/>
          <p:cNvSpPr>
            <a:spLocks noGrp="1"/>
          </p:cNvSpPr>
          <p:nvPr>
            <p:ph type="body" sz="quarter" idx="170"/>
          </p:nvPr>
        </p:nvSpPr>
        <p:spPr/>
        <p:txBody>
          <a:bodyPr/>
          <a:lstStyle/>
          <a:p>
            <a:endParaRPr lang="en-US"/>
          </a:p>
        </p:txBody>
      </p:sp>
      <p:sp>
        <p:nvSpPr>
          <p:cNvPr id="31" name="Text Placeholder 30"/>
          <p:cNvSpPr>
            <a:spLocks noGrp="1"/>
          </p:cNvSpPr>
          <p:nvPr>
            <p:ph type="body" sz="quarter" idx="171"/>
          </p:nvPr>
        </p:nvSpPr>
        <p:spPr/>
        <p:txBody>
          <a:bodyPr/>
          <a:lstStyle/>
          <a:p>
            <a:endParaRPr lang="en-US"/>
          </a:p>
        </p:txBody>
      </p:sp>
      <p:sp>
        <p:nvSpPr>
          <p:cNvPr id="32" name="Text Placeholder 31"/>
          <p:cNvSpPr>
            <a:spLocks noGrp="1"/>
          </p:cNvSpPr>
          <p:nvPr>
            <p:ph type="body" sz="quarter" idx="172"/>
          </p:nvPr>
        </p:nvSpPr>
        <p:spPr/>
        <p:txBody>
          <a:bodyPr/>
          <a:lstStyle/>
          <a:p>
            <a:endParaRPr lang="en-US"/>
          </a:p>
        </p:txBody>
      </p:sp>
      <p:sp>
        <p:nvSpPr>
          <p:cNvPr id="33" name="Text Placeholder 32"/>
          <p:cNvSpPr>
            <a:spLocks noGrp="1"/>
          </p:cNvSpPr>
          <p:nvPr>
            <p:ph type="body" sz="quarter" idx="173"/>
          </p:nvPr>
        </p:nvSpPr>
        <p:spPr/>
        <p:txBody>
          <a:bodyPr/>
          <a:lstStyle/>
          <a:p>
            <a:endParaRPr lang="en-US"/>
          </a:p>
        </p:txBody>
      </p:sp>
      <p:sp>
        <p:nvSpPr>
          <p:cNvPr id="34" name="Text Placeholder 33"/>
          <p:cNvSpPr>
            <a:spLocks noGrp="1"/>
          </p:cNvSpPr>
          <p:nvPr>
            <p:ph type="body" sz="quarter" idx="174"/>
          </p:nvPr>
        </p:nvSpPr>
        <p:spPr/>
        <p:txBody>
          <a:bodyPr/>
          <a:lstStyle/>
          <a:p>
            <a:endParaRPr lang="en-US"/>
          </a:p>
        </p:txBody>
      </p:sp>
      <p:sp>
        <p:nvSpPr>
          <p:cNvPr id="35" name="Text Placeholder 34"/>
          <p:cNvSpPr>
            <a:spLocks noGrp="1"/>
          </p:cNvSpPr>
          <p:nvPr>
            <p:ph type="body" sz="quarter" idx="175"/>
          </p:nvPr>
        </p:nvSpPr>
        <p:spPr/>
        <p:txBody>
          <a:bodyPr/>
          <a:lstStyle/>
          <a:p>
            <a:endParaRPr lang="en-US"/>
          </a:p>
        </p:txBody>
      </p:sp>
      <p:sp>
        <p:nvSpPr>
          <p:cNvPr id="36" name="Text Placeholder 35"/>
          <p:cNvSpPr>
            <a:spLocks noGrp="1"/>
          </p:cNvSpPr>
          <p:nvPr>
            <p:ph type="body" sz="quarter" idx="176"/>
          </p:nvPr>
        </p:nvSpPr>
        <p:spPr/>
        <p:txBody>
          <a:bodyPr/>
          <a:lstStyle/>
          <a:p>
            <a:endParaRPr lang="en-US"/>
          </a:p>
        </p:txBody>
      </p:sp>
      <p:sp>
        <p:nvSpPr>
          <p:cNvPr id="37" name="Text Placeholder 36"/>
          <p:cNvSpPr>
            <a:spLocks noGrp="1"/>
          </p:cNvSpPr>
          <p:nvPr>
            <p:ph type="body" sz="quarter" idx="177"/>
          </p:nvPr>
        </p:nvSpPr>
        <p:spPr/>
        <p:txBody>
          <a:bodyPr/>
          <a:lstStyle/>
          <a:p>
            <a:endParaRPr lang="en-US"/>
          </a:p>
        </p:txBody>
      </p:sp>
      <p:sp>
        <p:nvSpPr>
          <p:cNvPr id="38" name="Text Placeholder 37"/>
          <p:cNvSpPr>
            <a:spLocks noGrp="1"/>
          </p:cNvSpPr>
          <p:nvPr>
            <p:ph type="body" sz="quarter" idx="178"/>
          </p:nvPr>
        </p:nvSpPr>
        <p:spPr/>
        <p:txBody>
          <a:bodyPr/>
          <a:lstStyle/>
          <a:p>
            <a:endParaRPr lang="en-US"/>
          </a:p>
        </p:txBody>
      </p:sp>
      <p:sp>
        <p:nvSpPr>
          <p:cNvPr id="39" name="Text Placeholder 38"/>
          <p:cNvSpPr>
            <a:spLocks noGrp="1"/>
          </p:cNvSpPr>
          <p:nvPr>
            <p:ph type="body" sz="quarter" idx="179"/>
          </p:nvPr>
        </p:nvSpPr>
        <p:spPr/>
        <p:txBody>
          <a:bodyPr/>
          <a:lstStyle/>
          <a:p>
            <a:endParaRPr lang="en-US"/>
          </a:p>
        </p:txBody>
      </p:sp>
      <p:sp>
        <p:nvSpPr>
          <p:cNvPr id="40" name="Text Placeholder 39"/>
          <p:cNvSpPr>
            <a:spLocks noGrp="1"/>
          </p:cNvSpPr>
          <p:nvPr>
            <p:ph type="body" sz="quarter" idx="180"/>
          </p:nvPr>
        </p:nvSpPr>
        <p:spPr/>
        <p:txBody>
          <a:bodyPr/>
          <a:lstStyle/>
          <a:p>
            <a:endParaRPr lang="en-US"/>
          </a:p>
        </p:txBody>
      </p:sp>
      <p:sp>
        <p:nvSpPr>
          <p:cNvPr id="41" name="Text Placeholder 40"/>
          <p:cNvSpPr>
            <a:spLocks noGrp="1"/>
          </p:cNvSpPr>
          <p:nvPr>
            <p:ph type="body" sz="quarter" idx="181"/>
          </p:nvPr>
        </p:nvSpPr>
        <p:spPr/>
        <p:txBody>
          <a:bodyPr/>
          <a:lstStyle/>
          <a:p>
            <a:endParaRPr lang="en-US"/>
          </a:p>
        </p:txBody>
      </p:sp>
      <p:sp>
        <p:nvSpPr>
          <p:cNvPr id="42" name="Text Placeholder 41"/>
          <p:cNvSpPr>
            <a:spLocks noGrp="1"/>
          </p:cNvSpPr>
          <p:nvPr>
            <p:ph type="body" sz="quarter" idx="182"/>
          </p:nvPr>
        </p:nvSpPr>
        <p:spPr/>
        <p:txBody>
          <a:bodyPr/>
          <a:lstStyle/>
          <a:p>
            <a:endParaRPr lang="en-US"/>
          </a:p>
        </p:txBody>
      </p:sp>
      <p:sp>
        <p:nvSpPr>
          <p:cNvPr id="55" name="Text Placeholder 54"/>
          <p:cNvSpPr>
            <a:spLocks noGrp="1"/>
          </p:cNvSpPr>
          <p:nvPr>
            <p:ph type="body" sz="quarter" idx="150"/>
          </p:nvPr>
        </p:nvSpPr>
        <p:spPr/>
        <p:txBody>
          <a:bodyPr>
            <a:normAutofit fontScale="92500" lnSpcReduction="20000"/>
          </a:bodyPr>
          <a:lstStyle/>
          <a:p>
            <a:r>
              <a:rPr lang="en-US" dirty="0" err="1" smtClean="0"/>
              <a:t>Hossein</a:t>
            </a:r>
            <a:r>
              <a:rPr lang="en-US" dirty="0" smtClean="0"/>
              <a:t> </a:t>
            </a:r>
            <a:r>
              <a:rPr lang="en-US" dirty="0" err="1" smtClean="0"/>
              <a:t>Abdollahnejadbarough</a:t>
            </a:r>
            <a:r>
              <a:rPr lang="en-US" dirty="0" smtClean="0"/>
              <a:t> &amp; Kevin B. Martin</a:t>
            </a:r>
            <a:endParaRPr lang="en-US" dirty="0"/>
          </a:p>
        </p:txBody>
      </p:sp>
      <p:sp>
        <p:nvSpPr>
          <p:cNvPr id="56" name="Text Placeholder 55"/>
          <p:cNvSpPr>
            <a:spLocks noGrp="1"/>
          </p:cNvSpPr>
          <p:nvPr>
            <p:ph type="body" sz="quarter" idx="195"/>
          </p:nvPr>
        </p:nvSpPr>
        <p:spPr/>
        <p:txBody>
          <a:bodyPr/>
          <a:lstStyle/>
          <a:p>
            <a:r>
              <a:rPr lang="en-US" dirty="0" err="1" smtClean="0"/>
              <a:t>Dept</a:t>
            </a:r>
            <a:r>
              <a:rPr lang="en-US" dirty="0" smtClean="0"/>
              <a:t> of Industrial and Systems Engineering &amp; </a:t>
            </a:r>
            <a:r>
              <a:rPr lang="en-US" dirty="0" err="1" smtClean="0"/>
              <a:t>Dept</a:t>
            </a:r>
            <a:r>
              <a:rPr lang="en-US" dirty="0" smtClean="0"/>
              <a:t> of </a:t>
            </a:r>
            <a:r>
              <a:rPr lang="en-US" dirty="0"/>
              <a:t>Technology/ESE Institute, </a:t>
            </a:r>
            <a:r>
              <a:rPr lang="en-US" dirty="0" smtClean="0"/>
              <a:t>Northern Illinois University</a:t>
            </a:r>
            <a:endParaRPr lang="en-US" dirty="0"/>
          </a:p>
        </p:txBody>
      </p:sp>
      <p:sp>
        <p:nvSpPr>
          <p:cNvPr id="57" name="Text Placeholder 56"/>
          <p:cNvSpPr>
            <a:spLocks noGrp="1"/>
          </p:cNvSpPr>
          <p:nvPr>
            <p:ph type="body" sz="quarter" idx="196"/>
          </p:nvPr>
        </p:nvSpPr>
        <p:spPr/>
        <p:txBody>
          <a:bodyPr>
            <a:normAutofit fontScale="70000" lnSpcReduction="20000"/>
          </a:bodyPr>
          <a:lstStyle/>
          <a:p>
            <a:r>
              <a:rPr lang="en-US" dirty="0"/>
              <a:t>A Multiple Stage Optimization for Developing Hydrogen Refueling Infrastructures in the Northeastern United States</a:t>
            </a:r>
          </a:p>
        </p:txBody>
      </p:sp>
      <p:pic>
        <p:nvPicPr>
          <p:cNvPr id="59" name="Picture Placeholder 58"/>
          <p:cNvPicPr>
            <a:picLocks noGrp="1" noChangeAspect="1"/>
          </p:cNvPicPr>
          <p:nvPr>
            <p:ph type="pic" sz="quarter" idx="194"/>
          </p:nvPr>
        </p:nvPicPr>
        <p:blipFill rotWithShape="1">
          <a:blip r:embed="rId2">
            <a:extLst>
              <a:ext uri="{28A0092B-C50C-407E-A947-70E740481C1C}">
                <a14:useLocalDpi xmlns:a14="http://schemas.microsoft.com/office/drawing/2010/main" val="0"/>
              </a:ext>
            </a:extLst>
          </a:blip>
          <a:srcRect l="-82" t="-1117" r="837" b="1117"/>
          <a:stretch/>
        </p:blipFill>
        <p:spPr>
          <a:xfrm>
            <a:off x="1276351" y="203504"/>
            <a:ext cx="1277664" cy="2030374"/>
          </a:xfrm>
        </p:spPr>
      </p:pic>
      <p:sp>
        <p:nvSpPr>
          <p:cNvPr id="62" name="Text Placeholder 7"/>
          <p:cNvSpPr txBox="1">
            <a:spLocks/>
          </p:cNvSpPr>
          <p:nvPr/>
        </p:nvSpPr>
        <p:spPr>
          <a:xfrm>
            <a:off x="8450994" y="2761287"/>
            <a:ext cx="7825476" cy="488042"/>
          </a:xfrm>
          <a:prstGeom prst="rect">
            <a:avLst/>
          </a:prstGeom>
          <a:noFill/>
        </p:spPr>
        <p:txBody>
          <a:bodyPr wrap="square" lIns="58781" tIns="58781" rIns="58781" bIns="58781" anchor="ctr" anchorCtr="0">
            <a:spAutoFit/>
          </a:bodyPr>
          <a:lstStyle>
            <a:lvl1pPr marL="1058039" indent="-1058039" algn="ctr" defTabSz="2821436" rtl="0" eaLnBrk="1" latinLnBrk="0" hangingPunct="1">
              <a:spcBef>
                <a:spcPct val="20000"/>
              </a:spcBef>
              <a:buFont typeface="Arial" pitchFamily="34" charset="0"/>
              <a:buNone/>
              <a:defRPr sz="2000" b="1" u="sng" kern="1200" baseline="0">
                <a:solidFill>
                  <a:schemeClr val="accent5">
                    <a:lumMod val="50000"/>
                  </a:schemeClr>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r>
              <a:rPr lang="en-US" sz="2400" dirty="0" smtClean="0"/>
              <a:t>Stochastic Demand Modeling</a:t>
            </a:r>
            <a:endParaRPr lang="en-US" sz="2400" dirty="0"/>
          </a:p>
        </p:txBody>
      </p:sp>
      <p:sp>
        <p:nvSpPr>
          <p:cNvPr id="63" name="Text Placeholder 1"/>
          <p:cNvSpPr txBox="1">
            <a:spLocks/>
          </p:cNvSpPr>
          <p:nvPr/>
        </p:nvSpPr>
        <p:spPr>
          <a:xfrm>
            <a:off x="8450994" y="3373549"/>
            <a:ext cx="7825476" cy="4182683"/>
          </a:xfrm>
          <a:prstGeom prst="rect">
            <a:avLst/>
          </a:prstGeom>
        </p:spPr>
        <p:txBody>
          <a:bodyPr wrap="square" lIns="68580" tIns="68580" rIns="68580" bIns="68580">
            <a:spAutoFit/>
          </a:bodyPr>
          <a:lstStyle>
            <a:lvl1pPr marL="0" indent="0" algn="l" defTabSz="2821436" rtl="0" eaLnBrk="1" latinLnBrk="0" hangingPunct="1">
              <a:spcBef>
                <a:spcPct val="20000"/>
              </a:spcBef>
              <a:buFont typeface="Arial" pitchFamily="34" charset="0"/>
              <a:buNone/>
              <a:defRPr sz="1400" kern="1200">
                <a:solidFill>
                  <a:schemeClr val="tx1"/>
                </a:solidFill>
                <a:latin typeface="Trebuchet MS" pitchFamily="34" charset="0"/>
                <a:ea typeface="+mn-ea"/>
                <a:cs typeface="+mn-cs"/>
              </a:defRPr>
            </a:lvl1pPr>
            <a:lvl2pPr marL="955174"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2pPr>
            <a:lvl3pPr marL="1322548"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3pPr>
            <a:lvl4pPr marL="1726661" indent="-404113"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4pPr>
            <a:lvl5pPr marL="2020560" indent="-293900"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pPr algn="just"/>
            <a:r>
              <a:rPr lang="en-US" sz="1800" dirty="0" smtClean="0"/>
              <a:t>U.S. census tracts were analyzed using a Geographical Information System (GIS) to identify locations and concentrations of drivers with the following profile of a highly probable purchaser of a hydrogen fuel cell vehicle:</a:t>
            </a:r>
            <a:endParaRPr lang="en-US" sz="1800" dirty="0"/>
          </a:p>
          <a:p>
            <a:pPr marL="285750" indent="-285750" algn="just">
              <a:buFont typeface="Arial" pitchFamily="34" charset="0"/>
              <a:buChar char="•"/>
            </a:pPr>
            <a:r>
              <a:rPr lang="en-US" sz="1800" dirty="0" smtClean="0"/>
              <a:t>Income </a:t>
            </a:r>
            <a:r>
              <a:rPr lang="en-US" sz="1800" dirty="0"/>
              <a:t>level (areas with 2-5 times the </a:t>
            </a:r>
            <a:r>
              <a:rPr lang="en-US" sz="1800" dirty="0" smtClean="0"/>
              <a:t>metro area </a:t>
            </a:r>
            <a:r>
              <a:rPr lang="en-US" sz="1800" dirty="0"/>
              <a:t>median </a:t>
            </a:r>
            <a:r>
              <a:rPr lang="en-US" sz="1800" dirty="0" smtClean="0"/>
              <a:t>income)</a:t>
            </a:r>
          </a:p>
          <a:p>
            <a:pPr marL="285750" indent="-285750" algn="just">
              <a:buFont typeface="Arial" pitchFamily="34" charset="0"/>
              <a:buChar char="•"/>
            </a:pPr>
            <a:r>
              <a:rPr lang="en-US" sz="1800" dirty="0"/>
              <a:t>Education level (2.5 times number of graduate degrees than the local metro </a:t>
            </a:r>
            <a:r>
              <a:rPr lang="en-US" sz="1800" dirty="0" smtClean="0"/>
              <a:t>area)</a:t>
            </a:r>
          </a:p>
          <a:p>
            <a:pPr marL="285750" indent="-285750" algn="just">
              <a:buFont typeface="Arial" pitchFamily="34" charset="0"/>
              <a:buChar char="•"/>
            </a:pPr>
            <a:r>
              <a:rPr lang="en-US" sz="1800" dirty="0"/>
              <a:t>Age (45-54 </a:t>
            </a:r>
            <a:r>
              <a:rPr lang="en-US" sz="1800" dirty="0" smtClean="0"/>
              <a:t>years old and </a:t>
            </a:r>
            <a:r>
              <a:rPr lang="en-US" sz="1800" dirty="0"/>
              <a:t>drive alone </a:t>
            </a:r>
            <a:r>
              <a:rPr lang="en-US" sz="1800" dirty="0" smtClean="0"/>
              <a:t>)</a:t>
            </a:r>
          </a:p>
          <a:p>
            <a:pPr marL="285750" indent="-285750" algn="just">
              <a:buFont typeface="Arial" pitchFamily="34" charset="0"/>
              <a:buChar char="•"/>
            </a:pPr>
            <a:r>
              <a:rPr lang="en-US" sz="1800" dirty="0" smtClean="0"/>
              <a:t>Means </a:t>
            </a:r>
            <a:r>
              <a:rPr lang="en-US" sz="1800" dirty="0"/>
              <a:t>of transportation </a:t>
            </a:r>
            <a:r>
              <a:rPr lang="en-US" sz="1800" dirty="0" smtClean="0"/>
              <a:t>to work ( </a:t>
            </a:r>
            <a:r>
              <a:rPr lang="en-US" sz="1800" dirty="0"/>
              <a:t>geographic center of each </a:t>
            </a:r>
            <a:r>
              <a:rPr lang="en-US" sz="1800" dirty="0" smtClean="0"/>
              <a:t>tract)</a:t>
            </a:r>
          </a:p>
          <a:p>
            <a:pPr algn="just"/>
            <a:endParaRPr lang="en-US" sz="1800" dirty="0"/>
          </a:p>
          <a:p>
            <a:pPr algn="just"/>
            <a:r>
              <a:rPr lang="en-US" sz="1800" dirty="0" smtClean="0"/>
              <a:t>Potential</a:t>
            </a:r>
            <a:r>
              <a:rPr lang="en-US" sz="1800" dirty="0"/>
              <a:t> </a:t>
            </a:r>
            <a:r>
              <a:rPr lang="en-US" sz="1800" dirty="0" smtClean="0"/>
              <a:t>hydrogen </a:t>
            </a:r>
            <a:r>
              <a:rPr lang="en-US" sz="1800" dirty="0"/>
              <a:t>refueling stations locations are required </a:t>
            </a:r>
            <a:r>
              <a:rPr lang="en-US" sz="1800" dirty="0" smtClean="0"/>
              <a:t>to be within:</a:t>
            </a:r>
            <a:endParaRPr lang="en-US" sz="1800" dirty="0"/>
          </a:p>
          <a:p>
            <a:pPr marL="285750" indent="-285750" algn="just">
              <a:buFont typeface="Arial" pitchFamily="34" charset="0"/>
              <a:buChar char="•"/>
            </a:pPr>
            <a:r>
              <a:rPr lang="en-US" sz="1800" dirty="0"/>
              <a:t>H</a:t>
            </a:r>
            <a:r>
              <a:rPr lang="en-US" sz="1800" dirty="0" smtClean="0"/>
              <a:t>igh </a:t>
            </a:r>
            <a:r>
              <a:rPr lang="en-US" sz="1800" dirty="0"/>
              <a:t>demand census </a:t>
            </a:r>
            <a:r>
              <a:rPr lang="en-US" sz="1800" dirty="0" smtClean="0"/>
              <a:t>tracts</a:t>
            </a:r>
          </a:p>
          <a:p>
            <a:pPr marL="285750" indent="-285750" algn="just">
              <a:buFont typeface="Arial" pitchFamily="34" charset="0"/>
              <a:buChar char="•"/>
            </a:pPr>
            <a:r>
              <a:rPr lang="en-US" sz="1800" dirty="0" smtClean="0"/>
              <a:t>2 kilometers of </a:t>
            </a:r>
            <a:r>
              <a:rPr lang="en-US" sz="1800" dirty="0"/>
              <a:t>a highway (</a:t>
            </a:r>
            <a:r>
              <a:rPr lang="en-US" sz="1800" dirty="0" smtClean="0"/>
              <a:t>facilitate </a:t>
            </a:r>
            <a:r>
              <a:rPr lang="en-US" sz="1800" dirty="0"/>
              <a:t>refueling station network </a:t>
            </a:r>
            <a:r>
              <a:rPr lang="en-US" sz="1800" dirty="0" smtClean="0"/>
              <a:t>connections).</a:t>
            </a:r>
          </a:p>
        </p:txBody>
      </p:sp>
      <mc:AlternateContent xmlns:mc="http://schemas.openxmlformats.org/markup-compatibility/2006" xmlns:a14="http://schemas.microsoft.com/office/drawing/2010/main">
        <mc:Choice Requires="a14">
          <p:sp>
            <p:nvSpPr>
              <p:cNvPr id="79" name="Text Placeholder 16"/>
              <p:cNvSpPr>
                <a:spLocks noGrp="1"/>
              </p:cNvSpPr>
              <p:nvPr>
                <p:ph type="body" sz="quarter" idx="136"/>
              </p:nvPr>
            </p:nvSpPr>
            <p:spPr>
              <a:xfrm>
                <a:off x="366211" y="9067074"/>
                <a:ext cx="7815263" cy="1922962"/>
              </a:xfrm>
            </p:spPr>
            <p:txBody>
              <a:bodyPr/>
              <a:lstStyle/>
              <a:p>
                <a:pPr algn="just"/>
                <a:r>
                  <a:rPr lang="en-US" sz="1800" dirty="0" smtClean="0"/>
                  <a:t>A clearing </a:t>
                </a:r>
                <a:r>
                  <a:rPr lang="en-US" sz="1800" dirty="0"/>
                  <a:t>function expresses the expected throughput rate of a capacitated resource over a given period of time </a:t>
                </a:r>
                <a:r>
                  <a:rPr lang="en-US" sz="1800" dirty="0" smtClean="0"/>
                  <a:t>as a </a:t>
                </a:r>
                <a:r>
                  <a:rPr lang="en-US" sz="1800" dirty="0"/>
                  <a:t>function of the average work-in-process (WIP) at the resource over that period</a:t>
                </a:r>
                <a:r>
                  <a:rPr lang="en-US" sz="1800" dirty="0" smtClean="0"/>
                  <a:t>.</a:t>
                </a:r>
                <a:endParaRPr lang="en-US" sz="1800" i="1" dirty="0" smtClean="0">
                  <a:latin typeface="Cambria Math"/>
                </a:endParaRPr>
              </a:p>
              <a:p>
                <a:pPr algn="ctr"/>
                <a14:m>
                  <m:oMath xmlns:m="http://schemas.openxmlformats.org/officeDocument/2006/math">
                    <m:r>
                      <a:rPr lang="en-US" sz="2000" i="1" smtClean="0">
                        <a:latin typeface="Cambria Math"/>
                      </a:rPr>
                      <m:t>𝐸</m:t>
                    </m:r>
                    <m:d>
                      <m:dPr>
                        <m:ctrlPr>
                          <a:rPr lang="en-US" sz="2000" i="1" smtClean="0">
                            <a:latin typeface="Cambria Math"/>
                          </a:rPr>
                        </m:ctrlPr>
                      </m:dPr>
                      <m:e>
                        <m:r>
                          <a:rPr lang="en-US" sz="2000" i="1">
                            <a:latin typeface="Cambria Math"/>
                          </a:rPr>
                          <m:t>𝑤</m:t>
                        </m:r>
                      </m:e>
                    </m:d>
                    <m:r>
                      <a:rPr lang="en-US" sz="2000" i="1">
                        <a:latin typeface="Cambria Math"/>
                      </a:rPr>
                      <m:t>= </m:t>
                    </m:r>
                    <m:f>
                      <m:fPr>
                        <m:ctrlPr>
                          <a:rPr lang="en-US" sz="2000" i="1">
                            <a:latin typeface="Cambria Math"/>
                          </a:rPr>
                        </m:ctrlPr>
                      </m:fPr>
                      <m:num>
                        <m:sSub>
                          <m:sSubPr>
                            <m:ctrlPr>
                              <a:rPr lang="en-US" sz="2000" i="1">
                                <a:latin typeface="Cambria Math"/>
                              </a:rPr>
                            </m:ctrlPr>
                          </m:sSubPr>
                          <m:e>
                            <m:r>
                              <a:rPr lang="en-US" sz="2000" i="1">
                                <a:latin typeface="Cambria Math"/>
                              </a:rPr>
                              <m:t>𝐶</m:t>
                            </m:r>
                          </m:e>
                          <m:sub>
                            <m:r>
                              <a:rPr lang="en-US" sz="2000" i="1">
                                <a:latin typeface="Cambria Math"/>
                              </a:rPr>
                              <m:t>𝑎</m:t>
                            </m:r>
                          </m:sub>
                        </m:sSub>
                        <m:r>
                          <a:rPr lang="en-US" sz="2000" i="1">
                            <a:latin typeface="Cambria Math"/>
                          </a:rPr>
                          <m:t>+ </m:t>
                        </m:r>
                        <m:sSup>
                          <m:sSupPr>
                            <m:ctrlPr>
                              <a:rPr lang="en-US" sz="2000" i="1">
                                <a:latin typeface="Cambria Math"/>
                                <a:ea typeface="Cambria Math"/>
                              </a:rPr>
                            </m:ctrlPr>
                          </m:sSupPr>
                          <m:e>
                            <m:r>
                              <a:rPr lang="en-US" sz="2000" i="1">
                                <a:latin typeface="Cambria Math"/>
                                <a:ea typeface="Cambria Math"/>
                              </a:rPr>
                              <m:t>𝜌</m:t>
                            </m:r>
                          </m:e>
                          <m:sup>
                            <m:r>
                              <a:rPr lang="en-US" sz="2000" i="1">
                                <a:latin typeface="Cambria Math"/>
                              </a:rPr>
                              <m:t>2</m:t>
                            </m:r>
                          </m:sup>
                        </m:sSup>
                        <m:sSub>
                          <m:sSubPr>
                            <m:ctrlPr>
                              <a:rPr lang="en-US" sz="2000" i="1">
                                <a:latin typeface="Cambria Math"/>
                                <a:ea typeface="Cambria Math"/>
                              </a:rPr>
                            </m:ctrlPr>
                          </m:sSubPr>
                          <m:e>
                            <m:r>
                              <a:rPr lang="en-US" sz="2000" i="1">
                                <a:latin typeface="Cambria Math"/>
                              </a:rPr>
                              <m:t>𝐶</m:t>
                            </m:r>
                          </m:e>
                          <m:sub>
                            <m:r>
                              <a:rPr lang="en-US" sz="2000" i="1">
                                <a:latin typeface="Cambria Math"/>
                              </a:rPr>
                              <m:t>𝑠</m:t>
                            </m:r>
                          </m:sub>
                        </m:sSub>
                      </m:num>
                      <m:den>
                        <m:r>
                          <a:rPr lang="en-US" sz="2000" i="1">
                            <a:latin typeface="Cambria Math"/>
                          </a:rPr>
                          <m:t>2</m:t>
                        </m:r>
                        <m:d>
                          <m:dPr>
                            <m:ctrlPr>
                              <a:rPr lang="en-US" sz="2000" i="1">
                                <a:latin typeface="Cambria Math"/>
                              </a:rPr>
                            </m:ctrlPr>
                          </m:dPr>
                          <m:e>
                            <m:r>
                              <a:rPr lang="en-US" sz="2000" i="1">
                                <a:latin typeface="Cambria Math"/>
                              </a:rPr>
                              <m:t>1−</m:t>
                            </m:r>
                            <m:r>
                              <a:rPr lang="en-US" sz="2000" i="1">
                                <a:latin typeface="Cambria Math"/>
                                <a:ea typeface="Cambria Math"/>
                              </a:rPr>
                              <m:t>𝜌</m:t>
                            </m:r>
                          </m:e>
                        </m:d>
                      </m:den>
                    </m:f>
                    <m:r>
                      <a:rPr lang="en-US" sz="2000" i="1">
                        <a:latin typeface="Cambria Math"/>
                      </a:rPr>
                      <m:t>+</m:t>
                    </m:r>
                    <m:r>
                      <a:rPr lang="en-US" sz="2000" i="1">
                        <a:latin typeface="Cambria Math"/>
                      </a:rPr>
                      <m:t>𝑚</m:t>
                    </m:r>
                    <m:r>
                      <a:rPr lang="en-US" sz="2000" i="1">
                        <a:latin typeface="Cambria Math"/>
                        <a:ea typeface="Cambria Math"/>
                      </a:rPr>
                      <m:t>𝜌</m:t>
                    </m:r>
                  </m:oMath>
                </a14:m>
                <a:r>
                  <a:rPr lang="en-US" sz="1800" i="1" dirty="0" smtClean="0">
                    <a:latin typeface="Cambria Math"/>
                    <a:ea typeface="Cambria Math"/>
                  </a:rPr>
                  <a:t> </a:t>
                </a:r>
                <a:endParaRPr lang="en-US" sz="1800" i="1" dirty="0">
                  <a:latin typeface="Cambria Math"/>
                  <a:ea typeface="Cambria Math"/>
                </a:endParaRPr>
              </a:p>
              <a:p>
                <a:pPr algn="ctr"/>
                <a:r>
                  <a:rPr lang="en-US" sz="1800" i="1" dirty="0" smtClean="0">
                    <a:latin typeface="Cambria Math"/>
                    <a:ea typeface="Cambria Math"/>
                  </a:rPr>
                  <a:t> </a:t>
                </a:r>
                <a14:m>
                  <m:oMath xmlns:m="http://schemas.openxmlformats.org/officeDocument/2006/math">
                    <m:r>
                      <a:rPr lang="en-US" sz="1800" i="1">
                        <a:latin typeface="Cambria Math"/>
                        <a:ea typeface="Cambria Math"/>
                      </a:rPr>
                      <m:t>𝜌</m:t>
                    </m:r>
                    <m:r>
                      <a:rPr lang="en-US" sz="1800" i="1">
                        <a:latin typeface="Cambria Math"/>
                        <a:ea typeface="Cambria Math"/>
                      </a:rPr>
                      <m:t>= </m:t>
                    </m:r>
                    <m:r>
                      <a:rPr lang="en-US" sz="1800" i="1">
                        <a:latin typeface="Cambria Math"/>
                        <a:ea typeface="Cambria Math"/>
                      </a:rPr>
                      <m:t>𝜆</m:t>
                    </m:r>
                    <m:r>
                      <a:rPr lang="en-US" sz="1800" i="1">
                        <a:latin typeface="Cambria Math"/>
                        <a:ea typeface="Cambria Math"/>
                      </a:rPr>
                      <m:t>/</m:t>
                    </m:r>
                    <m:r>
                      <a:rPr lang="en-US" sz="1800" i="1">
                        <a:latin typeface="Cambria Math"/>
                        <a:ea typeface="Cambria Math"/>
                      </a:rPr>
                      <m:t>𝑚</m:t>
                    </m:r>
                    <m:r>
                      <a:rPr lang="en-US" sz="1800" i="1">
                        <a:latin typeface="Cambria Math"/>
                        <a:ea typeface="Cambria Math"/>
                      </a:rPr>
                      <m:t>𝜇</m:t>
                    </m:r>
                  </m:oMath>
                </a14:m>
                <a:endParaRPr lang="en-US" sz="1800" dirty="0"/>
              </a:p>
            </p:txBody>
          </p:sp>
        </mc:Choice>
        <mc:Fallback xmlns="">
          <p:sp>
            <p:nvSpPr>
              <p:cNvPr id="79" name="Text Placeholder 16"/>
              <p:cNvSpPr>
                <a:spLocks noGrp="1" noRot="1" noChangeAspect="1" noMove="1" noResize="1" noEditPoints="1" noAdjustHandles="1" noChangeArrowheads="1" noChangeShapeType="1" noTextEdit="1"/>
              </p:cNvSpPr>
              <p:nvPr>
                <p:ph type="body" sz="quarter" idx="136"/>
              </p:nvPr>
            </p:nvSpPr>
            <p:spPr>
              <a:xfrm>
                <a:off x="366211" y="9067074"/>
                <a:ext cx="7815263" cy="1922962"/>
              </a:xfrm>
              <a:blipFill rotWithShape="1">
                <a:blip r:embed="rId5"/>
                <a:stretch>
                  <a:fillRect l="-936" t="-633" r="-936" b="-633"/>
                </a:stretch>
              </a:blipFill>
            </p:spPr>
            <p:txBody>
              <a:bodyPr/>
              <a:lstStyle/>
              <a:p>
                <a:r>
                  <a:rPr lang="en-US">
                    <a:noFill/>
                  </a:rPr>
                  <a:t> </a:t>
                </a:r>
              </a:p>
            </p:txBody>
          </p:sp>
        </mc:Fallback>
      </mc:AlternateContent>
      <p:pic>
        <p:nvPicPr>
          <p:cNvPr id="1028"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3012" t="13157" r="12272" b="6079"/>
          <a:stretch/>
        </p:blipFill>
        <p:spPr bwMode="auto">
          <a:xfrm>
            <a:off x="1197673" y="11123029"/>
            <a:ext cx="5755876" cy="3815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Placeholder 43"/>
          <p:cNvPicPr>
            <a:picLocks noGrp="1" noChangeAspect="1"/>
          </p:cNvPicPr>
          <p:nvPr>
            <p:ph type="pic" sz="quarter" idx="192"/>
          </p:nvPr>
        </p:nvPicPr>
        <p:blipFill>
          <a:blip r:embed="rId7" cstate="print">
            <a:extLst>
              <a:ext uri="{28A0092B-C50C-407E-A947-70E740481C1C}">
                <a14:useLocalDpi xmlns:a14="http://schemas.microsoft.com/office/drawing/2010/main" val="0"/>
              </a:ext>
            </a:extLst>
          </a:blip>
          <a:srcRect t="9921" b="9921"/>
          <a:stretch>
            <a:fillRect/>
          </a:stretch>
        </p:blipFill>
        <p:spPr>
          <a:xfrm>
            <a:off x="9764332" y="11894676"/>
            <a:ext cx="5439227" cy="3578414"/>
          </a:xfrm>
        </p:spPr>
      </p:pic>
      <p:sp>
        <p:nvSpPr>
          <p:cNvPr id="87" name="Text Placeholder 17"/>
          <p:cNvSpPr>
            <a:spLocks noGrp="1"/>
          </p:cNvSpPr>
          <p:nvPr>
            <p:ph type="body" sz="quarter" idx="137"/>
          </p:nvPr>
        </p:nvSpPr>
        <p:spPr>
          <a:xfrm>
            <a:off x="24783092" y="9796076"/>
            <a:ext cx="7815040" cy="488042"/>
          </a:xfrm>
        </p:spPr>
        <p:txBody>
          <a:bodyPr/>
          <a:lstStyle/>
          <a:p>
            <a:r>
              <a:rPr lang="en-US" sz="2400" dirty="0"/>
              <a:t>Discrete Event Simulation</a:t>
            </a:r>
          </a:p>
        </p:txBody>
      </p:sp>
      <mc:AlternateContent xmlns:mc="http://schemas.openxmlformats.org/markup-compatibility/2006" xmlns:a14="http://schemas.microsoft.com/office/drawing/2010/main">
        <mc:Choice Requires="a14">
          <p:sp>
            <p:nvSpPr>
              <p:cNvPr id="88" name="Text Placeholder 16"/>
              <p:cNvSpPr>
                <a:spLocks noGrp="1"/>
              </p:cNvSpPr>
              <p:nvPr>
                <p:ph type="body" sz="quarter" idx="136"/>
              </p:nvPr>
            </p:nvSpPr>
            <p:spPr>
              <a:xfrm>
                <a:off x="16626110" y="3160469"/>
                <a:ext cx="7815263" cy="13127825"/>
              </a:xfrm>
            </p:spPr>
            <p:txBody>
              <a:bodyPr anchor="t"/>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a:rPr>
                          </m:ctrlPr>
                        </m:sSupPr>
                        <m:e>
                          <m:r>
                            <a:rPr lang="en-US" sz="1800" b="0" i="1" smtClean="0">
                              <a:latin typeface="Cambria Math"/>
                            </a:rPr>
                            <m:t>𝑍</m:t>
                          </m:r>
                        </m:e>
                        <m:sup>
                          <m:r>
                            <a:rPr lang="en-US" sz="1800" b="0" i="1" smtClean="0">
                              <a:latin typeface="Cambria Math"/>
                            </a:rPr>
                            <m:t>𝑃</m:t>
                          </m:r>
                        </m:sup>
                      </m:sSup>
                      <m:r>
                        <a:rPr lang="en-US" sz="1800" b="0" i="1" smtClean="0">
                          <a:latin typeface="Cambria Math"/>
                        </a:rPr>
                        <m:t>=</m:t>
                      </m:r>
                      <m:func>
                        <m:funcPr>
                          <m:ctrlPr>
                            <a:rPr lang="en-US" sz="1800" b="0" i="1" smtClean="0">
                              <a:latin typeface="Cambria Math"/>
                            </a:rPr>
                          </m:ctrlPr>
                        </m:funcPr>
                        <m:fName>
                          <m:r>
                            <m:rPr>
                              <m:sty m:val="p"/>
                            </m:rPr>
                            <a:rPr lang="en-US" sz="1800" b="0" i="0" smtClean="0">
                              <a:latin typeface="Cambria Math"/>
                            </a:rPr>
                            <m:t>min</m:t>
                          </m:r>
                        </m:fName>
                        <m:e>
                          <m:r>
                            <a:rPr lang="en-US" sz="1800" b="0" i="1" smtClean="0">
                              <a:latin typeface="Cambria Math"/>
                            </a:rPr>
                            <m:t>[</m:t>
                          </m:r>
                          <m:nary>
                            <m:naryPr>
                              <m:chr m:val="∑"/>
                              <m:ctrlPr>
                                <a:rPr lang="en-US" sz="1800" b="0" i="1" smtClean="0">
                                  <a:latin typeface="Cambria Math"/>
                                </a:rPr>
                              </m:ctrlPr>
                            </m:naryPr>
                            <m:sub>
                              <m:r>
                                <m:rPr>
                                  <m:brk m:alnAt="23"/>
                                </m:rPr>
                                <a:rPr lang="en-US" sz="1800" b="0" i="1" smtClean="0">
                                  <a:latin typeface="Cambria Math"/>
                                </a:rPr>
                                <m:t>𝑖</m:t>
                              </m:r>
                              <m:r>
                                <a:rPr lang="en-US" sz="1800" b="0" i="1" smtClean="0">
                                  <a:latin typeface="Cambria Math"/>
                                </a:rPr>
                                <m:t>=1</m:t>
                              </m:r>
                            </m:sub>
                            <m:sup>
                              <m:r>
                                <a:rPr lang="en-US" sz="1800" b="0" i="1" smtClean="0">
                                  <a:latin typeface="Cambria Math"/>
                                </a:rPr>
                                <m:t>𝑁</m:t>
                              </m:r>
                            </m:sup>
                            <m:e>
                              <m:nary>
                                <m:naryPr>
                                  <m:chr m:val="∑"/>
                                  <m:ctrlPr>
                                    <a:rPr lang="en-US" sz="1800" b="0" i="1" smtClean="0">
                                      <a:latin typeface="Cambria Math"/>
                                    </a:rPr>
                                  </m:ctrlPr>
                                </m:naryPr>
                                <m:sub>
                                  <m:r>
                                    <m:rPr>
                                      <m:brk m:alnAt="23"/>
                                    </m:rPr>
                                    <a:rPr lang="en-US" sz="1800" b="0" i="1" smtClean="0">
                                      <a:latin typeface="Cambria Math"/>
                                    </a:rPr>
                                    <m:t>𝑗</m:t>
                                  </m:r>
                                  <m:r>
                                    <a:rPr lang="en-US" sz="1800" b="0" i="1" smtClean="0">
                                      <a:latin typeface="Cambria Math"/>
                                    </a:rPr>
                                    <m:t>=1</m:t>
                                  </m:r>
                                </m:sub>
                                <m:sup>
                                  <m:r>
                                    <a:rPr lang="en-US" sz="1800" b="0" i="1" smtClean="0">
                                      <a:latin typeface="Cambria Math"/>
                                    </a:rPr>
                                    <m:t>𝑀</m:t>
                                  </m:r>
                                </m:sup>
                                <m:e>
                                  <m:sSub>
                                    <m:sSubPr>
                                      <m:ctrlPr>
                                        <a:rPr lang="en-US" sz="1800" b="0" i="1" smtClean="0">
                                          <a:latin typeface="Cambria Math"/>
                                        </a:rPr>
                                      </m:ctrlPr>
                                    </m:sSubPr>
                                    <m:e>
                                      <m:r>
                                        <a:rPr lang="en-US" sz="1800" b="0" i="1" smtClean="0">
                                          <a:latin typeface="Cambria Math"/>
                                        </a:rPr>
                                        <m:t>𝑐</m:t>
                                      </m:r>
                                    </m:e>
                                    <m:sub>
                                      <m:r>
                                        <a:rPr lang="en-US" sz="1800" b="0" i="1" smtClean="0">
                                          <a:latin typeface="Cambria Math"/>
                                        </a:rPr>
                                        <m:t>𝑖𝑗</m:t>
                                      </m:r>
                                    </m:sub>
                                  </m:sSub>
                                  <m:sSub>
                                    <m:sSubPr>
                                      <m:ctrlPr>
                                        <a:rPr lang="en-US" sz="1800" b="0" i="1" smtClean="0">
                                          <a:latin typeface="Cambria Math"/>
                                        </a:rPr>
                                      </m:ctrlPr>
                                    </m:sSubPr>
                                    <m:e>
                                      <m:r>
                                        <a:rPr lang="en-US" sz="1800" b="0" i="1" smtClean="0">
                                          <a:latin typeface="Cambria Math"/>
                                        </a:rPr>
                                        <m:t>𝑑</m:t>
                                      </m:r>
                                    </m:e>
                                    <m:sub>
                                      <m:r>
                                        <a:rPr lang="en-US" sz="1800" b="0" i="1" smtClean="0">
                                          <a:latin typeface="Cambria Math"/>
                                        </a:rPr>
                                        <m:t>𝑖</m:t>
                                      </m:r>
                                    </m:sub>
                                  </m:sSub>
                                  <m:sSub>
                                    <m:sSubPr>
                                      <m:ctrlPr>
                                        <a:rPr lang="en-US" sz="1800" b="0" i="1" smtClean="0">
                                          <a:latin typeface="Cambria Math"/>
                                        </a:rPr>
                                      </m:ctrlPr>
                                    </m:sSubPr>
                                    <m:e>
                                      <m:r>
                                        <a:rPr lang="en-US" sz="1800" b="0" i="1" smtClean="0">
                                          <a:latin typeface="Cambria Math"/>
                                        </a:rPr>
                                        <m:t>𝑥</m:t>
                                      </m:r>
                                    </m:e>
                                    <m:sub>
                                      <m:r>
                                        <a:rPr lang="en-US" sz="1800" b="0" i="1" smtClean="0">
                                          <a:latin typeface="Cambria Math"/>
                                        </a:rPr>
                                        <m:t>𝑖𝑗</m:t>
                                      </m:r>
                                    </m:sub>
                                  </m:sSub>
                                </m:e>
                              </m:nary>
                            </m:e>
                          </m:nary>
                          <m:r>
                            <a:rPr lang="en-US" sz="1800" b="0" i="1" smtClean="0">
                              <a:latin typeface="Cambria Math"/>
                            </a:rPr>
                            <m:t>+ </m:t>
                          </m:r>
                          <m:nary>
                            <m:naryPr>
                              <m:chr m:val="∑"/>
                              <m:ctrlPr>
                                <a:rPr lang="en-US" sz="1800" b="0" i="1" smtClean="0">
                                  <a:latin typeface="Cambria Math"/>
                                </a:rPr>
                              </m:ctrlPr>
                            </m:naryPr>
                            <m:sub>
                              <m:r>
                                <m:rPr>
                                  <m:brk m:alnAt="23"/>
                                </m:rPr>
                                <a:rPr lang="en-US" sz="1800" b="0" i="1" smtClean="0">
                                  <a:latin typeface="Cambria Math"/>
                                </a:rPr>
                                <m:t>𝑗</m:t>
                              </m:r>
                              <m:r>
                                <a:rPr lang="en-US" sz="1800" b="0" i="1" smtClean="0">
                                  <a:latin typeface="Cambria Math"/>
                                </a:rPr>
                                <m:t>=1</m:t>
                              </m:r>
                            </m:sub>
                            <m:sup>
                              <m:r>
                                <a:rPr lang="en-US" sz="1800" b="0" i="1" smtClean="0">
                                  <a:latin typeface="Cambria Math"/>
                                </a:rPr>
                                <m:t>𝑀</m:t>
                              </m:r>
                            </m:sup>
                            <m:e>
                              <m:sSub>
                                <m:sSubPr>
                                  <m:ctrlPr>
                                    <a:rPr lang="en-US" sz="1800" b="0" i="1" smtClean="0">
                                      <a:latin typeface="Cambria Math"/>
                                    </a:rPr>
                                  </m:ctrlPr>
                                </m:sSubPr>
                                <m:e>
                                  <m:r>
                                    <a:rPr lang="en-US" sz="1800" b="0" i="1" smtClean="0">
                                      <a:latin typeface="Cambria Math"/>
                                    </a:rPr>
                                    <m:t>𝑤</m:t>
                                  </m:r>
                                </m:e>
                                <m:sub>
                                  <m:r>
                                    <a:rPr lang="en-US" sz="1800" b="0" i="1" smtClean="0">
                                      <a:latin typeface="Cambria Math"/>
                                    </a:rPr>
                                    <m:t>𝑗</m:t>
                                  </m:r>
                                </m:sub>
                              </m:sSub>
                              <m:sSub>
                                <m:sSubPr>
                                  <m:ctrlPr>
                                    <a:rPr lang="en-US" sz="1800" b="0" i="1" smtClean="0">
                                      <a:latin typeface="Cambria Math"/>
                                    </a:rPr>
                                  </m:ctrlPr>
                                </m:sSubPr>
                                <m:e>
                                  <m:r>
                                    <a:rPr lang="en-US" sz="1800" b="0" i="1" smtClean="0">
                                      <a:latin typeface="Cambria Math"/>
                                    </a:rPr>
                                    <m:t>𝑡</m:t>
                                  </m:r>
                                </m:e>
                                <m:sub>
                                  <m:r>
                                    <a:rPr lang="en-US" sz="1800" b="0" i="1" smtClean="0">
                                      <a:latin typeface="Cambria Math"/>
                                    </a:rPr>
                                    <m:t>𝑗</m:t>
                                  </m:r>
                                </m:sub>
                              </m:sSub>
                            </m:e>
                          </m:nary>
                          <m:r>
                            <a:rPr lang="en-US" sz="1800" b="0" i="1" smtClean="0">
                              <a:latin typeface="Cambria Math"/>
                            </a:rPr>
                            <m:t>+</m:t>
                          </m:r>
                          <m:nary>
                            <m:naryPr>
                              <m:chr m:val="∑"/>
                              <m:ctrlPr>
                                <a:rPr lang="en-US" sz="1800" i="1">
                                  <a:latin typeface="Cambria Math"/>
                                </a:rPr>
                              </m:ctrlPr>
                            </m:naryPr>
                            <m:sub>
                              <m:r>
                                <m:rPr>
                                  <m:brk m:alnAt="23"/>
                                </m:rPr>
                                <a:rPr lang="en-US" sz="1800" i="1">
                                  <a:latin typeface="Cambria Math"/>
                                </a:rPr>
                                <m:t>𝑗</m:t>
                              </m:r>
                              <m:r>
                                <a:rPr lang="en-US" sz="1800" i="1">
                                  <a:latin typeface="Cambria Math"/>
                                </a:rPr>
                                <m:t>=1</m:t>
                              </m:r>
                            </m:sub>
                            <m:sup>
                              <m:r>
                                <a:rPr lang="en-US" sz="1800" i="1">
                                  <a:latin typeface="Cambria Math"/>
                                </a:rPr>
                                <m:t>𝑀</m:t>
                              </m:r>
                            </m:sup>
                            <m:e>
                              <m:sSub>
                                <m:sSubPr>
                                  <m:ctrlPr>
                                    <a:rPr lang="en-US" sz="1800" i="1">
                                      <a:latin typeface="Cambria Math"/>
                                    </a:rPr>
                                  </m:ctrlPr>
                                </m:sSubPr>
                                <m:e>
                                  <m:r>
                                    <a:rPr lang="en-US" sz="1800" b="0" i="1" smtClean="0">
                                      <a:latin typeface="Cambria Math"/>
                                    </a:rPr>
                                    <m:t>𝑏</m:t>
                                  </m:r>
                                </m:e>
                                <m:sub>
                                  <m:r>
                                    <a:rPr lang="en-US" sz="1800" i="1">
                                      <a:latin typeface="Cambria Math"/>
                                    </a:rPr>
                                    <m:t>𝑗</m:t>
                                  </m:r>
                                </m:sub>
                              </m:sSub>
                              <m:sSub>
                                <m:sSubPr>
                                  <m:ctrlPr>
                                    <a:rPr lang="en-US" sz="1800" i="1" smtClean="0">
                                      <a:latin typeface="Cambria Math"/>
                                    </a:rPr>
                                  </m:ctrlPr>
                                </m:sSubPr>
                                <m:e>
                                  <m:r>
                                    <a:rPr lang="en-US" sz="1800" b="0" i="1" smtClean="0">
                                      <a:latin typeface="Cambria Math"/>
                                    </a:rPr>
                                    <m:t>𝑦</m:t>
                                  </m:r>
                                </m:e>
                                <m:sub>
                                  <m:r>
                                    <a:rPr lang="en-US" sz="1800" b="0" i="1" smtClean="0">
                                      <a:latin typeface="Cambria Math"/>
                                    </a:rPr>
                                    <m:t>𝑗</m:t>
                                  </m:r>
                                </m:sub>
                              </m:sSub>
                            </m:e>
                          </m:nary>
                          <m:r>
                            <a:rPr lang="en-US" sz="1800" b="0" i="1" smtClean="0">
                              <a:latin typeface="Cambria Math"/>
                            </a:rPr>
                            <m:t>+</m:t>
                          </m:r>
                          <m:nary>
                            <m:naryPr>
                              <m:chr m:val="∑"/>
                              <m:ctrlPr>
                                <a:rPr lang="en-US" sz="1800" i="1">
                                  <a:latin typeface="Cambria Math"/>
                                </a:rPr>
                              </m:ctrlPr>
                            </m:naryPr>
                            <m:sub>
                              <m:r>
                                <m:rPr>
                                  <m:brk m:alnAt="23"/>
                                </m:rPr>
                                <a:rPr lang="en-US" sz="1800" i="1">
                                  <a:latin typeface="Cambria Math"/>
                                </a:rPr>
                                <m:t>𝑗</m:t>
                              </m:r>
                              <m:r>
                                <a:rPr lang="en-US" sz="1800" i="1">
                                  <a:latin typeface="Cambria Math"/>
                                </a:rPr>
                                <m:t>=1</m:t>
                              </m:r>
                            </m:sub>
                            <m:sup>
                              <m:r>
                                <a:rPr lang="en-US" sz="1800" i="1">
                                  <a:latin typeface="Cambria Math"/>
                                </a:rPr>
                                <m:t>𝑀</m:t>
                              </m:r>
                            </m:sup>
                            <m:e>
                              <m:sSub>
                                <m:sSubPr>
                                  <m:ctrlPr>
                                    <a:rPr lang="en-US" sz="1800" i="1">
                                      <a:latin typeface="Cambria Math"/>
                                    </a:rPr>
                                  </m:ctrlPr>
                                </m:sSubPr>
                                <m:e>
                                  <m:r>
                                    <a:rPr lang="en-US" sz="1800" b="0" i="1" smtClean="0">
                                      <a:latin typeface="Cambria Math"/>
                                    </a:rPr>
                                    <m:t>𝑔</m:t>
                                  </m:r>
                                </m:e>
                                <m:sub>
                                  <m:r>
                                    <a:rPr lang="en-US" sz="1800" i="1">
                                      <a:latin typeface="Cambria Math"/>
                                    </a:rPr>
                                    <m:t>𝑗</m:t>
                                  </m:r>
                                </m:sub>
                              </m:sSub>
                              <m:sSub>
                                <m:sSubPr>
                                  <m:ctrlPr>
                                    <a:rPr lang="en-US" sz="1800" i="1">
                                      <a:latin typeface="Cambria Math"/>
                                    </a:rPr>
                                  </m:ctrlPr>
                                </m:sSubPr>
                                <m:e>
                                  <m:r>
                                    <a:rPr lang="en-US" sz="1800" b="0" i="1" smtClean="0">
                                      <a:latin typeface="Cambria Math"/>
                                    </a:rPr>
                                    <m:t>𝑚</m:t>
                                  </m:r>
                                </m:e>
                                <m:sub>
                                  <m:r>
                                    <a:rPr lang="en-US" sz="1800" i="1">
                                      <a:latin typeface="Cambria Math"/>
                                    </a:rPr>
                                    <m:t>𝑗</m:t>
                                  </m:r>
                                </m:sub>
                              </m:sSub>
                            </m:e>
                          </m:nary>
                          <m:r>
                            <a:rPr lang="en-US" sz="1800" b="0" i="1" smtClean="0">
                              <a:latin typeface="Cambria Math"/>
                            </a:rPr>
                            <m:t>]</m:t>
                          </m:r>
                        </m:e>
                      </m:func>
                    </m:oMath>
                  </m:oMathPara>
                </a14:m>
                <a:endParaRPr lang="en-US" sz="1800" dirty="0" smtClean="0"/>
              </a:p>
              <a:p>
                <a:r>
                  <a:rPr lang="en-US" sz="1800" dirty="0" smtClean="0"/>
                  <a:t>               Subject to</a:t>
                </a:r>
              </a:p>
              <a:p>
                <a:pPr/>
                <a14:m>
                  <m:oMathPara xmlns:m="http://schemas.openxmlformats.org/officeDocument/2006/math">
                    <m:oMathParaPr>
                      <m:jc m:val="centerGroup"/>
                    </m:oMathParaPr>
                    <m:oMath xmlns:m="http://schemas.openxmlformats.org/officeDocument/2006/math">
                      <m:nary>
                        <m:naryPr>
                          <m:chr m:val="∑"/>
                          <m:ctrlPr>
                            <a:rPr lang="en-US" sz="1800" i="1" smtClean="0">
                              <a:latin typeface="Cambria Math"/>
                            </a:rPr>
                          </m:ctrlPr>
                        </m:naryPr>
                        <m:sub>
                          <m:r>
                            <m:rPr>
                              <m:brk m:alnAt="23"/>
                            </m:rPr>
                            <a:rPr lang="en-US" sz="1800" b="0" i="1" smtClean="0">
                              <a:latin typeface="Cambria Math"/>
                            </a:rPr>
                            <m:t>𝑖</m:t>
                          </m:r>
                          <m:r>
                            <a:rPr lang="en-US" sz="1800" b="0" i="1" smtClean="0">
                              <a:latin typeface="Cambria Math"/>
                            </a:rPr>
                            <m:t>=1</m:t>
                          </m:r>
                        </m:sub>
                        <m:sup>
                          <m:r>
                            <a:rPr lang="en-US" sz="1800" b="0" i="1" smtClean="0">
                              <a:latin typeface="Cambria Math"/>
                            </a:rPr>
                            <m:t>𝑁</m:t>
                          </m:r>
                        </m:sup>
                        <m:e>
                          <m:sSub>
                            <m:sSubPr>
                              <m:ctrlPr>
                                <a:rPr lang="en-US" sz="1800" i="1" smtClean="0">
                                  <a:latin typeface="Cambria Math"/>
                                </a:rPr>
                              </m:ctrlPr>
                            </m:sSubPr>
                            <m:e>
                              <m:r>
                                <a:rPr lang="en-US" sz="1800" b="0" i="1" smtClean="0">
                                  <a:latin typeface="Cambria Math"/>
                                </a:rPr>
                                <m:t>𝑥</m:t>
                              </m:r>
                            </m:e>
                            <m:sub>
                              <m:r>
                                <a:rPr lang="en-US" sz="1800" b="0" i="1" smtClean="0">
                                  <a:latin typeface="Cambria Math"/>
                                </a:rPr>
                                <m:t>𝑖𝑗</m:t>
                              </m:r>
                            </m:sub>
                          </m:sSub>
                          <m:sSub>
                            <m:sSubPr>
                              <m:ctrlPr>
                                <a:rPr lang="en-US" sz="1800" i="1" smtClean="0">
                                  <a:latin typeface="Cambria Math"/>
                                </a:rPr>
                              </m:ctrlPr>
                            </m:sSubPr>
                            <m:e>
                              <m:r>
                                <a:rPr lang="en-US" sz="1800" b="0" i="1" smtClean="0">
                                  <a:latin typeface="Cambria Math"/>
                                </a:rPr>
                                <m:t>𝑑</m:t>
                              </m:r>
                            </m:e>
                            <m:sub>
                              <m:r>
                                <a:rPr lang="en-US" sz="1800" b="0" i="1" smtClean="0">
                                  <a:latin typeface="Cambria Math"/>
                                </a:rPr>
                                <m:t>𝑖</m:t>
                              </m:r>
                            </m:sub>
                          </m:sSub>
                        </m:e>
                      </m:nary>
                      <m:r>
                        <a:rPr lang="en-US" sz="1800" i="1" smtClean="0">
                          <a:latin typeface="Cambria Math"/>
                          <a:ea typeface="Cambria Math"/>
                        </a:rPr>
                        <m:t>≤</m:t>
                      </m:r>
                      <m:sSub>
                        <m:sSubPr>
                          <m:ctrlPr>
                            <a:rPr lang="en-US" sz="1800" i="1" smtClean="0">
                              <a:latin typeface="Cambria Math"/>
                              <a:ea typeface="Cambria Math"/>
                            </a:rPr>
                          </m:ctrlPr>
                        </m:sSubPr>
                        <m:e>
                          <m:r>
                            <a:rPr lang="en-US" sz="1800" b="0" i="1" smtClean="0">
                              <a:latin typeface="Cambria Math"/>
                              <a:ea typeface="Cambria Math"/>
                            </a:rPr>
                            <m:t>𝑓</m:t>
                          </m:r>
                        </m:e>
                        <m:sub>
                          <m:r>
                            <a:rPr lang="en-US" sz="1800" b="0" i="1" smtClean="0">
                              <a:latin typeface="Cambria Math"/>
                              <a:ea typeface="Cambria Math"/>
                            </a:rPr>
                            <m:t>𝑗</m:t>
                          </m:r>
                        </m:sub>
                      </m:sSub>
                      <m:d>
                        <m:dPr>
                          <m:ctrlPr>
                            <a:rPr lang="en-US" sz="1800" b="0" i="1" smtClean="0">
                              <a:latin typeface="Cambria Math"/>
                              <a:ea typeface="Cambria Math"/>
                            </a:rPr>
                          </m:ctrlPr>
                        </m:dPr>
                        <m:e>
                          <m:sSub>
                            <m:sSubPr>
                              <m:ctrlPr>
                                <a:rPr lang="en-US" sz="1800" b="0" i="1" smtClean="0">
                                  <a:latin typeface="Cambria Math"/>
                                  <a:ea typeface="Cambria Math"/>
                                </a:rPr>
                              </m:ctrlPr>
                            </m:sSubPr>
                            <m:e>
                              <m:r>
                                <a:rPr lang="en-US" sz="1800" b="0" i="1" smtClean="0">
                                  <a:latin typeface="Cambria Math"/>
                                  <a:ea typeface="Cambria Math"/>
                                </a:rPr>
                                <m:t>𝑤</m:t>
                              </m:r>
                            </m:e>
                            <m:sub>
                              <m:r>
                                <a:rPr lang="en-US" sz="1800" b="0" i="1" smtClean="0">
                                  <a:latin typeface="Cambria Math"/>
                                  <a:ea typeface="Cambria Math"/>
                                </a:rPr>
                                <m:t>𝑗</m:t>
                              </m:r>
                            </m:sub>
                          </m:sSub>
                          <m:r>
                            <a:rPr lang="en-US" sz="1800" b="0" i="1" smtClean="0">
                              <a:latin typeface="Cambria Math"/>
                              <a:ea typeface="Cambria Math"/>
                            </a:rPr>
                            <m:t>, </m:t>
                          </m:r>
                          <m:sSub>
                            <m:sSubPr>
                              <m:ctrlPr>
                                <a:rPr lang="en-US" sz="1800" b="0" i="1" smtClean="0">
                                  <a:latin typeface="Cambria Math"/>
                                  <a:ea typeface="Cambria Math"/>
                                </a:rPr>
                              </m:ctrlPr>
                            </m:sSubPr>
                            <m:e>
                              <m:r>
                                <a:rPr lang="en-US" sz="1800" b="0" i="1" smtClean="0">
                                  <a:latin typeface="Cambria Math"/>
                                  <a:ea typeface="Cambria Math"/>
                                </a:rPr>
                                <m:t>𝑚</m:t>
                              </m:r>
                            </m:e>
                            <m:sub>
                              <m:r>
                                <a:rPr lang="en-US" sz="1800" b="0" i="1" smtClean="0">
                                  <a:latin typeface="Cambria Math"/>
                                  <a:ea typeface="Cambria Math"/>
                                </a:rPr>
                                <m:t>𝑗</m:t>
                              </m:r>
                            </m:sub>
                          </m:sSub>
                        </m:e>
                      </m:d>
                      <m:r>
                        <a:rPr lang="en-US" sz="1800" b="0" i="1" smtClean="0">
                          <a:latin typeface="Cambria Math"/>
                          <a:ea typeface="Cambria Math"/>
                        </a:rPr>
                        <m:t>   ∀</m:t>
                      </m:r>
                      <m:r>
                        <a:rPr lang="en-US" sz="1800" b="0" i="1" smtClean="0">
                          <a:latin typeface="Cambria Math"/>
                          <a:ea typeface="Cambria Math"/>
                        </a:rPr>
                        <m:t>𝑗</m:t>
                      </m:r>
                    </m:oMath>
                  </m:oMathPara>
                </a14:m>
                <a:endParaRPr lang="en-US" sz="1800" dirty="0" smtClean="0"/>
              </a:p>
              <a:p>
                <a:pPr/>
                <a14:m>
                  <m:oMathPara xmlns:m="http://schemas.openxmlformats.org/officeDocument/2006/math">
                    <m:oMathParaPr>
                      <m:jc m:val="centerGroup"/>
                    </m:oMathParaPr>
                    <m:oMath xmlns:m="http://schemas.openxmlformats.org/officeDocument/2006/math">
                      <m:nary>
                        <m:naryPr>
                          <m:chr m:val="∑"/>
                          <m:ctrlPr>
                            <a:rPr lang="en-US" sz="1800" i="1" smtClean="0">
                              <a:latin typeface="Cambria Math"/>
                            </a:rPr>
                          </m:ctrlPr>
                        </m:naryPr>
                        <m:sub>
                          <m:r>
                            <m:rPr>
                              <m:brk m:alnAt="23"/>
                            </m:rPr>
                            <a:rPr lang="en-US" sz="1800" b="0" i="1" smtClean="0">
                              <a:latin typeface="Cambria Math"/>
                            </a:rPr>
                            <m:t>𝑗</m:t>
                          </m:r>
                          <m:r>
                            <a:rPr lang="en-US" sz="1800" b="0" i="1" smtClean="0">
                              <a:latin typeface="Cambria Math"/>
                            </a:rPr>
                            <m:t>=1</m:t>
                          </m:r>
                        </m:sub>
                        <m:sup>
                          <m:r>
                            <a:rPr lang="en-US" sz="1800" b="0" i="1" smtClean="0">
                              <a:latin typeface="Cambria Math"/>
                            </a:rPr>
                            <m:t>𝑀</m:t>
                          </m:r>
                        </m:sup>
                        <m:e>
                          <m:sSub>
                            <m:sSubPr>
                              <m:ctrlPr>
                                <a:rPr lang="en-US" sz="1800" i="1" smtClean="0">
                                  <a:latin typeface="Cambria Math"/>
                                </a:rPr>
                              </m:ctrlPr>
                            </m:sSubPr>
                            <m:e>
                              <m:r>
                                <a:rPr lang="en-US" sz="1800" b="0" i="1" smtClean="0">
                                  <a:latin typeface="Cambria Math"/>
                                </a:rPr>
                                <m:t>𝑥</m:t>
                              </m:r>
                            </m:e>
                            <m:sub>
                              <m:r>
                                <a:rPr lang="en-US" sz="1800" b="0" i="1" smtClean="0">
                                  <a:latin typeface="Cambria Math"/>
                                </a:rPr>
                                <m:t>𝑖𝑗</m:t>
                              </m:r>
                            </m:sub>
                          </m:sSub>
                        </m:e>
                      </m:nary>
                      <m:r>
                        <a:rPr lang="en-US" sz="1800" b="0" i="1" smtClean="0">
                          <a:latin typeface="Cambria Math"/>
                        </a:rPr>
                        <m:t>=1    </m:t>
                      </m:r>
                      <m:r>
                        <a:rPr lang="en-US" sz="1800" b="0" i="1" smtClean="0">
                          <a:latin typeface="Cambria Math"/>
                          <a:ea typeface="Cambria Math"/>
                        </a:rPr>
                        <m:t>∀</m:t>
                      </m:r>
                      <m:r>
                        <a:rPr lang="en-US" sz="1800" b="0" i="1" smtClean="0">
                          <a:latin typeface="Cambria Math"/>
                          <a:ea typeface="Cambria Math"/>
                        </a:rPr>
                        <m:t>𝑖</m:t>
                      </m:r>
                    </m:oMath>
                  </m:oMathPara>
                </a14:m>
                <a:endParaRPr lang="en-US" sz="1800" dirty="0" smtClean="0"/>
              </a:p>
              <a:p>
                <a:pPr/>
                <a14:m>
                  <m:oMathPara xmlns:m="http://schemas.openxmlformats.org/officeDocument/2006/math">
                    <m:oMathParaPr>
                      <m:jc m:val="centerGroup"/>
                    </m:oMathParaPr>
                    <m:oMath xmlns:m="http://schemas.openxmlformats.org/officeDocument/2006/math">
                      <m:nary>
                        <m:naryPr>
                          <m:chr m:val="∑"/>
                          <m:ctrlPr>
                            <a:rPr lang="en-US" sz="1800" i="1" smtClean="0">
                              <a:latin typeface="Cambria Math"/>
                            </a:rPr>
                          </m:ctrlPr>
                        </m:naryPr>
                        <m:sub>
                          <m:r>
                            <m:rPr>
                              <m:brk m:alnAt="23"/>
                            </m:rPr>
                            <a:rPr lang="en-US" sz="1800" b="0" i="1" smtClean="0">
                              <a:latin typeface="Cambria Math"/>
                            </a:rPr>
                            <m:t>𝑗</m:t>
                          </m:r>
                          <m:r>
                            <a:rPr lang="en-US" sz="1800" b="0" i="1" smtClean="0">
                              <a:latin typeface="Cambria Math"/>
                            </a:rPr>
                            <m:t>=1</m:t>
                          </m:r>
                        </m:sub>
                        <m:sup>
                          <m:r>
                            <a:rPr lang="en-US" sz="1800" b="0" i="1" smtClean="0">
                              <a:latin typeface="Cambria Math"/>
                            </a:rPr>
                            <m:t>𝑀</m:t>
                          </m:r>
                        </m:sup>
                        <m:e>
                          <m:sSub>
                            <m:sSubPr>
                              <m:ctrlPr>
                                <a:rPr lang="en-US" sz="1800" i="1" smtClean="0">
                                  <a:latin typeface="Cambria Math"/>
                                </a:rPr>
                              </m:ctrlPr>
                            </m:sSubPr>
                            <m:e>
                              <m:r>
                                <a:rPr lang="en-US" sz="1800" b="0" i="1" smtClean="0">
                                  <a:latin typeface="Cambria Math"/>
                                </a:rPr>
                                <m:t>𝑚</m:t>
                              </m:r>
                            </m:e>
                            <m:sub>
                              <m:r>
                                <a:rPr lang="en-US" sz="1800" b="0" i="1" smtClean="0">
                                  <a:latin typeface="Cambria Math"/>
                                </a:rPr>
                                <m:t>𝑗</m:t>
                              </m:r>
                            </m:sub>
                          </m:sSub>
                        </m:e>
                      </m:nary>
                      <m:r>
                        <a:rPr lang="en-US" sz="1800" b="0" i="1" smtClean="0">
                          <a:latin typeface="Cambria Math"/>
                        </a:rPr>
                        <m:t> </m:t>
                      </m:r>
                      <m:r>
                        <a:rPr lang="en-US" sz="1800" b="0" i="1" smtClean="0">
                          <a:latin typeface="Cambria Math"/>
                          <a:ea typeface="Cambria Math"/>
                        </a:rPr>
                        <m:t>≤</m:t>
                      </m:r>
                      <m:r>
                        <a:rPr lang="en-US" sz="1800" b="0" i="1" smtClean="0">
                          <a:latin typeface="Cambria Math"/>
                          <a:ea typeface="Cambria Math"/>
                        </a:rPr>
                        <m:t>𝑝</m:t>
                      </m:r>
                    </m:oMath>
                  </m:oMathPara>
                </a14:m>
                <a:endParaRPr lang="en-US" sz="1800" i="1" dirty="0" smtClean="0">
                  <a:latin typeface="Cambria Math"/>
                </a:endParaRPr>
              </a:p>
              <a:p>
                <a:pPr/>
                <a14:m>
                  <m:oMathPara xmlns:m="http://schemas.openxmlformats.org/officeDocument/2006/math">
                    <m:oMathParaPr>
                      <m:jc m:val="centerGroup"/>
                    </m:oMathParaPr>
                    <m:oMath xmlns:m="http://schemas.openxmlformats.org/officeDocument/2006/math">
                      <m:sSub>
                        <m:sSubPr>
                          <m:ctrlPr>
                            <a:rPr lang="en-US" sz="1800" i="1" smtClean="0">
                              <a:latin typeface="Cambria Math"/>
                            </a:rPr>
                          </m:ctrlPr>
                        </m:sSubPr>
                        <m:e>
                          <m:r>
                            <a:rPr lang="en-US" sz="1800" b="0" i="1" smtClean="0">
                              <a:latin typeface="Cambria Math"/>
                            </a:rPr>
                            <m:t>𝑤</m:t>
                          </m:r>
                        </m:e>
                        <m:sub>
                          <m:r>
                            <a:rPr lang="en-US" sz="1800" b="0" i="1" smtClean="0">
                              <a:latin typeface="Cambria Math"/>
                            </a:rPr>
                            <m:t>𝑗</m:t>
                          </m:r>
                        </m:sub>
                      </m:sSub>
                      <m:r>
                        <a:rPr lang="en-US" sz="1800" b="0" i="1" smtClean="0">
                          <a:latin typeface="Cambria Math"/>
                        </a:rPr>
                        <m:t> </m:t>
                      </m:r>
                      <m:r>
                        <a:rPr lang="en-US" sz="1800" b="0" i="1" smtClean="0">
                          <a:latin typeface="Cambria Math"/>
                          <a:ea typeface="Cambria Math"/>
                        </a:rPr>
                        <m:t>≤ </m:t>
                      </m:r>
                      <m:acc>
                        <m:accPr>
                          <m:chr m:val="̂"/>
                          <m:ctrlPr>
                            <a:rPr lang="en-US" sz="1800" b="0" i="1" smtClean="0">
                              <a:latin typeface="Cambria Math"/>
                              <a:ea typeface="Cambria Math"/>
                            </a:rPr>
                          </m:ctrlPr>
                        </m:accPr>
                        <m:e>
                          <m:r>
                            <a:rPr lang="en-US" sz="1800" b="0" i="1" smtClean="0">
                              <a:latin typeface="Cambria Math"/>
                              <a:ea typeface="Cambria Math"/>
                            </a:rPr>
                            <m:t>𝑊</m:t>
                          </m:r>
                        </m:e>
                      </m:acc>
                      <m:r>
                        <a:rPr lang="en-US" sz="1800" b="0" i="1" smtClean="0">
                          <a:latin typeface="Cambria Math"/>
                        </a:rPr>
                        <m:t>    </m:t>
                      </m:r>
                      <m:r>
                        <a:rPr lang="en-US" sz="1800" b="0" i="1" smtClean="0">
                          <a:latin typeface="Cambria Math"/>
                          <a:ea typeface="Cambria Math"/>
                        </a:rPr>
                        <m:t>∀</m:t>
                      </m:r>
                      <m:r>
                        <a:rPr lang="en-US" sz="1800" b="0" i="1" smtClean="0">
                          <a:latin typeface="Cambria Math"/>
                          <a:ea typeface="Cambria Math"/>
                        </a:rPr>
                        <m:t>𝑗</m:t>
                      </m:r>
                    </m:oMath>
                  </m:oMathPara>
                </a14:m>
                <a:endParaRPr lang="en-US" sz="1800" b="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US" sz="1800" i="1" smtClean="0">
                              <a:latin typeface="Cambria Math"/>
                            </a:rPr>
                          </m:ctrlPr>
                        </m:sSubPr>
                        <m:e>
                          <m:r>
                            <a:rPr lang="en-US" sz="1800" b="0" i="1" smtClean="0">
                              <a:latin typeface="Cambria Math"/>
                            </a:rPr>
                            <m:t>𝑥</m:t>
                          </m:r>
                        </m:e>
                        <m:sub>
                          <m:r>
                            <a:rPr lang="en-US" sz="1800" b="0" i="1" smtClean="0">
                              <a:latin typeface="Cambria Math"/>
                            </a:rPr>
                            <m:t>𝑖𝑗</m:t>
                          </m:r>
                        </m:sub>
                      </m:sSub>
                      <m:r>
                        <a:rPr lang="en-US" sz="1800" b="0" i="1" smtClean="0">
                          <a:latin typeface="Cambria Math"/>
                        </a:rPr>
                        <m:t> </m:t>
                      </m:r>
                      <m:r>
                        <a:rPr lang="en-US" sz="1800" b="0" i="1" smtClean="0">
                          <a:latin typeface="Cambria Math"/>
                          <a:ea typeface="Cambria Math"/>
                        </a:rPr>
                        <m:t>≤ </m:t>
                      </m:r>
                      <m:sSub>
                        <m:sSubPr>
                          <m:ctrlPr>
                            <a:rPr lang="en-US" sz="1800" b="0" i="1" smtClean="0">
                              <a:latin typeface="Cambria Math"/>
                              <a:ea typeface="Cambria Math"/>
                            </a:rPr>
                          </m:ctrlPr>
                        </m:sSubPr>
                        <m:e>
                          <m:r>
                            <a:rPr lang="en-US" sz="1800" b="0" i="1" smtClean="0">
                              <a:latin typeface="Cambria Math"/>
                              <a:ea typeface="Cambria Math"/>
                            </a:rPr>
                            <m:t>𝑦</m:t>
                          </m:r>
                        </m:e>
                        <m:sub>
                          <m:r>
                            <a:rPr lang="en-US" sz="1800" b="0" i="1" smtClean="0">
                              <a:latin typeface="Cambria Math"/>
                              <a:ea typeface="Cambria Math"/>
                            </a:rPr>
                            <m:t>𝑗</m:t>
                          </m:r>
                        </m:sub>
                      </m:sSub>
                      <m:r>
                        <a:rPr lang="en-US" sz="1800" b="0" i="1" smtClean="0">
                          <a:latin typeface="Cambria Math"/>
                          <a:ea typeface="Cambria Math"/>
                        </a:rPr>
                        <m:t>   ∀</m:t>
                      </m:r>
                      <m:r>
                        <a:rPr lang="en-US" sz="1800" b="0" i="1" smtClean="0">
                          <a:latin typeface="Cambria Math"/>
                          <a:ea typeface="Cambria Math"/>
                        </a:rPr>
                        <m:t>𝑖</m:t>
                      </m:r>
                      <m:r>
                        <a:rPr lang="en-US" sz="1800" b="0" i="1" smtClean="0">
                          <a:latin typeface="Cambria Math"/>
                          <a:ea typeface="Cambria Math"/>
                        </a:rPr>
                        <m:t>,</m:t>
                      </m:r>
                      <m:r>
                        <a:rPr lang="en-US" sz="1800" b="0" i="1" smtClean="0">
                          <a:latin typeface="Cambria Math"/>
                          <a:ea typeface="Cambria Math"/>
                        </a:rPr>
                        <m:t>𝑗</m:t>
                      </m:r>
                    </m:oMath>
                  </m:oMathPara>
                </a14:m>
                <a:endParaRPr lang="en-US" sz="1800" i="1" dirty="0" smtClean="0">
                  <a:latin typeface="Cambria Math"/>
                </a:endParaRPr>
              </a:p>
              <a:p>
                <a:pPr/>
                <a14:m>
                  <m:oMathPara xmlns:m="http://schemas.openxmlformats.org/officeDocument/2006/math">
                    <m:oMathParaPr>
                      <m:jc m:val="centerGroup"/>
                    </m:oMathParaPr>
                    <m:oMath xmlns:m="http://schemas.openxmlformats.org/officeDocument/2006/math">
                      <m:sSub>
                        <m:sSubPr>
                          <m:ctrlPr>
                            <a:rPr lang="en-US" sz="1800" i="1" smtClean="0">
                              <a:latin typeface="Cambria Math"/>
                            </a:rPr>
                          </m:ctrlPr>
                        </m:sSubPr>
                        <m:e>
                          <m:r>
                            <a:rPr lang="en-US" sz="1800" b="0" i="1" smtClean="0">
                              <a:latin typeface="Cambria Math"/>
                            </a:rPr>
                            <m:t>𝑚</m:t>
                          </m:r>
                        </m:e>
                        <m:sub>
                          <m:r>
                            <a:rPr lang="en-US" sz="1800" b="0" i="1" smtClean="0">
                              <a:latin typeface="Cambria Math"/>
                            </a:rPr>
                            <m:t>𝑗</m:t>
                          </m:r>
                        </m:sub>
                      </m:sSub>
                      <m:r>
                        <a:rPr lang="en-US" sz="1800" i="1" smtClean="0">
                          <a:latin typeface="Cambria Math"/>
                          <a:ea typeface="Cambria Math"/>
                        </a:rPr>
                        <m:t>≤</m:t>
                      </m:r>
                      <m:r>
                        <a:rPr lang="en-US" sz="1800" b="0" i="1" smtClean="0">
                          <a:latin typeface="Cambria Math"/>
                          <a:ea typeface="Cambria Math"/>
                        </a:rPr>
                        <m:t>𝑝</m:t>
                      </m:r>
                      <m:r>
                        <a:rPr lang="en-US" sz="1800" b="0" i="1" smtClean="0">
                          <a:latin typeface="Cambria Math"/>
                          <a:ea typeface="Cambria Math"/>
                        </a:rPr>
                        <m:t> </m:t>
                      </m:r>
                      <m:sSub>
                        <m:sSubPr>
                          <m:ctrlPr>
                            <a:rPr lang="en-US" sz="1800" b="0" i="1" smtClean="0">
                              <a:latin typeface="Cambria Math"/>
                              <a:ea typeface="Cambria Math"/>
                            </a:rPr>
                          </m:ctrlPr>
                        </m:sSubPr>
                        <m:e>
                          <m:r>
                            <a:rPr lang="en-US" sz="1800" b="0" i="1" smtClean="0">
                              <a:latin typeface="Cambria Math"/>
                              <a:ea typeface="Cambria Math"/>
                            </a:rPr>
                            <m:t>𝑦</m:t>
                          </m:r>
                        </m:e>
                        <m:sub>
                          <m:r>
                            <a:rPr lang="en-US" sz="1800" b="0" i="1" smtClean="0">
                              <a:latin typeface="Cambria Math"/>
                              <a:ea typeface="Cambria Math"/>
                            </a:rPr>
                            <m:t>𝑗</m:t>
                          </m:r>
                        </m:sub>
                      </m:sSub>
                      <m:r>
                        <a:rPr lang="en-US" sz="1800" b="0" i="1" smtClean="0">
                          <a:latin typeface="Cambria Math"/>
                          <a:ea typeface="Cambria Math"/>
                        </a:rPr>
                        <m:t>  ∀</m:t>
                      </m:r>
                      <m:r>
                        <a:rPr lang="en-US" sz="1800" b="0" i="1" smtClean="0">
                          <a:latin typeface="Cambria Math"/>
                          <a:ea typeface="Cambria Math"/>
                        </a:rPr>
                        <m:t>𝑗</m:t>
                      </m:r>
                    </m:oMath>
                  </m:oMathPara>
                </a14:m>
                <a:endParaRPr lang="en-US" sz="1800" dirty="0" smtClean="0"/>
              </a:p>
              <a:p>
                <a:pPr/>
                <a14:m>
                  <m:oMathPara xmlns:m="http://schemas.openxmlformats.org/officeDocument/2006/math">
                    <m:oMathParaPr>
                      <m:jc m:val="centerGroup"/>
                    </m:oMathParaPr>
                    <m:oMath xmlns:m="http://schemas.openxmlformats.org/officeDocument/2006/math">
                      <m:sSub>
                        <m:sSubPr>
                          <m:ctrlPr>
                            <a:rPr lang="en-US" sz="1800" i="1" smtClean="0">
                              <a:latin typeface="Cambria Math"/>
                            </a:rPr>
                          </m:ctrlPr>
                        </m:sSubPr>
                        <m:e>
                          <m:r>
                            <a:rPr lang="en-US" sz="1800" i="1">
                              <a:latin typeface="Cambria Math"/>
                            </a:rPr>
                            <m:t>𝑓</m:t>
                          </m:r>
                        </m:e>
                        <m:sub>
                          <m:r>
                            <a:rPr lang="en-US" sz="1800" b="0" i="1" smtClean="0">
                              <a:latin typeface="Cambria Math"/>
                            </a:rPr>
                            <m:t>𝑗</m:t>
                          </m:r>
                        </m:sub>
                      </m:sSub>
                      <m:d>
                        <m:dPr>
                          <m:ctrlPr>
                            <a:rPr lang="en-US" sz="1800" i="1">
                              <a:latin typeface="Cambria Math"/>
                            </a:rPr>
                          </m:ctrlPr>
                        </m:dPr>
                        <m:e>
                          <m:sSub>
                            <m:sSubPr>
                              <m:ctrlPr>
                                <a:rPr lang="en-US" sz="1800" i="1" smtClean="0">
                                  <a:latin typeface="Cambria Math"/>
                                </a:rPr>
                              </m:ctrlPr>
                            </m:sSubPr>
                            <m:e>
                              <m:r>
                                <a:rPr lang="en-US" sz="1800" b="0" i="1" smtClean="0">
                                  <a:latin typeface="Cambria Math"/>
                                </a:rPr>
                                <m:t>𝑤</m:t>
                              </m:r>
                            </m:e>
                            <m:sub>
                              <m:r>
                                <a:rPr lang="en-US" sz="1800" b="0" i="1" smtClean="0">
                                  <a:latin typeface="Cambria Math"/>
                                </a:rPr>
                                <m:t>𝑗</m:t>
                              </m:r>
                            </m:sub>
                          </m:sSub>
                          <m:r>
                            <a:rPr lang="en-US" sz="1800" i="1">
                              <a:latin typeface="Cambria Math"/>
                            </a:rPr>
                            <m:t>, </m:t>
                          </m:r>
                          <m:sSub>
                            <m:sSubPr>
                              <m:ctrlPr>
                                <a:rPr lang="en-US" sz="1800" i="1" smtClean="0">
                                  <a:latin typeface="Cambria Math"/>
                                </a:rPr>
                              </m:ctrlPr>
                            </m:sSubPr>
                            <m:e>
                              <m:r>
                                <a:rPr lang="en-US" sz="1800" b="0" i="1" smtClean="0">
                                  <a:latin typeface="Cambria Math"/>
                                </a:rPr>
                                <m:t>𝑚</m:t>
                              </m:r>
                            </m:e>
                            <m:sub>
                              <m:r>
                                <a:rPr lang="en-US" sz="1800" b="0" i="1" smtClean="0">
                                  <a:latin typeface="Cambria Math"/>
                                </a:rPr>
                                <m:t>𝑗</m:t>
                              </m:r>
                            </m:sub>
                          </m:sSub>
                        </m:e>
                      </m:d>
                      <m:r>
                        <a:rPr lang="en-US" sz="1800" i="1">
                          <a:latin typeface="Cambria Math"/>
                        </a:rPr>
                        <m:t>= </m:t>
                      </m:r>
                      <m:f>
                        <m:fPr>
                          <m:ctrlPr>
                            <a:rPr lang="en-US" sz="1800" i="1">
                              <a:latin typeface="Cambria Math"/>
                            </a:rPr>
                          </m:ctrlPr>
                        </m:fPr>
                        <m:num>
                          <m:d>
                            <m:dPr>
                              <m:begChr m:val="["/>
                              <m:endChr m:val="]"/>
                              <m:ctrlPr>
                                <a:rPr lang="en-US" sz="1800" i="1">
                                  <a:latin typeface="Cambria Math"/>
                                </a:rPr>
                              </m:ctrlPr>
                            </m:dPr>
                            <m:e>
                              <m:sSub>
                                <m:sSubPr>
                                  <m:ctrlPr>
                                    <a:rPr lang="en-US" sz="1800" i="1" smtClean="0">
                                      <a:latin typeface="Cambria Math"/>
                                    </a:rPr>
                                  </m:ctrlPr>
                                </m:sSubPr>
                                <m:e>
                                  <m:r>
                                    <a:rPr lang="en-US" sz="1800" b="0" i="1" smtClean="0">
                                      <a:latin typeface="Cambria Math"/>
                                    </a:rPr>
                                    <m:t>𝑤</m:t>
                                  </m:r>
                                </m:e>
                                <m:sub>
                                  <m:r>
                                    <a:rPr lang="en-US" sz="1800" b="0" i="1" smtClean="0">
                                      <a:latin typeface="Cambria Math"/>
                                    </a:rPr>
                                    <m:t>𝑗</m:t>
                                  </m:r>
                                </m:sub>
                              </m:sSub>
                              <m:r>
                                <a:rPr lang="en-US" sz="1800" i="1">
                                  <a:latin typeface="Cambria Math"/>
                                </a:rPr>
                                <m:t>+</m:t>
                              </m:r>
                              <m:sSub>
                                <m:sSubPr>
                                  <m:ctrlPr>
                                    <a:rPr lang="en-US" sz="1800" i="1" smtClean="0">
                                      <a:latin typeface="Cambria Math"/>
                                    </a:rPr>
                                  </m:ctrlPr>
                                </m:sSubPr>
                                <m:e>
                                  <m:r>
                                    <a:rPr lang="en-US" sz="1800" b="0" i="1" smtClean="0">
                                      <a:latin typeface="Cambria Math"/>
                                    </a:rPr>
                                    <m:t>𝑚</m:t>
                                  </m:r>
                                </m:e>
                                <m:sub>
                                  <m:r>
                                    <a:rPr lang="en-US" sz="1800" b="0" i="1" smtClean="0">
                                      <a:latin typeface="Cambria Math"/>
                                    </a:rPr>
                                    <m:t>𝑗</m:t>
                                  </m:r>
                                </m:sub>
                              </m:sSub>
                              <m:r>
                                <a:rPr lang="en-US" sz="1800" i="1">
                                  <a:latin typeface="Cambria Math"/>
                                </a:rPr>
                                <m:t>−</m:t>
                              </m:r>
                              <m:rad>
                                <m:radPr>
                                  <m:degHide m:val="on"/>
                                  <m:ctrlPr>
                                    <a:rPr lang="en-US" sz="1800" i="1">
                                      <a:latin typeface="Cambria Math"/>
                                    </a:rPr>
                                  </m:ctrlPr>
                                </m:radPr>
                                <m:deg/>
                                <m:e>
                                  <m:sSup>
                                    <m:sSupPr>
                                      <m:ctrlPr>
                                        <a:rPr lang="en-US" sz="1800" i="1">
                                          <a:latin typeface="Cambria Math"/>
                                        </a:rPr>
                                      </m:ctrlPr>
                                    </m:sSupPr>
                                    <m:e>
                                      <m:d>
                                        <m:dPr>
                                          <m:ctrlPr>
                                            <a:rPr lang="en-US" sz="1800" i="1">
                                              <a:latin typeface="Cambria Math"/>
                                            </a:rPr>
                                          </m:ctrlPr>
                                        </m:dPr>
                                        <m:e>
                                          <m:sSub>
                                            <m:sSubPr>
                                              <m:ctrlPr>
                                                <a:rPr lang="en-US" sz="1800" i="1" smtClean="0">
                                                  <a:latin typeface="Cambria Math"/>
                                                </a:rPr>
                                              </m:ctrlPr>
                                            </m:sSubPr>
                                            <m:e>
                                              <m:r>
                                                <a:rPr lang="en-US" sz="1800" b="0" i="1" smtClean="0">
                                                  <a:latin typeface="Cambria Math"/>
                                                </a:rPr>
                                                <m:t>𝑤</m:t>
                                              </m:r>
                                            </m:e>
                                            <m:sub>
                                              <m:r>
                                                <a:rPr lang="en-US" sz="1800" b="0" i="1" smtClean="0">
                                                  <a:latin typeface="Cambria Math"/>
                                                </a:rPr>
                                                <m:t>𝑗</m:t>
                                              </m:r>
                                            </m:sub>
                                          </m:sSub>
                                          <m:r>
                                            <a:rPr lang="en-US" sz="1800" i="1">
                                              <a:latin typeface="Cambria Math"/>
                                            </a:rPr>
                                            <m:t>+</m:t>
                                          </m:r>
                                          <m:sSub>
                                            <m:sSubPr>
                                              <m:ctrlPr>
                                                <a:rPr lang="en-US" sz="1800" i="1" smtClean="0">
                                                  <a:latin typeface="Cambria Math"/>
                                                </a:rPr>
                                              </m:ctrlPr>
                                            </m:sSubPr>
                                            <m:e>
                                              <m:r>
                                                <a:rPr lang="en-US" sz="1800" b="0" i="1" smtClean="0">
                                                  <a:latin typeface="Cambria Math"/>
                                                </a:rPr>
                                                <m:t>𝑚</m:t>
                                              </m:r>
                                            </m:e>
                                            <m:sub>
                                              <m:r>
                                                <a:rPr lang="en-US" sz="1800" b="0" i="1" smtClean="0">
                                                  <a:latin typeface="Cambria Math"/>
                                                </a:rPr>
                                                <m:t>𝑗</m:t>
                                              </m:r>
                                            </m:sub>
                                          </m:sSub>
                                        </m:e>
                                      </m:d>
                                    </m:e>
                                    <m:sup>
                                      <m:r>
                                        <a:rPr lang="en-US" sz="1800" i="1">
                                          <a:latin typeface="Cambria Math"/>
                                        </a:rPr>
                                        <m:t>2</m:t>
                                      </m:r>
                                    </m:sup>
                                  </m:sSup>
                                  <m:r>
                                    <a:rPr lang="en-US" sz="1800" i="1">
                                      <a:latin typeface="Cambria Math"/>
                                    </a:rPr>
                                    <m:t>+</m:t>
                                  </m:r>
                                  <m:d>
                                    <m:dPr>
                                      <m:ctrlPr>
                                        <a:rPr lang="en-US" sz="1800" i="1">
                                          <a:latin typeface="Cambria Math"/>
                                        </a:rPr>
                                      </m:ctrlPr>
                                    </m:dPr>
                                    <m:e>
                                      <m:r>
                                        <a:rPr lang="en-US" sz="1800" i="1">
                                          <a:latin typeface="Cambria Math"/>
                                        </a:rPr>
                                        <m:t>2</m:t>
                                      </m:r>
                                      <m:sSub>
                                        <m:sSubPr>
                                          <m:ctrlPr>
                                            <a:rPr lang="en-US" sz="1800" i="1" smtClean="0">
                                              <a:latin typeface="Cambria Math"/>
                                            </a:rPr>
                                          </m:ctrlPr>
                                        </m:sSubPr>
                                        <m:e>
                                          <m:r>
                                            <a:rPr lang="en-US" sz="1800" b="0" i="1" smtClean="0">
                                              <a:latin typeface="Cambria Math"/>
                                            </a:rPr>
                                            <m:t>𝑚</m:t>
                                          </m:r>
                                        </m:e>
                                        <m:sub>
                                          <m:r>
                                            <a:rPr lang="en-US" sz="1800" b="0" i="1" smtClean="0">
                                              <a:latin typeface="Cambria Math"/>
                                            </a:rPr>
                                            <m:t>𝑗</m:t>
                                          </m:r>
                                        </m:sub>
                                      </m:sSub>
                                      <m:r>
                                        <a:rPr lang="en-US" sz="1800" i="1">
                                          <a:latin typeface="Cambria Math"/>
                                        </a:rPr>
                                        <m:t> − </m:t>
                                      </m:r>
                                      <m:sSub>
                                        <m:sSubPr>
                                          <m:ctrlPr>
                                            <a:rPr lang="en-US" sz="1800" i="1">
                                              <a:latin typeface="Cambria Math"/>
                                            </a:rPr>
                                          </m:ctrlPr>
                                        </m:sSubPr>
                                        <m:e>
                                          <m:r>
                                            <a:rPr lang="en-US" sz="1800" i="1">
                                              <a:latin typeface="Cambria Math"/>
                                            </a:rPr>
                                            <m:t>𝐶</m:t>
                                          </m:r>
                                        </m:e>
                                        <m:sub>
                                          <m:sSub>
                                            <m:sSubPr>
                                              <m:ctrlPr>
                                                <a:rPr lang="en-US" sz="1800" i="1" smtClean="0">
                                                  <a:latin typeface="Cambria Math"/>
                                                </a:rPr>
                                              </m:ctrlPr>
                                            </m:sSubPr>
                                            <m:e>
                                              <m:r>
                                                <a:rPr lang="en-US" sz="1800" b="0" i="1" smtClean="0">
                                                  <a:latin typeface="Cambria Math"/>
                                                </a:rPr>
                                                <m:t>𝑠</m:t>
                                              </m:r>
                                            </m:e>
                                            <m:sub>
                                              <m:r>
                                                <a:rPr lang="en-US" sz="1800" b="0" i="1" smtClean="0">
                                                  <a:latin typeface="Cambria Math"/>
                                                </a:rPr>
                                                <m:t>𝑗</m:t>
                                              </m:r>
                                            </m:sub>
                                          </m:sSub>
                                        </m:sub>
                                      </m:sSub>
                                    </m:e>
                                  </m:d>
                                  <m:d>
                                    <m:dPr>
                                      <m:ctrlPr>
                                        <a:rPr lang="en-US" sz="1800" i="1">
                                          <a:latin typeface="Cambria Math"/>
                                        </a:rPr>
                                      </m:ctrlPr>
                                    </m:dPr>
                                    <m:e>
                                      <m:sSub>
                                        <m:sSubPr>
                                          <m:ctrlPr>
                                            <a:rPr lang="en-US" sz="1800" i="1">
                                              <a:latin typeface="Cambria Math"/>
                                            </a:rPr>
                                          </m:ctrlPr>
                                        </m:sSubPr>
                                        <m:e>
                                          <m:r>
                                            <a:rPr lang="en-US" sz="1800" i="1">
                                              <a:latin typeface="Cambria Math"/>
                                            </a:rPr>
                                            <m:t>𝐶</m:t>
                                          </m:r>
                                        </m:e>
                                        <m:sub>
                                          <m:sSub>
                                            <m:sSubPr>
                                              <m:ctrlPr>
                                                <a:rPr lang="en-US" sz="1800" i="1" smtClean="0">
                                                  <a:latin typeface="Cambria Math"/>
                                                </a:rPr>
                                              </m:ctrlPr>
                                            </m:sSubPr>
                                            <m:e>
                                              <m:r>
                                                <a:rPr lang="en-US" sz="1800" b="0" i="1" smtClean="0">
                                                  <a:latin typeface="Cambria Math"/>
                                                </a:rPr>
                                                <m:t>𝑎</m:t>
                                              </m:r>
                                            </m:e>
                                            <m:sub>
                                              <m:r>
                                                <a:rPr lang="en-US" sz="1800" b="0" i="1" smtClean="0">
                                                  <a:latin typeface="Cambria Math"/>
                                                </a:rPr>
                                                <m:t>𝑗</m:t>
                                              </m:r>
                                            </m:sub>
                                          </m:sSub>
                                        </m:sub>
                                      </m:sSub>
                                      <m:r>
                                        <a:rPr lang="en-US" sz="1800" i="1">
                                          <a:latin typeface="Cambria Math"/>
                                        </a:rPr>
                                        <m:t>+2</m:t>
                                      </m:r>
                                      <m:sSub>
                                        <m:sSubPr>
                                          <m:ctrlPr>
                                            <a:rPr lang="en-US" sz="1800" i="1" smtClean="0">
                                              <a:latin typeface="Cambria Math"/>
                                            </a:rPr>
                                          </m:ctrlPr>
                                        </m:sSubPr>
                                        <m:e>
                                          <m:r>
                                            <a:rPr lang="en-US" sz="1800" b="0" i="1" smtClean="0">
                                              <a:latin typeface="Cambria Math"/>
                                            </a:rPr>
                                            <m:t>𝑤</m:t>
                                          </m:r>
                                        </m:e>
                                        <m:sub>
                                          <m:r>
                                            <a:rPr lang="en-US" sz="1800" b="0" i="1" smtClean="0">
                                              <a:latin typeface="Cambria Math"/>
                                            </a:rPr>
                                            <m:t>𝑗</m:t>
                                          </m:r>
                                        </m:sub>
                                      </m:sSub>
                                    </m:e>
                                  </m:d>
                                </m:e>
                              </m:rad>
                            </m:e>
                          </m:d>
                          <m:sSub>
                            <m:sSubPr>
                              <m:ctrlPr>
                                <a:rPr lang="en-US" sz="1800" i="1" smtClean="0">
                                  <a:latin typeface="Cambria Math"/>
                                </a:rPr>
                              </m:ctrlPr>
                            </m:sSubPr>
                            <m:e>
                              <m:r>
                                <a:rPr lang="en-US" sz="1800" b="0" i="1" smtClean="0">
                                  <a:latin typeface="Cambria Math"/>
                                </a:rPr>
                                <m:t>𝑚</m:t>
                              </m:r>
                            </m:e>
                            <m:sub>
                              <m:r>
                                <a:rPr lang="en-US" sz="1800" b="0" i="1" smtClean="0">
                                  <a:latin typeface="Cambria Math"/>
                                </a:rPr>
                                <m:t>𝑗</m:t>
                              </m:r>
                            </m:sub>
                          </m:sSub>
                          <m:sSub>
                            <m:sSubPr>
                              <m:ctrlPr>
                                <a:rPr lang="en-US" sz="1800" i="1" smtClean="0">
                                  <a:latin typeface="Cambria Math"/>
                                </a:rPr>
                              </m:ctrlPr>
                            </m:sSubPr>
                            <m:e>
                              <m:r>
                                <a:rPr lang="en-US" sz="1800" i="1" smtClean="0">
                                  <a:latin typeface="Cambria Math"/>
                                  <a:ea typeface="Cambria Math"/>
                                </a:rPr>
                                <m:t>𝜇</m:t>
                              </m:r>
                            </m:e>
                            <m:sub>
                              <m:r>
                                <a:rPr lang="en-US" sz="1800" b="0" i="1" smtClean="0">
                                  <a:latin typeface="Cambria Math"/>
                                </a:rPr>
                                <m:t>𝑗</m:t>
                              </m:r>
                            </m:sub>
                          </m:sSub>
                        </m:num>
                        <m:den>
                          <m:d>
                            <m:dPr>
                              <m:ctrlPr>
                                <a:rPr lang="en-US" sz="1800" i="1">
                                  <a:latin typeface="Cambria Math"/>
                                </a:rPr>
                              </m:ctrlPr>
                            </m:dPr>
                            <m:e>
                              <m:r>
                                <a:rPr lang="en-US" sz="1800" i="1">
                                  <a:latin typeface="Cambria Math"/>
                                </a:rPr>
                                <m:t>2</m:t>
                              </m:r>
                              <m:sSub>
                                <m:sSubPr>
                                  <m:ctrlPr>
                                    <a:rPr lang="en-US" sz="1800" i="1" smtClean="0">
                                      <a:latin typeface="Cambria Math"/>
                                    </a:rPr>
                                  </m:ctrlPr>
                                </m:sSubPr>
                                <m:e>
                                  <m:r>
                                    <a:rPr lang="en-US" sz="1800" b="0" i="1" smtClean="0">
                                      <a:latin typeface="Cambria Math"/>
                                    </a:rPr>
                                    <m:t>𝑚</m:t>
                                  </m:r>
                                </m:e>
                                <m:sub>
                                  <m:r>
                                    <a:rPr lang="en-US" sz="1800" b="0" i="1" smtClean="0">
                                      <a:latin typeface="Cambria Math"/>
                                    </a:rPr>
                                    <m:t>𝑗</m:t>
                                  </m:r>
                                </m:sub>
                              </m:sSub>
                              <m:r>
                                <a:rPr lang="en-US" sz="1800" i="1">
                                  <a:latin typeface="Cambria Math"/>
                                </a:rPr>
                                <m:t> − </m:t>
                              </m:r>
                              <m:sSub>
                                <m:sSubPr>
                                  <m:ctrlPr>
                                    <a:rPr lang="en-US" sz="1800" i="1">
                                      <a:latin typeface="Cambria Math"/>
                                    </a:rPr>
                                  </m:ctrlPr>
                                </m:sSubPr>
                                <m:e>
                                  <m:r>
                                    <a:rPr lang="en-US" sz="1800" i="1">
                                      <a:latin typeface="Cambria Math"/>
                                    </a:rPr>
                                    <m:t>𝐶</m:t>
                                  </m:r>
                                </m:e>
                                <m:sub>
                                  <m:sSub>
                                    <m:sSubPr>
                                      <m:ctrlPr>
                                        <a:rPr lang="en-US" sz="1800" i="1" smtClean="0">
                                          <a:latin typeface="Cambria Math"/>
                                        </a:rPr>
                                      </m:ctrlPr>
                                    </m:sSubPr>
                                    <m:e>
                                      <m:r>
                                        <a:rPr lang="en-US" sz="1800" b="0" i="1" smtClean="0">
                                          <a:latin typeface="Cambria Math"/>
                                        </a:rPr>
                                        <m:t>𝑠</m:t>
                                      </m:r>
                                    </m:e>
                                    <m:sub>
                                      <m:r>
                                        <a:rPr lang="en-US" sz="1800" b="0" i="1" smtClean="0">
                                          <a:latin typeface="Cambria Math"/>
                                        </a:rPr>
                                        <m:t>𝑗</m:t>
                                      </m:r>
                                    </m:sub>
                                  </m:sSub>
                                </m:sub>
                              </m:sSub>
                            </m:e>
                          </m:d>
                        </m:den>
                      </m:f>
                      <m:r>
                        <a:rPr lang="en-US" sz="1800" b="0" i="1" smtClean="0">
                          <a:latin typeface="Cambria Math"/>
                        </a:rPr>
                        <m:t>    </m:t>
                      </m:r>
                      <m:r>
                        <a:rPr lang="en-US" sz="1800" b="0" i="1" smtClean="0">
                          <a:latin typeface="Cambria Math"/>
                          <a:ea typeface="Cambria Math"/>
                        </a:rPr>
                        <m:t>∀</m:t>
                      </m:r>
                      <m:r>
                        <a:rPr lang="en-US" sz="1800" b="0" i="1" smtClean="0">
                          <a:latin typeface="Cambria Math"/>
                          <a:ea typeface="Cambria Math"/>
                        </a:rPr>
                        <m:t>𝑗</m:t>
                      </m:r>
                    </m:oMath>
                  </m:oMathPara>
                </a14:m>
                <a:endParaRPr lang="en-US" sz="1800" dirty="0" smtClean="0"/>
              </a:p>
              <a:p>
                <a:pPr/>
                <a14:m>
                  <m:oMathPara xmlns:m="http://schemas.openxmlformats.org/officeDocument/2006/math">
                    <m:oMathParaPr>
                      <m:jc m:val="centerGroup"/>
                    </m:oMathParaPr>
                    <m:oMath xmlns:m="http://schemas.openxmlformats.org/officeDocument/2006/math">
                      <m:sSub>
                        <m:sSubPr>
                          <m:ctrlPr>
                            <a:rPr lang="en-US" sz="1800" i="1" smtClean="0">
                              <a:latin typeface="Cambria Math"/>
                            </a:rPr>
                          </m:ctrlPr>
                        </m:sSubPr>
                        <m:e>
                          <m:r>
                            <a:rPr lang="en-US" sz="1800" b="0" i="1" smtClean="0">
                              <a:latin typeface="Cambria Math"/>
                            </a:rPr>
                            <m:t>𝑥</m:t>
                          </m:r>
                        </m:e>
                        <m:sub>
                          <m:r>
                            <a:rPr lang="en-US" sz="1800" b="0" i="1" smtClean="0">
                              <a:latin typeface="Cambria Math"/>
                            </a:rPr>
                            <m:t>𝑖𝑗</m:t>
                          </m:r>
                        </m:sub>
                      </m:sSub>
                      <m:r>
                        <a:rPr lang="en-US" sz="1800" b="0" i="1" smtClean="0">
                          <a:latin typeface="Cambria Math"/>
                        </a:rPr>
                        <m:t> </m:t>
                      </m:r>
                      <m:r>
                        <a:rPr lang="en-US" sz="1800" b="0" i="1" smtClean="0">
                          <a:latin typeface="Cambria Math"/>
                          <a:ea typeface="Cambria Math"/>
                        </a:rPr>
                        <m:t>∈</m:t>
                      </m:r>
                      <m:d>
                        <m:dPr>
                          <m:begChr m:val="{"/>
                          <m:endChr m:val="}"/>
                          <m:ctrlPr>
                            <a:rPr lang="en-US" sz="1800" b="0" i="1" smtClean="0">
                              <a:latin typeface="Cambria Math"/>
                              <a:ea typeface="Cambria Math"/>
                            </a:rPr>
                          </m:ctrlPr>
                        </m:dPr>
                        <m:e>
                          <m:r>
                            <a:rPr lang="en-US" sz="1800" b="0" i="1" smtClean="0">
                              <a:latin typeface="Cambria Math"/>
                              <a:ea typeface="Cambria Math"/>
                            </a:rPr>
                            <m:t>0,1</m:t>
                          </m:r>
                        </m:e>
                      </m:d>
                      <m:r>
                        <a:rPr lang="en-US" sz="1800" b="0" i="1" smtClean="0">
                          <a:latin typeface="Cambria Math"/>
                          <a:ea typeface="Cambria Math"/>
                        </a:rPr>
                        <m:t>     ∀</m:t>
                      </m:r>
                      <m:r>
                        <a:rPr lang="en-US" sz="1800" b="0" i="1" smtClean="0">
                          <a:latin typeface="Cambria Math"/>
                          <a:ea typeface="Cambria Math"/>
                        </a:rPr>
                        <m:t>𝑖</m:t>
                      </m:r>
                      <m:r>
                        <a:rPr lang="en-US" sz="1800" b="0" i="1" smtClean="0">
                          <a:latin typeface="Cambria Math"/>
                          <a:ea typeface="Cambria Math"/>
                        </a:rPr>
                        <m:t>,</m:t>
                      </m:r>
                      <m:r>
                        <a:rPr lang="en-US" sz="1800" b="0" i="1" smtClean="0">
                          <a:latin typeface="Cambria Math"/>
                          <a:ea typeface="Cambria Math"/>
                        </a:rPr>
                        <m:t>𝑗</m:t>
                      </m:r>
                    </m:oMath>
                  </m:oMathPara>
                </a14:m>
                <a:endParaRPr lang="en-US" sz="1800" dirty="0" smtClean="0"/>
              </a:p>
              <a:p>
                <a:pPr/>
                <a14:m>
                  <m:oMathPara xmlns:m="http://schemas.openxmlformats.org/officeDocument/2006/math">
                    <m:oMathParaPr>
                      <m:jc m:val="centerGroup"/>
                    </m:oMathParaPr>
                    <m:oMath xmlns:m="http://schemas.openxmlformats.org/officeDocument/2006/math">
                      <m:sSub>
                        <m:sSubPr>
                          <m:ctrlPr>
                            <a:rPr lang="en-US" sz="1800" i="1" smtClean="0">
                              <a:latin typeface="Cambria Math"/>
                            </a:rPr>
                          </m:ctrlPr>
                        </m:sSubPr>
                        <m:e>
                          <m:r>
                            <a:rPr lang="en-US" sz="1800" b="0" i="1" smtClean="0">
                              <a:latin typeface="Cambria Math"/>
                            </a:rPr>
                            <m:t>𝑦</m:t>
                          </m:r>
                        </m:e>
                        <m:sub>
                          <m:r>
                            <a:rPr lang="en-US" sz="1800" b="0" i="1" smtClean="0">
                              <a:latin typeface="Cambria Math"/>
                            </a:rPr>
                            <m:t>𝑗</m:t>
                          </m:r>
                        </m:sub>
                      </m:sSub>
                      <m:r>
                        <a:rPr lang="en-US" sz="1800" b="0" i="1" smtClean="0">
                          <a:latin typeface="Cambria Math"/>
                        </a:rPr>
                        <m:t> </m:t>
                      </m:r>
                      <m:r>
                        <a:rPr lang="en-US" sz="1800" b="0" i="1" smtClean="0">
                          <a:latin typeface="Cambria Math"/>
                          <a:ea typeface="Cambria Math"/>
                        </a:rPr>
                        <m:t>∈</m:t>
                      </m:r>
                      <m:d>
                        <m:dPr>
                          <m:begChr m:val="{"/>
                          <m:endChr m:val="}"/>
                          <m:ctrlPr>
                            <a:rPr lang="en-US" sz="1800" b="0" i="1" smtClean="0">
                              <a:latin typeface="Cambria Math"/>
                              <a:ea typeface="Cambria Math"/>
                            </a:rPr>
                          </m:ctrlPr>
                        </m:dPr>
                        <m:e>
                          <m:r>
                            <a:rPr lang="en-US" sz="1800" b="0" i="1" smtClean="0">
                              <a:latin typeface="Cambria Math"/>
                              <a:ea typeface="Cambria Math"/>
                            </a:rPr>
                            <m:t>0,1</m:t>
                          </m:r>
                        </m:e>
                      </m:d>
                      <m:r>
                        <a:rPr lang="en-US" sz="1800" b="0" i="1" smtClean="0">
                          <a:latin typeface="Cambria Math"/>
                          <a:ea typeface="Cambria Math"/>
                        </a:rPr>
                        <m:t>      ∀</m:t>
                      </m:r>
                      <m:r>
                        <a:rPr lang="en-US" sz="1800" b="0" i="1" smtClean="0">
                          <a:latin typeface="Cambria Math"/>
                          <a:ea typeface="Cambria Math"/>
                        </a:rPr>
                        <m:t>𝑗</m:t>
                      </m:r>
                    </m:oMath>
                  </m:oMathPara>
                </a14:m>
                <a:endParaRPr lang="en-US" sz="1800" dirty="0" smtClean="0"/>
              </a:p>
              <a:p>
                <a:pPr/>
                <a14:m>
                  <m:oMathPara xmlns:m="http://schemas.openxmlformats.org/officeDocument/2006/math">
                    <m:oMathParaPr>
                      <m:jc m:val="centerGroup"/>
                    </m:oMathParaPr>
                    <m:oMath xmlns:m="http://schemas.openxmlformats.org/officeDocument/2006/math">
                      <m:sSub>
                        <m:sSubPr>
                          <m:ctrlPr>
                            <a:rPr lang="en-US" sz="1800" i="1" smtClean="0">
                              <a:latin typeface="Cambria Math"/>
                            </a:rPr>
                          </m:ctrlPr>
                        </m:sSubPr>
                        <m:e>
                          <m:r>
                            <a:rPr lang="en-US" sz="1800" b="0" i="1" smtClean="0">
                              <a:latin typeface="Cambria Math"/>
                            </a:rPr>
                            <m:t>𝑤</m:t>
                          </m:r>
                        </m:e>
                        <m:sub>
                          <m:r>
                            <a:rPr lang="en-US" sz="1800" b="0" i="1" smtClean="0">
                              <a:latin typeface="Cambria Math"/>
                            </a:rPr>
                            <m:t>𝑗</m:t>
                          </m:r>
                        </m:sub>
                      </m:sSub>
                      <m:r>
                        <a:rPr lang="en-US" sz="1800" b="0" i="1" smtClean="0">
                          <a:latin typeface="Cambria Math"/>
                        </a:rPr>
                        <m:t> </m:t>
                      </m:r>
                      <m:r>
                        <a:rPr lang="en-US" sz="1800" b="0" i="1" smtClean="0">
                          <a:latin typeface="Cambria Math"/>
                          <a:ea typeface="Cambria Math"/>
                        </a:rPr>
                        <m:t>≥0 ,    </m:t>
                      </m:r>
                      <m:sSub>
                        <m:sSubPr>
                          <m:ctrlPr>
                            <a:rPr lang="en-US" sz="1800" b="0" i="1" smtClean="0">
                              <a:latin typeface="Cambria Math"/>
                              <a:ea typeface="Cambria Math"/>
                            </a:rPr>
                          </m:ctrlPr>
                        </m:sSubPr>
                        <m:e>
                          <m:r>
                            <a:rPr lang="en-US" sz="1800" b="0" i="1" smtClean="0">
                              <a:latin typeface="Cambria Math"/>
                              <a:ea typeface="Cambria Math"/>
                            </a:rPr>
                            <m:t>𝑚</m:t>
                          </m:r>
                        </m:e>
                        <m:sub>
                          <m:r>
                            <a:rPr lang="en-US" sz="1800" b="0" i="1" smtClean="0">
                              <a:latin typeface="Cambria Math"/>
                              <a:ea typeface="Cambria Math"/>
                            </a:rPr>
                            <m:t>𝑗</m:t>
                          </m:r>
                        </m:sub>
                      </m:sSub>
                      <m:r>
                        <a:rPr lang="en-US" sz="1800" b="0" i="1" smtClean="0">
                          <a:latin typeface="Cambria Math"/>
                          <a:ea typeface="Cambria Math"/>
                        </a:rPr>
                        <m:t> </m:t>
                      </m:r>
                      <m:r>
                        <a:rPr lang="en-US" sz="1800" b="0" i="1" smtClean="0">
                          <a:latin typeface="Cambria Math"/>
                          <a:ea typeface="Cambria Math"/>
                        </a:rPr>
                        <m:t>𝑖𝑛𝑡𝑒𝑔𝑒𝑟</m:t>
                      </m:r>
                      <m:r>
                        <a:rPr lang="en-US" sz="1800" b="0" i="1" smtClean="0">
                          <a:latin typeface="Cambria Math"/>
                          <a:ea typeface="Cambria Math"/>
                        </a:rPr>
                        <m:t>    ∀</m:t>
                      </m:r>
                      <m:r>
                        <a:rPr lang="en-US" sz="1800" b="0" i="1" smtClean="0">
                          <a:latin typeface="Cambria Math"/>
                          <a:ea typeface="Cambria Math"/>
                        </a:rPr>
                        <m:t>𝑗</m:t>
                      </m:r>
                    </m:oMath>
                  </m:oMathPara>
                </a14:m>
                <a:endParaRPr lang="en-US" sz="1700" dirty="0"/>
              </a:p>
              <a:p>
                <a:r>
                  <a:rPr lang="en-US" sz="1800" b="1" dirty="0" smtClean="0"/>
                  <a:t>Decision Variables:</a:t>
                </a:r>
              </a:p>
              <a:p>
                <a14:m>
                  <m:oMath xmlns:m="http://schemas.openxmlformats.org/officeDocument/2006/math">
                    <m:sSub>
                      <m:sSubPr>
                        <m:ctrlPr>
                          <a:rPr lang="en-US" sz="1800" i="1">
                            <a:latin typeface="Cambria Math"/>
                          </a:rPr>
                        </m:ctrlPr>
                      </m:sSubPr>
                      <m:e>
                        <m:r>
                          <a:rPr lang="en-US" sz="1800" i="1">
                            <a:latin typeface="Cambria Math"/>
                          </a:rPr>
                          <m:t>𝑥</m:t>
                        </m:r>
                      </m:e>
                      <m:sub>
                        <m:r>
                          <a:rPr lang="en-US" sz="1800" i="1">
                            <a:latin typeface="Cambria Math"/>
                          </a:rPr>
                          <m:t>𝑖𝑗</m:t>
                        </m:r>
                      </m:sub>
                    </m:sSub>
                    <m:r>
                      <a:rPr lang="en-US" sz="1800" b="0" i="1" smtClean="0">
                        <a:latin typeface="Cambria Math"/>
                      </a:rPr>
                      <m:t>: </m:t>
                    </m:r>
                    <m:d>
                      <m:dPr>
                        <m:begChr m:val="{"/>
                        <m:endChr m:val=""/>
                        <m:ctrlPr>
                          <a:rPr lang="en-US" sz="1800" b="0" i="1" smtClean="0">
                            <a:latin typeface="Cambria Math"/>
                          </a:rPr>
                        </m:ctrlPr>
                      </m:dPr>
                      <m:e>
                        <m:eqArr>
                          <m:eqArrPr>
                            <m:ctrlPr>
                              <a:rPr lang="en-US" sz="1800" b="0" i="1" smtClean="0">
                                <a:latin typeface="Cambria Math"/>
                              </a:rPr>
                            </m:ctrlPr>
                          </m:eqArrPr>
                          <m:e>
                            <m:r>
                              <a:rPr lang="en-US" sz="1800" b="0" i="0" smtClean="0">
                                <a:latin typeface="Cambria Math"/>
                              </a:rPr>
                              <m:t>1            </m:t>
                            </m:r>
                            <m:r>
                              <m:rPr>
                                <m:sty m:val="p"/>
                              </m:rPr>
                              <a:rPr lang="en-US" sz="1800" b="0" i="0" smtClean="0">
                                <a:latin typeface="Cambria Math"/>
                              </a:rPr>
                              <m:t>if</m:t>
                            </m:r>
                            <m:r>
                              <a:rPr lang="en-US" sz="1800" b="0" i="0" smtClean="0">
                                <a:latin typeface="Cambria Math"/>
                              </a:rPr>
                              <m:t> </m:t>
                            </m:r>
                            <m:r>
                              <m:rPr>
                                <m:sty m:val="p"/>
                              </m:rPr>
                              <a:rPr lang="en-US" sz="1800" b="0" i="0" smtClean="0">
                                <a:latin typeface="Cambria Math"/>
                              </a:rPr>
                              <m:t>demand</m:t>
                            </m:r>
                            <m:r>
                              <a:rPr lang="en-US" sz="1800" b="0" i="0" smtClean="0">
                                <a:latin typeface="Cambria Math"/>
                              </a:rPr>
                              <m:t> </m:t>
                            </m:r>
                            <m:r>
                              <m:rPr>
                                <m:sty m:val="p"/>
                              </m:rPr>
                              <a:rPr lang="en-US" sz="1800" b="0" i="0" smtClean="0">
                                <a:latin typeface="Cambria Math"/>
                              </a:rPr>
                              <m:t>i</m:t>
                            </m:r>
                            <m:r>
                              <a:rPr lang="en-US" sz="1800" b="0" i="0" smtClean="0">
                                <a:latin typeface="Cambria Math"/>
                              </a:rPr>
                              <m:t> </m:t>
                            </m:r>
                            <m:r>
                              <m:rPr>
                                <m:sty m:val="p"/>
                              </m:rPr>
                              <a:rPr lang="en-US" sz="1800" b="0" i="0" smtClean="0">
                                <a:latin typeface="Cambria Math"/>
                              </a:rPr>
                              <m:t>assigned</m:t>
                            </m:r>
                            <m:r>
                              <a:rPr lang="en-US" sz="1800" b="0" i="0" smtClean="0">
                                <a:latin typeface="Cambria Math"/>
                              </a:rPr>
                              <m:t> </m:t>
                            </m:r>
                            <m:r>
                              <m:rPr>
                                <m:sty m:val="p"/>
                              </m:rPr>
                              <a:rPr lang="en-US" sz="1800" b="0" i="0" smtClean="0">
                                <a:latin typeface="Cambria Math"/>
                              </a:rPr>
                              <m:t>to</m:t>
                            </m:r>
                            <m:r>
                              <a:rPr lang="en-US" sz="1800" b="0" i="0" smtClean="0">
                                <a:latin typeface="Cambria Math"/>
                              </a:rPr>
                              <m:t> </m:t>
                            </m:r>
                            <m:r>
                              <m:rPr>
                                <m:sty m:val="p"/>
                              </m:rPr>
                              <a:rPr lang="en-US" sz="1800" b="0" i="0" smtClean="0">
                                <a:latin typeface="Cambria Math"/>
                              </a:rPr>
                              <m:t>station</m:t>
                            </m:r>
                            <m:r>
                              <a:rPr lang="en-US" sz="1800" b="0" i="0" smtClean="0">
                                <a:latin typeface="Cambria Math"/>
                              </a:rPr>
                              <m:t> </m:t>
                            </m:r>
                            <m:r>
                              <m:rPr>
                                <m:sty m:val="p"/>
                              </m:rPr>
                              <a:rPr lang="en-US" sz="1800" b="0" i="0" smtClean="0">
                                <a:latin typeface="Cambria Math"/>
                              </a:rPr>
                              <m:t>j</m:t>
                            </m:r>
                          </m:e>
                          <m:e>
                            <m:r>
                              <a:rPr lang="en-US" sz="1800" b="0" i="0" smtClean="0">
                                <a:latin typeface="Cambria Math"/>
                              </a:rPr>
                              <m:t>0                                                     </m:t>
                            </m:r>
                            <m:r>
                              <m:rPr>
                                <m:sty m:val="p"/>
                              </m:rPr>
                              <a:rPr lang="en-US" sz="1800" b="0" i="0" smtClean="0">
                                <a:latin typeface="Cambria Math"/>
                              </a:rPr>
                              <m:t>otherwise</m:t>
                            </m:r>
                          </m:e>
                        </m:eqArr>
                      </m:e>
                    </m:d>
                  </m:oMath>
                </a14:m>
                <a:r>
                  <a:rPr lang="en-US" sz="1800" dirty="0" smtClean="0"/>
                  <a:t>  </a:t>
                </a:r>
                <a:endParaRPr lang="en-US" sz="1800" dirty="0" smtClean="0">
                  <a:latin typeface="Cambria Math"/>
                </a:endParaRPr>
              </a:p>
              <a:p>
                <a:pPr>
                  <a:lnSpc>
                    <a:spcPct val="150000"/>
                  </a:lnSpc>
                </a:pPr>
                <a14:m>
                  <m:oMathPara xmlns:m="http://schemas.openxmlformats.org/officeDocument/2006/math">
                    <m:oMathParaPr>
                      <m:jc m:val="left"/>
                    </m:oMathParaPr>
                    <m:oMath xmlns:m="http://schemas.openxmlformats.org/officeDocument/2006/math">
                      <m:sSub>
                        <m:sSubPr>
                          <m:ctrlPr>
                            <a:rPr lang="en-US" sz="1800" i="1">
                              <a:latin typeface="Cambria Math"/>
                            </a:rPr>
                          </m:ctrlPr>
                        </m:sSubPr>
                        <m:e>
                          <m:r>
                            <a:rPr lang="en-US" sz="1800" b="0" i="1" smtClean="0">
                              <a:latin typeface="Cambria Math"/>
                            </a:rPr>
                            <m:t>𝑦</m:t>
                          </m:r>
                        </m:e>
                        <m:sub>
                          <m:r>
                            <a:rPr lang="en-US" sz="1800" i="1">
                              <a:latin typeface="Cambria Math"/>
                            </a:rPr>
                            <m:t>𝑗</m:t>
                          </m:r>
                        </m:sub>
                      </m:sSub>
                      <m:r>
                        <a:rPr lang="en-US" sz="1800" b="0" i="1" smtClean="0">
                          <a:latin typeface="Cambria Math"/>
                        </a:rPr>
                        <m:t>:</m:t>
                      </m:r>
                      <m:r>
                        <a:rPr lang="en-US" sz="1800" i="1">
                          <a:latin typeface="Cambria Math"/>
                        </a:rPr>
                        <m:t> </m:t>
                      </m:r>
                      <m:d>
                        <m:dPr>
                          <m:begChr m:val="{"/>
                          <m:endChr m:val=""/>
                          <m:ctrlPr>
                            <a:rPr lang="en-US" sz="1800" i="1">
                              <a:latin typeface="Cambria Math"/>
                            </a:rPr>
                          </m:ctrlPr>
                        </m:dPr>
                        <m:e>
                          <m:eqArr>
                            <m:eqArrPr>
                              <m:ctrlPr>
                                <a:rPr lang="en-US" sz="1800" i="1">
                                  <a:latin typeface="Cambria Math"/>
                                </a:rPr>
                              </m:ctrlPr>
                            </m:eqArrPr>
                            <m:e>
                              <m:r>
                                <a:rPr lang="en-US" sz="1800" i="0">
                                  <a:latin typeface="Cambria Math"/>
                                </a:rPr>
                                <m:t>1            </m:t>
                              </m:r>
                              <m:r>
                                <m:rPr>
                                  <m:sty m:val="p"/>
                                </m:rPr>
                                <a:rPr lang="en-US" sz="1800" i="0">
                                  <a:latin typeface="Cambria Math"/>
                                </a:rPr>
                                <m:t>if</m:t>
                              </m:r>
                              <m:r>
                                <a:rPr lang="en-US" sz="1800" i="0">
                                  <a:latin typeface="Cambria Math"/>
                                </a:rPr>
                                <m:t> </m:t>
                              </m:r>
                              <m:r>
                                <m:rPr>
                                  <m:sty m:val="p"/>
                                </m:rPr>
                                <a:rPr lang="en-US" sz="1800" b="0" i="0" smtClean="0">
                                  <a:latin typeface="Cambria Math"/>
                                </a:rPr>
                                <m:t>station</m:t>
                              </m:r>
                              <m:r>
                                <a:rPr lang="en-US" sz="1800" b="0" i="0" smtClean="0">
                                  <a:latin typeface="Cambria Math"/>
                                </a:rPr>
                                <m:t> </m:t>
                              </m:r>
                              <m:r>
                                <m:rPr>
                                  <m:sty m:val="p"/>
                                </m:rPr>
                                <a:rPr lang="en-US" sz="1800" i="0">
                                  <a:latin typeface="Cambria Math"/>
                                </a:rPr>
                                <m:t>j</m:t>
                              </m:r>
                              <m:r>
                                <a:rPr lang="en-US" sz="1800" b="0" i="0" smtClean="0">
                                  <a:latin typeface="Cambria Math"/>
                                </a:rPr>
                                <m:t> </m:t>
                              </m:r>
                              <m:r>
                                <m:rPr>
                                  <m:sty m:val="p"/>
                                </m:rPr>
                                <a:rPr lang="en-US" sz="1800" b="0" i="0" smtClean="0">
                                  <a:latin typeface="Cambria Math"/>
                                </a:rPr>
                                <m:t>is</m:t>
                              </m:r>
                              <m:r>
                                <a:rPr lang="en-US" sz="1800" b="0" i="0" smtClean="0">
                                  <a:latin typeface="Cambria Math"/>
                                </a:rPr>
                                <m:t> </m:t>
                              </m:r>
                              <m:r>
                                <m:rPr>
                                  <m:sty m:val="p"/>
                                </m:rPr>
                                <a:rPr lang="en-US" sz="1800" b="0" i="0" smtClean="0">
                                  <a:latin typeface="Cambria Math"/>
                                </a:rPr>
                                <m:t>open</m:t>
                              </m:r>
                              <m:r>
                                <a:rPr lang="en-US" sz="1800" b="0" i="0" smtClean="0">
                                  <a:latin typeface="Cambria Math"/>
                                </a:rPr>
                                <m:t> </m:t>
                              </m:r>
                            </m:e>
                            <m:e>
                              <m:r>
                                <a:rPr lang="en-US" sz="1800" i="0">
                                  <a:latin typeface="Cambria Math"/>
                                </a:rPr>
                                <m:t>0                    </m:t>
                              </m:r>
                              <m:r>
                                <a:rPr lang="en-US" sz="1800" b="0" i="0" smtClean="0">
                                  <a:latin typeface="Cambria Math"/>
                                </a:rPr>
                                <m:t>    </m:t>
                              </m:r>
                              <m:r>
                                <a:rPr lang="en-US" sz="1800" i="0">
                                  <a:latin typeface="Cambria Math"/>
                                </a:rPr>
                                <m:t>   </m:t>
                              </m:r>
                              <m:r>
                                <m:rPr>
                                  <m:sty m:val="p"/>
                                </m:rPr>
                                <a:rPr lang="en-US" sz="1800" i="0">
                                  <a:latin typeface="Cambria Math"/>
                                </a:rPr>
                                <m:t>otherwise</m:t>
                              </m:r>
                            </m:e>
                          </m:eqArr>
                        </m:e>
                      </m:d>
                    </m:oMath>
                  </m:oMathPara>
                </a14:m>
                <a:endParaRPr lang="en-US" sz="1800" dirty="0" smtClean="0"/>
              </a:p>
              <a:p>
                <a:pPr>
                  <a:lnSpc>
                    <a:spcPct val="150000"/>
                  </a:lnSpc>
                </a:pPr>
                <a14:m>
                  <m:oMath xmlns:m="http://schemas.openxmlformats.org/officeDocument/2006/math">
                    <m:sSub>
                      <m:sSubPr>
                        <m:ctrlPr>
                          <a:rPr lang="en-US" sz="1800" i="1" smtClean="0">
                            <a:latin typeface="Cambria Math"/>
                          </a:rPr>
                        </m:ctrlPr>
                      </m:sSubPr>
                      <m:e>
                        <m:r>
                          <a:rPr lang="en-US" sz="1800" b="0" i="1" smtClean="0">
                            <a:latin typeface="Cambria Math"/>
                          </a:rPr>
                          <m:t>𝑚</m:t>
                        </m:r>
                      </m:e>
                      <m:sub>
                        <m:r>
                          <a:rPr lang="en-US" sz="1800" b="0" i="1" smtClean="0">
                            <a:latin typeface="Cambria Math"/>
                          </a:rPr>
                          <m:t>𝑗</m:t>
                        </m:r>
                      </m:sub>
                    </m:sSub>
                    <m:r>
                      <a:rPr lang="en-US" sz="1800" b="0" i="1" smtClean="0">
                        <a:latin typeface="Cambria Math"/>
                      </a:rPr>
                      <m:t>:</m:t>
                    </m:r>
                  </m:oMath>
                </a14:m>
                <a:r>
                  <a:rPr lang="en-US" sz="1800" dirty="0" smtClean="0"/>
                  <a:t> </a:t>
                </a:r>
                <a14:m>
                  <m:oMath xmlns:m="http://schemas.openxmlformats.org/officeDocument/2006/math">
                    <m:r>
                      <m:rPr>
                        <m:sty m:val="p"/>
                      </m:rPr>
                      <a:rPr lang="en-US" sz="1800" i="0">
                        <a:latin typeface="Cambria Math"/>
                      </a:rPr>
                      <m:t>Number</m:t>
                    </m:r>
                    <m:r>
                      <a:rPr lang="en-US" sz="1800" i="0">
                        <a:latin typeface="Cambria Math"/>
                      </a:rPr>
                      <m:t> </m:t>
                    </m:r>
                    <m:r>
                      <m:rPr>
                        <m:sty m:val="p"/>
                      </m:rPr>
                      <a:rPr lang="en-US" sz="1800" i="0">
                        <a:latin typeface="Cambria Math"/>
                      </a:rPr>
                      <m:t>of</m:t>
                    </m:r>
                    <m:r>
                      <a:rPr lang="en-US" sz="1800" i="0">
                        <a:latin typeface="Cambria Math"/>
                      </a:rPr>
                      <m:t> </m:t>
                    </m:r>
                    <m:r>
                      <m:rPr>
                        <m:sty m:val="p"/>
                      </m:rPr>
                      <a:rPr lang="en-US" sz="1800" i="0">
                        <a:latin typeface="Cambria Math"/>
                      </a:rPr>
                      <m:t>servers</m:t>
                    </m:r>
                    <m:r>
                      <a:rPr lang="en-US" sz="1800" i="0">
                        <a:latin typeface="Cambria Math"/>
                      </a:rPr>
                      <m:t> </m:t>
                    </m:r>
                    <m:r>
                      <m:rPr>
                        <m:sty m:val="p"/>
                      </m:rPr>
                      <a:rPr lang="en-US" sz="1800" i="0">
                        <a:latin typeface="Cambria Math"/>
                      </a:rPr>
                      <m:t>in</m:t>
                    </m:r>
                    <m:r>
                      <a:rPr lang="en-US" sz="1800" i="0">
                        <a:latin typeface="Cambria Math"/>
                      </a:rPr>
                      <m:t> </m:t>
                    </m:r>
                    <m:r>
                      <m:rPr>
                        <m:sty m:val="p"/>
                      </m:rPr>
                      <a:rPr lang="en-US" sz="1800" b="0" i="0" smtClean="0">
                        <a:latin typeface="Cambria Math"/>
                      </a:rPr>
                      <m:t>station</m:t>
                    </m:r>
                    <m:r>
                      <a:rPr lang="en-US" sz="1800" i="0">
                        <a:latin typeface="Cambria Math"/>
                      </a:rPr>
                      <m:t> </m:t>
                    </m:r>
                    <m:r>
                      <m:rPr>
                        <m:sty m:val="p"/>
                      </m:rPr>
                      <a:rPr lang="en-US" sz="1800" i="0">
                        <a:latin typeface="Cambria Math"/>
                      </a:rPr>
                      <m:t>j</m:t>
                    </m:r>
                  </m:oMath>
                </a14:m>
                <a:endParaRPr lang="en-US" sz="1800" dirty="0" smtClean="0"/>
              </a:p>
              <a:p>
                <a:pPr>
                  <a:lnSpc>
                    <a:spcPct val="150000"/>
                  </a:lnSpc>
                </a:pPr>
                <a14:m>
                  <m:oMathPara xmlns:m="http://schemas.openxmlformats.org/officeDocument/2006/math">
                    <m:oMathParaPr>
                      <m:jc m:val="left"/>
                    </m:oMathParaPr>
                    <m:oMath xmlns:m="http://schemas.openxmlformats.org/officeDocument/2006/math">
                      <m:sSub>
                        <m:sSubPr>
                          <m:ctrlPr>
                            <a:rPr lang="en-US" sz="1800" i="1">
                              <a:latin typeface="Cambria Math"/>
                            </a:rPr>
                          </m:ctrlPr>
                        </m:sSubPr>
                        <m:e>
                          <m:r>
                            <a:rPr lang="en-US" sz="1800">
                              <a:latin typeface="Cambria Math"/>
                            </a:rPr>
                            <m:t>𝑤</m:t>
                          </m:r>
                        </m:e>
                        <m:sub>
                          <m:r>
                            <a:rPr lang="en-US" sz="1800">
                              <a:latin typeface="Cambria Math"/>
                            </a:rPr>
                            <m:t>𝑗</m:t>
                          </m:r>
                        </m:sub>
                      </m:sSub>
                      <m:r>
                        <a:rPr lang="en-US" sz="1800">
                          <a:latin typeface="Cambria Math"/>
                        </a:rPr>
                        <m:t>: </m:t>
                      </m:r>
                      <m:r>
                        <m:rPr>
                          <m:sty m:val="p"/>
                        </m:rPr>
                        <a:rPr lang="en-US" sz="1800" i="0">
                          <a:latin typeface="Cambria Math"/>
                        </a:rPr>
                        <m:t>Number</m:t>
                      </m:r>
                      <m:r>
                        <a:rPr lang="en-US" sz="1800" i="0">
                          <a:latin typeface="Cambria Math"/>
                        </a:rPr>
                        <m:t> </m:t>
                      </m:r>
                      <m:r>
                        <m:rPr>
                          <m:sty m:val="p"/>
                        </m:rPr>
                        <a:rPr lang="en-US" sz="1800" i="0">
                          <a:latin typeface="Cambria Math"/>
                        </a:rPr>
                        <m:t>of</m:t>
                      </m:r>
                      <m:r>
                        <a:rPr lang="en-US" sz="1800" i="0">
                          <a:latin typeface="Cambria Math"/>
                        </a:rPr>
                        <m:t> </m:t>
                      </m:r>
                      <m:r>
                        <m:rPr>
                          <m:sty m:val="p"/>
                        </m:rPr>
                        <a:rPr lang="en-US" sz="1800" i="0">
                          <a:latin typeface="Cambria Math"/>
                        </a:rPr>
                        <m:t>waiting</m:t>
                      </m:r>
                      <m:r>
                        <a:rPr lang="en-US" sz="1800" i="0">
                          <a:latin typeface="Cambria Math"/>
                        </a:rPr>
                        <m:t> </m:t>
                      </m:r>
                      <m:r>
                        <m:rPr>
                          <m:sty m:val="p"/>
                        </m:rPr>
                        <a:rPr lang="en-US" sz="1800" i="0">
                          <a:latin typeface="Cambria Math"/>
                        </a:rPr>
                        <m:t>drivers</m:t>
                      </m:r>
                      <m:r>
                        <a:rPr lang="en-US" sz="1800" i="0">
                          <a:latin typeface="Cambria Math"/>
                        </a:rPr>
                        <m:t> </m:t>
                      </m:r>
                      <m:r>
                        <m:rPr>
                          <m:sty m:val="p"/>
                        </m:rPr>
                        <a:rPr lang="en-US" sz="1800" i="0">
                          <a:latin typeface="Cambria Math"/>
                        </a:rPr>
                        <m:t>at</m:t>
                      </m:r>
                      <m:r>
                        <a:rPr lang="en-US" sz="1800" i="0">
                          <a:latin typeface="Cambria Math"/>
                        </a:rPr>
                        <m:t> </m:t>
                      </m:r>
                      <m:r>
                        <m:rPr>
                          <m:sty m:val="p"/>
                        </m:rPr>
                        <a:rPr lang="en-US" sz="1800" i="0">
                          <a:latin typeface="Cambria Math"/>
                        </a:rPr>
                        <m:t>station</m:t>
                      </m:r>
                      <m:r>
                        <a:rPr lang="en-US" sz="1800" i="0">
                          <a:latin typeface="Cambria Math"/>
                        </a:rPr>
                        <m:t> </m:t>
                      </m:r>
                      <m:r>
                        <m:rPr>
                          <m:sty m:val="p"/>
                        </m:rPr>
                        <a:rPr lang="en-US" sz="1800" i="0">
                          <a:latin typeface="Cambria Math"/>
                        </a:rPr>
                        <m:t>j</m:t>
                      </m:r>
                    </m:oMath>
                  </m:oMathPara>
                </a14:m>
                <a:endParaRPr lang="en-US" sz="1800" dirty="0">
                  <a:latin typeface="Cambria Math"/>
                </a:endParaRPr>
              </a:p>
              <a:p>
                <a:pPr>
                  <a:lnSpc>
                    <a:spcPct val="150000"/>
                  </a:lnSpc>
                </a:pPr>
                <a14:m>
                  <m:oMathPara xmlns:m="http://schemas.openxmlformats.org/officeDocument/2006/math">
                    <m:oMathParaPr>
                      <m:jc m:val="left"/>
                    </m:oMathParaPr>
                    <m:oMath xmlns:m="http://schemas.openxmlformats.org/officeDocument/2006/math">
                      <m:sSub>
                        <m:sSubPr>
                          <m:ctrlPr>
                            <a:rPr lang="en-US" sz="1800" i="1">
                              <a:latin typeface="Cambria Math"/>
                            </a:rPr>
                          </m:ctrlPr>
                        </m:sSubPr>
                        <m:e>
                          <m:r>
                            <a:rPr lang="en-US" sz="1800" i="1">
                              <a:latin typeface="Cambria Math"/>
                            </a:rPr>
                            <m:t>𝑓</m:t>
                          </m:r>
                        </m:e>
                        <m:sub>
                          <m:r>
                            <a:rPr lang="en-US" sz="1800" i="1">
                              <a:latin typeface="Cambria Math"/>
                            </a:rPr>
                            <m:t>𝑗</m:t>
                          </m:r>
                        </m:sub>
                      </m:sSub>
                      <m:d>
                        <m:dPr>
                          <m:ctrlPr>
                            <a:rPr lang="en-US" sz="1800" i="1">
                              <a:latin typeface="Cambria Math"/>
                            </a:rPr>
                          </m:ctrlPr>
                        </m:dPr>
                        <m:e>
                          <m:r>
                            <a:rPr lang="en-US" sz="1800" i="1">
                              <a:latin typeface="Cambria Math"/>
                            </a:rPr>
                            <m:t>.</m:t>
                          </m:r>
                        </m:e>
                      </m:d>
                      <m:r>
                        <a:rPr lang="en-US" sz="1800" b="0" i="1" smtClean="0">
                          <a:latin typeface="Cambria Math"/>
                        </a:rPr>
                        <m:t>:</m:t>
                      </m:r>
                      <m:r>
                        <m:rPr>
                          <m:nor/>
                        </m:rPr>
                        <a:rPr lang="en-US" sz="1800">
                          <a:latin typeface="Cambria Math"/>
                        </a:rPr>
                        <m:t>Clearing</m:t>
                      </m:r>
                      <m:r>
                        <m:rPr>
                          <m:nor/>
                        </m:rPr>
                        <a:rPr lang="en-US" sz="1800">
                          <a:latin typeface="Cambria Math"/>
                        </a:rPr>
                        <m:t> </m:t>
                      </m:r>
                      <m:r>
                        <m:rPr>
                          <m:nor/>
                        </m:rPr>
                        <a:rPr lang="en-US" sz="1800">
                          <a:latin typeface="Cambria Math"/>
                        </a:rPr>
                        <m:t>function</m:t>
                      </m:r>
                      <m:r>
                        <m:rPr>
                          <m:nor/>
                        </m:rPr>
                        <a:rPr lang="en-US" sz="1800">
                          <a:latin typeface="Cambria Math"/>
                        </a:rPr>
                        <m:t> </m:t>
                      </m:r>
                      <m:r>
                        <m:rPr>
                          <m:nor/>
                        </m:rPr>
                        <a:rPr lang="en-US" sz="1800">
                          <a:latin typeface="Cambria Math"/>
                        </a:rPr>
                        <m:t>representing</m:t>
                      </m:r>
                      <m:r>
                        <m:rPr>
                          <m:nor/>
                        </m:rPr>
                        <a:rPr lang="en-US" sz="1800">
                          <a:latin typeface="Cambria Math"/>
                        </a:rPr>
                        <m:t> </m:t>
                      </m:r>
                      <m:r>
                        <m:rPr>
                          <m:nor/>
                        </m:rPr>
                        <a:rPr lang="en-US" sz="1800">
                          <a:latin typeface="Cambria Math"/>
                        </a:rPr>
                        <m:t>the</m:t>
                      </m:r>
                      <m:r>
                        <m:rPr>
                          <m:nor/>
                        </m:rPr>
                        <a:rPr lang="en-US" sz="1800">
                          <a:latin typeface="Cambria Math"/>
                        </a:rPr>
                        <m:t> </m:t>
                      </m:r>
                      <m:r>
                        <m:rPr>
                          <m:nor/>
                        </m:rPr>
                        <a:rPr lang="en-US" sz="1800">
                          <a:latin typeface="Cambria Math"/>
                        </a:rPr>
                        <m:t>throughput</m:t>
                      </m:r>
                      <m:r>
                        <m:rPr>
                          <m:nor/>
                        </m:rPr>
                        <a:rPr lang="en-US" sz="1800">
                          <a:latin typeface="Cambria Math"/>
                        </a:rPr>
                        <m:t> </m:t>
                      </m:r>
                      <m:r>
                        <m:rPr>
                          <m:nor/>
                        </m:rPr>
                        <a:rPr lang="en-US" sz="1800">
                          <a:latin typeface="Cambria Math"/>
                        </a:rPr>
                        <m:t>of</m:t>
                      </m:r>
                      <m:r>
                        <m:rPr>
                          <m:nor/>
                        </m:rPr>
                        <a:rPr lang="en-US" sz="1800">
                          <a:latin typeface="Cambria Math"/>
                        </a:rPr>
                        <m:t> </m:t>
                      </m:r>
                      <m:r>
                        <m:rPr>
                          <m:nor/>
                        </m:rPr>
                        <a:rPr lang="en-US" sz="1800" b="0" smtClean="0">
                          <a:latin typeface="Cambria Math"/>
                        </a:rPr>
                        <m:t>station</m:t>
                      </m:r>
                      <m:r>
                        <m:rPr>
                          <m:nor/>
                        </m:rPr>
                        <a:rPr lang="en-US" sz="1800">
                          <a:latin typeface="Cambria Math"/>
                        </a:rPr>
                        <m:t> </m:t>
                      </m:r>
                      <m:r>
                        <m:rPr>
                          <m:nor/>
                        </m:rPr>
                        <a:rPr lang="en-US" sz="1800">
                          <a:latin typeface="Cambria Math"/>
                        </a:rPr>
                        <m:t>j</m:t>
                      </m:r>
                    </m:oMath>
                  </m:oMathPara>
                </a14:m>
                <a:endParaRPr lang="en-US" sz="1800" dirty="0" smtClean="0"/>
              </a:p>
              <a:p>
                <a:pPr>
                  <a:lnSpc>
                    <a:spcPct val="150000"/>
                  </a:lnSpc>
                </a:pPr>
                <a:r>
                  <a:rPr lang="en-US" sz="1800" b="1" dirty="0" smtClean="0"/>
                  <a:t>Parameters:</a:t>
                </a:r>
                <a:endParaRPr lang="en-US" sz="1800" b="1" dirty="0"/>
              </a:p>
              <a:p>
                <a:pPr>
                  <a:lnSpc>
                    <a:spcPct val="150000"/>
                  </a:lnSpc>
                </a:pPr>
                <a14:m>
                  <m:oMathPara xmlns:m="http://schemas.openxmlformats.org/officeDocument/2006/math">
                    <m:oMathParaPr>
                      <m:jc m:val="left"/>
                    </m:oMathParaPr>
                    <m:oMath xmlns:m="http://schemas.openxmlformats.org/officeDocument/2006/math">
                      <m:sSub>
                        <m:sSubPr>
                          <m:ctrlPr>
                            <a:rPr lang="en-US" sz="1800" i="1">
                              <a:latin typeface="Cambria Math"/>
                            </a:rPr>
                          </m:ctrlPr>
                        </m:sSubPr>
                        <m:e>
                          <m:r>
                            <a:rPr lang="en-US" sz="1800" i="1">
                              <a:latin typeface="Cambria Math"/>
                            </a:rPr>
                            <m:t>𝑑</m:t>
                          </m:r>
                        </m:e>
                        <m:sub>
                          <m:r>
                            <a:rPr lang="en-US" sz="1800" i="1">
                              <a:latin typeface="Cambria Math"/>
                            </a:rPr>
                            <m:t>𝑖</m:t>
                          </m:r>
                        </m:sub>
                      </m:sSub>
                      <m:r>
                        <a:rPr lang="en-US" sz="1800" b="0" i="1" smtClean="0">
                          <a:latin typeface="Cambria Math"/>
                        </a:rPr>
                        <m:t>:</m:t>
                      </m:r>
                      <m:r>
                        <m:rPr>
                          <m:nor/>
                        </m:rPr>
                        <a:rPr lang="en-US" sz="1800" b="0" smtClean="0">
                          <a:latin typeface="Cambria Math"/>
                        </a:rPr>
                        <m:t>D</m:t>
                      </m:r>
                      <m:r>
                        <m:rPr>
                          <m:nor/>
                        </m:rPr>
                        <a:rPr lang="en-US" sz="1800">
                          <a:latin typeface="Cambria Math"/>
                        </a:rPr>
                        <m:t>emand</m:t>
                      </m:r>
                      <m:r>
                        <m:rPr>
                          <m:nor/>
                        </m:rPr>
                        <a:rPr lang="en-US" sz="1800">
                          <a:latin typeface="Cambria Math"/>
                        </a:rPr>
                        <m:t> </m:t>
                      </m:r>
                      <m:r>
                        <m:rPr>
                          <m:nor/>
                        </m:rPr>
                        <a:rPr lang="en-US" sz="1800">
                          <a:latin typeface="Cambria Math"/>
                        </a:rPr>
                        <m:t>for</m:t>
                      </m:r>
                      <m:r>
                        <m:rPr>
                          <m:nor/>
                        </m:rPr>
                        <a:rPr lang="en-US" sz="1800">
                          <a:latin typeface="Cambria Math"/>
                        </a:rPr>
                        <m:t> </m:t>
                      </m:r>
                      <m:r>
                        <m:rPr>
                          <m:nor/>
                        </m:rPr>
                        <a:rPr lang="en-US" sz="1800">
                          <a:latin typeface="Cambria Math"/>
                        </a:rPr>
                        <m:t>site</m:t>
                      </m:r>
                      <m:r>
                        <m:rPr>
                          <m:nor/>
                        </m:rPr>
                        <a:rPr lang="en-US" sz="1800">
                          <a:latin typeface="Cambria Math"/>
                        </a:rPr>
                        <m:t> </m:t>
                      </m:r>
                      <m:r>
                        <m:rPr>
                          <m:nor/>
                        </m:rPr>
                        <a:rPr lang="en-US" sz="1800">
                          <a:latin typeface="Cambria Math"/>
                        </a:rPr>
                        <m:t>i</m:t>
                      </m:r>
                      <m:r>
                        <m:rPr>
                          <m:nor/>
                        </m:rPr>
                        <a:rPr lang="en-US" sz="1800">
                          <a:latin typeface="Cambria Math"/>
                        </a:rPr>
                        <m:t> (</m:t>
                      </m:r>
                      <m:r>
                        <m:rPr>
                          <m:nor/>
                        </m:rPr>
                        <a:rPr lang="en-US" sz="1800">
                          <a:latin typeface="Cambria Math"/>
                        </a:rPr>
                        <m:t>kg</m:t>
                      </m:r>
                      <m:r>
                        <m:rPr>
                          <m:nor/>
                        </m:rPr>
                        <a:rPr lang="en-US" sz="1800">
                          <a:latin typeface="Cambria Math"/>
                        </a:rPr>
                        <m:t>/</m:t>
                      </m:r>
                      <m:r>
                        <m:rPr>
                          <m:nor/>
                        </m:rPr>
                        <a:rPr lang="en-US" sz="1800">
                          <a:latin typeface="Cambria Math"/>
                        </a:rPr>
                        <m:t>day</m:t>
                      </m:r>
                      <m:r>
                        <m:rPr>
                          <m:nor/>
                        </m:rPr>
                        <a:rPr lang="en-US" sz="1800">
                          <a:latin typeface="Cambria Math"/>
                        </a:rPr>
                        <m:t>)</m:t>
                      </m:r>
                    </m:oMath>
                  </m:oMathPara>
                </a14:m>
                <a:endParaRPr lang="en-US" sz="1800" dirty="0" smtClean="0">
                  <a:latin typeface="Cambria Math"/>
                </a:endParaRPr>
              </a:p>
              <a:p>
                <a:pPr>
                  <a:lnSpc>
                    <a:spcPct val="150000"/>
                  </a:lnSpc>
                </a:pPr>
                <a14:m>
                  <m:oMathPara xmlns:m="http://schemas.openxmlformats.org/officeDocument/2006/math">
                    <m:oMathParaPr>
                      <m:jc m:val="left"/>
                    </m:oMathParaPr>
                    <m:oMath xmlns:m="http://schemas.openxmlformats.org/officeDocument/2006/math">
                      <m:r>
                        <a:rPr lang="en-US" sz="1800" b="0" i="1" smtClean="0">
                          <a:latin typeface="Cambria Math"/>
                        </a:rPr>
                        <m:t>𝑝</m:t>
                      </m:r>
                      <m:r>
                        <a:rPr lang="en-US" sz="1800" b="0" i="1" smtClean="0">
                          <a:latin typeface="Cambria Math"/>
                        </a:rPr>
                        <m:t>:</m:t>
                      </m:r>
                      <m:r>
                        <m:rPr>
                          <m:sty m:val="p"/>
                        </m:rPr>
                        <a:rPr lang="en-US" sz="1800" b="0" i="0" smtClean="0">
                          <a:latin typeface="Cambria Math"/>
                        </a:rPr>
                        <m:t>Total</m:t>
                      </m:r>
                      <m:r>
                        <a:rPr lang="en-US" sz="1800" b="0" i="0" smtClean="0">
                          <a:latin typeface="Cambria Math"/>
                        </a:rPr>
                        <m:t>  </m:t>
                      </m:r>
                      <m:r>
                        <m:rPr>
                          <m:sty m:val="p"/>
                        </m:rPr>
                        <a:rPr lang="en-US" sz="1800" b="0" i="0" smtClean="0">
                          <a:latin typeface="Cambria Math"/>
                        </a:rPr>
                        <m:t>number</m:t>
                      </m:r>
                      <m:r>
                        <a:rPr lang="en-US" sz="1800" b="0" i="0" smtClean="0">
                          <a:latin typeface="Cambria Math"/>
                        </a:rPr>
                        <m:t> </m:t>
                      </m:r>
                      <m:r>
                        <m:rPr>
                          <m:sty m:val="p"/>
                        </m:rPr>
                        <a:rPr lang="en-US" sz="1800" b="0" i="0" smtClean="0">
                          <a:latin typeface="Cambria Math"/>
                        </a:rPr>
                        <m:t>of</m:t>
                      </m:r>
                      <m:r>
                        <a:rPr lang="en-US" sz="1800" b="0" i="0" smtClean="0">
                          <a:latin typeface="Cambria Math"/>
                        </a:rPr>
                        <m:t> </m:t>
                      </m:r>
                      <m:r>
                        <m:rPr>
                          <m:sty m:val="p"/>
                        </m:rPr>
                        <a:rPr lang="en-US" sz="1800" b="0" i="0" smtClean="0">
                          <a:latin typeface="Cambria Math"/>
                        </a:rPr>
                        <m:t>servers</m:t>
                      </m:r>
                    </m:oMath>
                  </m:oMathPara>
                </a14:m>
                <a:endParaRPr lang="en-US" sz="1800" dirty="0" smtClean="0">
                  <a:latin typeface="Cambria Math"/>
                </a:endParaRPr>
              </a:p>
              <a:p>
                <a:pPr>
                  <a:lnSpc>
                    <a:spcPct val="150000"/>
                  </a:lnSpc>
                </a:pPr>
                <a14:m>
                  <m:oMathPara xmlns:m="http://schemas.openxmlformats.org/officeDocument/2006/math">
                    <m:oMathParaPr>
                      <m:jc m:val="left"/>
                    </m:oMathParaPr>
                    <m:oMath xmlns:m="http://schemas.openxmlformats.org/officeDocument/2006/math">
                      <m:sSub>
                        <m:sSubPr>
                          <m:ctrlPr>
                            <a:rPr lang="en-US" sz="1800" i="1">
                              <a:latin typeface="Cambria Math"/>
                            </a:rPr>
                          </m:ctrlPr>
                        </m:sSubPr>
                        <m:e>
                          <m:r>
                            <a:rPr lang="en-US" sz="1800" i="1">
                              <a:latin typeface="Cambria Math"/>
                            </a:rPr>
                            <m:t>𝑐</m:t>
                          </m:r>
                        </m:e>
                        <m:sub>
                          <m:r>
                            <a:rPr lang="en-US" sz="1800" i="1">
                              <a:latin typeface="Cambria Math"/>
                            </a:rPr>
                            <m:t>𝑖𝑗</m:t>
                          </m:r>
                        </m:sub>
                      </m:sSub>
                      <m:r>
                        <a:rPr lang="en-US" sz="1800" i="1">
                          <a:latin typeface="Cambria Math"/>
                        </a:rPr>
                        <m:t>:</m:t>
                      </m:r>
                      <m:r>
                        <m:rPr>
                          <m:nor/>
                        </m:rPr>
                        <a:rPr lang="en-US" sz="1800" b="0" smtClean="0">
                          <a:latin typeface="Cambria Math"/>
                        </a:rPr>
                        <m:t>U</m:t>
                      </m:r>
                      <m:r>
                        <m:rPr>
                          <m:nor/>
                        </m:rPr>
                        <a:rPr lang="en-US" sz="1800">
                          <a:latin typeface="Cambria Math"/>
                        </a:rPr>
                        <m:t>nit</m:t>
                      </m:r>
                      <m:r>
                        <m:rPr>
                          <m:nor/>
                        </m:rPr>
                        <a:rPr lang="en-US" sz="1800">
                          <a:latin typeface="Cambria Math"/>
                        </a:rPr>
                        <m:t> </m:t>
                      </m:r>
                      <m:r>
                        <m:rPr>
                          <m:nor/>
                        </m:rPr>
                        <a:rPr lang="en-US" sz="1800">
                          <a:latin typeface="Cambria Math"/>
                        </a:rPr>
                        <m:t>transportation</m:t>
                      </m:r>
                      <m:r>
                        <m:rPr>
                          <m:nor/>
                        </m:rPr>
                        <a:rPr lang="en-US" sz="1800">
                          <a:latin typeface="Cambria Math"/>
                        </a:rPr>
                        <m:t> </m:t>
                      </m:r>
                      <m:r>
                        <m:rPr>
                          <m:nor/>
                        </m:rPr>
                        <a:rPr lang="en-US" sz="1800">
                          <a:latin typeface="Cambria Math"/>
                        </a:rPr>
                        <m:t>cost</m:t>
                      </m:r>
                      <m:r>
                        <m:rPr>
                          <m:nor/>
                        </m:rPr>
                        <a:rPr lang="en-US" sz="1800">
                          <a:latin typeface="Cambria Math"/>
                        </a:rPr>
                        <m:t> </m:t>
                      </m:r>
                      <m:r>
                        <m:rPr>
                          <m:nor/>
                        </m:rPr>
                        <a:rPr lang="en-US" sz="1800">
                          <a:latin typeface="Cambria Math"/>
                        </a:rPr>
                        <m:t>from</m:t>
                      </m:r>
                      <m:r>
                        <m:rPr>
                          <m:nor/>
                        </m:rPr>
                        <a:rPr lang="en-US" sz="1800">
                          <a:latin typeface="Cambria Math"/>
                        </a:rPr>
                        <m:t> </m:t>
                      </m:r>
                      <m:r>
                        <m:rPr>
                          <m:nor/>
                        </m:rPr>
                        <a:rPr lang="en-US" sz="1800">
                          <a:latin typeface="Cambria Math"/>
                        </a:rPr>
                        <m:t>demand</m:t>
                      </m:r>
                      <m:r>
                        <m:rPr>
                          <m:nor/>
                        </m:rPr>
                        <a:rPr lang="en-US" sz="1800">
                          <a:latin typeface="Cambria Math"/>
                        </a:rPr>
                        <m:t> </m:t>
                      </m:r>
                      <m:r>
                        <m:rPr>
                          <m:nor/>
                        </m:rPr>
                        <a:rPr lang="en-US" sz="1800">
                          <a:latin typeface="Cambria Math"/>
                        </a:rPr>
                        <m:t>i</m:t>
                      </m:r>
                      <m:r>
                        <m:rPr>
                          <m:nor/>
                        </m:rPr>
                        <a:rPr lang="en-US" sz="1800">
                          <a:latin typeface="Cambria Math"/>
                        </a:rPr>
                        <m:t> </m:t>
                      </m:r>
                      <m:r>
                        <m:rPr>
                          <m:nor/>
                        </m:rPr>
                        <a:rPr lang="en-US" sz="1800">
                          <a:latin typeface="Cambria Math"/>
                        </a:rPr>
                        <m:t>to</m:t>
                      </m:r>
                      <m:r>
                        <m:rPr>
                          <m:nor/>
                        </m:rPr>
                        <a:rPr lang="en-US" sz="1800">
                          <a:latin typeface="Cambria Math"/>
                        </a:rPr>
                        <m:t> </m:t>
                      </m:r>
                      <m:r>
                        <m:rPr>
                          <m:nor/>
                        </m:rPr>
                        <a:rPr lang="en-US" sz="1800" b="0" smtClean="0">
                          <a:latin typeface="Cambria Math"/>
                        </a:rPr>
                        <m:t>station</m:t>
                      </m:r>
                      <m:r>
                        <m:rPr>
                          <m:nor/>
                        </m:rPr>
                        <a:rPr lang="en-US" sz="1800">
                          <a:latin typeface="Cambria Math"/>
                        </a:rPr>
                        <m:t> </m:t>
                      </m:r>
                      <m:r>
                        <m:rPr>
                          <m:nor/>
                        </m:rPr>
                        <a:rPr lang="en-US" sz="1800">
                          <a:latin typeface="Cambria Math"/>
                        </a:rPr>
                        <m:t>j</m:t>
                      </m:r>
                      <m:r>
                        <m:rPr>
                          <m:nor/>
                        </m:rPr>
                        <a:rPr lang="en-US" sz="1800">
                          <a:latin typeface="Cambria Math"/>
                        </a:rPr>
                        <m:t> ($/</m:t>
                      </m:r>
                      <m:r>
                        <m:rPr>
                          <m:nor/>
                        </m:rPr>
                        <a:rPr lang="en-US" sz="1800">
                          <a:latin typeface="Cambria Math"/>
                        </a:rPr>
                        <m:t>mile</m:t>
                      </m:r>
                      <m:r>
                        <m:rPr>
                          <m:nor/>
                        </m:rPr>
                        <a:rPr lang="en-US" sz="1800">
                          <a:latin typeface="Cambria Math"/>
                        </a:rPr>
                        <m:t>)</m:t>
                      </m:r>
                    </m:oMath>
                  </m:oMathPara>
                </a14:m>
                <a:endParaRPr lang="en-US" sz="1800" dirty="0" smtClean="0">
                  <a:latin typeface="Cambria Math"/>
                </a:endParaRPr>
              </a:p>
              <a:p>
                <a:pPr>
                  <a:lnSpc>
                    <a:spcPct val="150000"/>
                  </a:lnSpc>
                </a:pPr>
                <a14:m>
                  <m:oMathPara xmlns:m="http://schemas.openxmlformats.org/officeDocument/2006/math">
                    <m:oMathParaPr>
                      <m:jc m:val="left"/>
                    </m:oMathParaPr>
                    <m:oMath xmlns:m="http://schemas.openxmlformats.org/officeDocument/2006/math">
                      <m:sSub>
                        <m:sSubPr>
                          <m:ctrlPr>
                            <a:rPr lang="en-US" sz="1800" i="1">
                              <a:latin typeface="Cambria Math"/>
                            </a:rPr>
                          </m:ctrlPr>
                        </m:sSubPr>
                        <m:e>
                          <m:r>
                            <a:rPr lang="en-US" sz="1800" i="1">
                              <a:latin typeface="Cambria Math"/>
                            </a:rPr>
                            <m:t>𝑡</m:t>
                          </m:r>
                        </m:e>
                        <m:sub>
                          <m:r>
                            <a:rPr lang="en-US" sz="1800" i="1">
                              <a:latin typeface="Cambria Math"/>
                            </a:rPr>
                            <m:t>𝑗</m:t>
                          </m:r>
                        </m:sub>
                      </m:sSub>
                      <m:r>
                        <a:rPr lang="en-US" sz="1800" i="1">
                          <a:latin typeface="Cambria Math"/>
                        </a:rPr>
                        <m:t>:</m:t>
                      </m:r>
                      <m:r>
                        <m:rPr>
                          <m:nor/>
                        </m:rPr>
                        <a:rPr lang="en-US" sz="1800" b="0" smtClean="0">
                          <a:latin typeface="Cambria Math"/>
                        </a:rPr>
                        <m:t>U</m:t>
                      </m:r>
                      <m:r>
                        <m:rPr>
                          <m:nor/>
                        </m:rPr>
                        <a:rPr lang="en-US" sz="1800">
                          <a:latin typeface="Cambria Math"/>
                        </a:rPr>
                        <m:t>nit</m:t>
                      </m:r>
                      <m:r>
                        <m:rPr>
                          <m:nor/>
                        </m:rPr>
                        <a:rPr lang="en-US" sz="1800">
                          <a:latin typeface="Cambria Math"/>
                        </a:rPr>
                        <m:t> </m:t>
                      </m:r>
                      <m:r>
                        <m:rPr>
                          <m:nor/>
                        </m:rPr>
                        <a:rPr lang="en-US" sz="1800">
                          <a:latin typeface="Cambria Math"/>
                        </a:rPr>
                        <m:t>waiting</m:t>
                      </m:r>
                      <m:r>
                        <m:rPr>
                          <m:nor/>
                        </m:rPr>
                        <a:rPr lang="en-US" sz="1800">
                          <a:latin typeface="Cambria Math"/>
                        </a:rPr>
                        <m:t> </m:t>
                      </m:r>
                      <m:r>
                        <m:rPr>
                          <m:nor/>
                        </m:rPr>
                        <a:rPr lang="en-US" sz="1800">
                          <a:latin typeface="Cambria Math"/>
                        </a:rPr>
                        <m:t>cost</m:t>
                      </m:r>
                      <m:r>
                        <m:rPr>
                          <m:nor/>
                        </m:rPr>
                        <a:rPr lang="en-US" sz="1800">
                          <a:latin typeface="Cambria Math"/>
                        </a:rPr>
                        <m:t> </m:t>
                      </m:r>
                      <m:r>
                        <m:rPr>
                          <m:nor/>
                        </m:rPr>
                        <a:rPr lang="en-US" sz="1800">
                          <a:latin typeface="Cambria Math"/>
                        </a:rPr>
                        <m:t>at</m:t>
                      </m:r>
                      <m:r>
                        <m:rPr>
                          <m:nor/>
                        </m:rPr>
                        <a:rPr lang="en-US" sz="1800">
                          <a:latin typeface="Cambria Math"/>
                        </a:rPr>
                        <m:t> </m:t>
                      </m:r>
                      <m:r>
                        <m:rPr>
                          <m:nor/>
                        </m:rPr>
                        <a:rPr lang="en-US" sz="1800" b="0" smtClean="0">
                          <a:latin typeface="Cambria Math"/>
                        </a:rPr>
                        <m:t>station</m:t>
                      </m:r>
                      <m:r>
                        <m:rPr>
                          <m:nor/>
                        </m:rPr>
                        <a:rPr lang="en-US" sz="1800" b="0" smtClean="0">
                          <a:latin typeface="Cambria Math"/>
                        </a:rPr>
                        <m:t> </m:t>
                      </m:r>
                      <m:r>
                        <m:rPr>
                          <m:nor/>
                        </m:rPr>
                        <a:rPr lang="en-US" sz="1800">
                          <a:latin typeface="Cambria Math"/>
                        </a:rPr>
                        <m:t>j</m:t>
                      </m:r>
                      <m:r>
                        <m:rPr>
                          <m:nor/>
                        </m:rPr>
                        <a:rPr lang="en-US" sz="1800">
                          <a:latin typeface="Cambria Math"/>
                        </a:rPr>
                        <m:t> ($/</m:t>
                      </m:r>
                      <m:r>
                        <m:rPr>
                          <m:nor/>
                        </m:rPr>
                        <a:rPr lang="en-US" sz="1800" b="0" smtClean="0">
                          <a:latin typeface="Cambria Math"/>
                        </a:rPr>
                        <m:t>vehicle</m:t>
                      </m:r>
                      <m:r>
                        <m:rPr>
                          <m:nor/>
                        </m:rPr>
                        <a:rPr lang="en-US" sz="1800">
                          <a:latin typeface="Cambria Math"/>
                        </a:rPr>
                        <m:t>)</m:t>
                      </m:r>
                    </m:oMath>
                  </m:oMathPara>
                </a14:m>
                <a:endParaRPr lang="en-US" sz="1800" dirty="0" smtClean="0">
                  <a:latin typeface="Cambria Math"/>
                </a:endParaRPr>
              </a:p>
              <a:p>
                <a:pPr>
                  <a:lnSpc>
                    <a:spcPct val="150000"/>
                  </a:lnSpc>
                </a:pPr>
                <a14:m>
                  <m:oMathPara xmlns:m="http://schemas.openxmlformats.org/officeDocument/2006/math">
                    <m:oMathParaPr>
                      <m:jc m:val="left"/>
                    </m:oMathParaPr>
                    <m:oMath xmlns:m="http://schemas.openxmlformats.org/officeDocument/2006/math">
                      <m:sSub>
                        <m:sSubPr>
                          <m:ctrlPr>
                            <a:rPr lang="en-US" sz="1800" i="1">
                              <a:latin typeface="Cambria Math"/>
                            </a:rPr>
                          </m:ctrlPr>
                        </m:sSubPr>
                        <m:e>
                          <m:r>
                            <a:rPr lang="en-US" sz="1800" i="1">
                              <a:latin typeface="Cambria Math"/>
                            </a:rPr>
                            <m:t>𝑏</m:t>
                          </m:r>
                        </m:e>
                        <m:sub>
                          <m:r>
                            <a:rPr lang="en-US" sz="1800" i="1">
                              <a:latin typeface="Cambria Math"/>
                            </a:rPr>
                            <m:t>𝑗</m:t>
                          </m:r>
                        </m:sub>
                      </m:sSub>
                      <m:r>
                        <a:rPr lang="en-US" sz="1800" i="1">
                          <a:latin typeface="Cambria Math"/>
                        </a:rPr>
                        <m:t>:</m:t>
                      </m:r>
                      <m:r>
                        <m:rPr>
                          <m:nor/>
                        </m:rPr>
                        <a:rPr lang="en-US" sz="1800" b="0" smtClean="0">
                          <a:latin typeface="Cambria Math"/>
                        </a:rPr>
                        <m:t>Fi</m:t>
                      </m:r>
                      <m:r>
                        <m:rPr>
                          <m:nor/>
                        </m:rPr>
                        <a:rPr lang="en-US" sz="1800">
                          <a:latin typeface="Cambria Math"/>
                        </a:rPr>
                        <m:t>xed</m:t>
                      </m:r>
                      <m:r>
                        <m:rPr>
                          <m:nor/>
                        </m:rPr>
                        <a:rPr lang="en-US" sz="1800">
                          <a:latin typeface="Cambria Math"/>
                        </a:rPr>
                        <m:t> </m:t>
                      </m:r>
                      <m:r>
                        <m:rPr>
                          <m:nor/>
                        </m:rPr>
                        <a:rPr lang="en-US" sz="1800">
                          <a:latin typeface="Cambria Math"/>
                        </a:rPr>
                        <m:t>cost</m:t>
                      </m:r>
                      <m:r>
                        <m:rPr>
                          <m:nor/>
                        </m:rPr>
                        <a:rPr lang="en-US" sz="1800">
                          <a:latin typeface="Cambria Math"/>
                        </a:rPr>
                        <m:t> </m:t>
                      </m:r>
                      <m:r>
                        <m:rPr>
                          <m:nor/>
                        </m:rPr>
                        <a:rPr lang="en-US" sz="1800">
                          <a:latin typeface="Cambria Math"/>
                        </a:rPr>
                        <m:t>of</m:t>
                      </m:r>
                      <m:r>
                        <m:rPr>
                          <m:nor/>
                        </m:rPr>
                        <a:rPr lang="en-US" sz="1800">
                          <a:latin typeface="Cambria Math"/>
                        </a:rPr>
                        <m:t> </m:t>
                      </m:r>
                      <m:r>
                        <m:rPr>
                          <m:nor/>
                        </m:rPr>
                        <a:rPr lang="en-US" sz="1800">
                          <a:latin typeface="Cambria Math"/>
                        </a:rPr>
                        <m:t>opening</m:t>
                      </m:r>
                      <m:r>
                        <m:rPr>
                          <m:nor/>
                        </m:rPr>
                        <a:rPr lang="en-US" sz="1800">
                          <a:latin typeface="Cambria Math"/>
                        </a:rPr>
                        <m:t> </m:t>
                      </m:r>
                      <m:r>
                        <m:rPr>
                          <m:nor/>
                        </m:rPr>
                        <a:rPr lang="en-US" sz="1800" b="0" smtClean="0">
                          <a:latin typeface="Cambria Math"/>
                        </a:rPr>
                        <m:t>station</m:t>
                      </m:r>
                      <m:r>
                        <m:rPr>
                          <m:nor/>
                        </m:rPr>
                        <a:rPr lang="en-US" sz="1800">
                          <a:latin typeface="Cambria Math"/>
                        </a:rPr>
                        <m:t> </m:t>
                      </m:r>
                      <m:r>
                        <m:rPr>
                          <m:nor/>
                        </m:rPr>
                        <a:rPr lang="en-US" sz="1800">
                          <a:latin typeface="Cambria Math"/>
                        </a:rPr>
                        <m:t>j</m:t>
                      </m:r>
                      <m:r>
                        <m:rPr>
                          <m:nor/>
                        </m:rPr>
                        <a:rPr lang="en-US" sz="1800">
                          <a:latin typeface="Cambria Math"/>
                        </a:rPr>
                        <m:t> ($)</m:t>
                      </m:r>
                    </m:oMath>
                  </m:oMathPara>
                </a14:m>
                <a:endParaRPr lang="en-US" sz="1800" dirty="0" smtClean="0">
                  <a:latin typeface="Cambria Math"/>
                </a:endParaRPr>
              </a:p>
              <a:p>
                <a:pPr>
                  <a:lnSpc>
                    <a:spcPct val="150000"/>
                  </a:lnSpc>
                </a:pPr>
                <a14:m>
                  <m:oMathPara xmlns:m="http://schemas.openxmlformats.org/officeDocument/2006/math">
                    <m:oMathParaPr>
                      <m:jc m:val="left"/>
                    </m:oMathParaPr>
                    <m:oMath xmlns:m="http://schemas.openxmlformats.org/officeDocument/2006/math">
                      <m:sSub>
                        <m:sSubPr>
                          <m:ctrlPr>
                            <a:rPr lang="en-US" sz="1800" i="1">
                              <a:latin typeface="Cambria Math"/>
                            </a:rPr>
                          </m:ctrlPr>
                        </m:sSubPr>
                        <m:e>
                          <m:r>
                            <a:rPr lang="en-US" sz="1800" i="1">
                              <a:latin typeface="Cambria Math"/>
                            </a:rPr>
                            <m:t>𝑔</m:t>
                          </m:r>
                        </m:e>
                        <m:sub>
                          <m:r>
                            <a:rPr lang="en-US" sz="1800" i="1">
                              <a:latin typeface="Cambria Math"/>
                            </a:rPr>
                            <m:t>𝑗</m:t>
                          </m:r>
                        </m:sub>
                      </m:sSub>
                      <m:r>
                        <a:rPr lang="en-US" sz="1800" i="1">
                          <a:latin typeface="Cambria Math"/>
                        </a:rPr>
                        <m:t>:</m:t>
                      </m:r>
                      <m:r>
                        <m:rPr>
                          <m:nor/>
                        </m:rPr>
                        <a:rPr lang="en-US" sz="1800" b="0" smtClean="0">
                          <a:latin typeface="Cambria Math"/>
                        </a:rPr>
                        <m:t>U</m:t>
                      </m:r>
                      <m:r>
                        <m:rPr>
                          <m:nor/>
                        </m:rPr>
                        <a:rPr lang="en-US" sz="1800">
                          <a:latin typeface="Cambria Math"/>
                        </a:rPr>
                        <m:t>nit</m:t>
                      </m:r>
                      <m:r>
                        <m:rPr>
                          <m:nor/>
                        </m:rPr>
                        <a:rPr lang="en-US" sz="1800">
                          <a:latin typeface="Cambria Math"/>
                        </a:rPr>
                        <m:t> </m:t>
                      </m:r>
                      <m:r>
                        <m:rPr>
                          <m:nor/>
                        </m:rPr>
                        <a:rPr lang="en-US" sz="1800">
                          <a:latin typeface="Cambria Math"/>
                        </a:rPr>
                        <m:t>server</m:t>
                      </m:r>
                      <m:r>
                        <m:rPr>
                          <m:nor/>
                        </m:rPr>
                        <a:rPr lang="en-US" sz="1800">
                          <a:latin typeface="Cambria Math"/>
                        </a:rPr>
                        <m:t> </m:t>
                      </m:r>
                      <m:r>
                        <m:rPr>
                          <m:nor/>
                        </m:rPr>
                        <a:rPr lang="en-US" sz="1800">
                          <a:latin typeface="Cambria Math"/>
                        </a:rPr>
                        <m:t>installation</m:t>
                      </m:r>
                      <m:r>
                        <m:rPr>
                          <m:nor/>
                        </m:rPr>
                        <a:rPr lang="en-US" sz="1800">
                          <a:latin typeface="Cambria Math"/>
                        </a:rPr>
                        <m:t> </m:t>
                      </m:r>
                      <m:r>
                        <m:rPr>
                          <m:nor/>
                        </m:rPr>
                        <a:rPr lang="en-US" sz="1800">
                          <a:latin typeface="Cambria Math"/>
                        </a:rPr>
                        <m:t>cost</m:t>
                      </m:r>
                      <m:r>
                        <m:rPr>
                          <m:nor/>
                        </m:rPr>
                        <a:rPr lang="en-US" sz="1800">
                          <a:latin typeface="Cambria Math"/>
                        </a:rPr>
                        <m:t> </m:t>
                      </m:r>
                      <m:r>
                        <m:rPr>
                          <m:nor/>
                        </m:rPr>
                        <a:rPr lang="en-US" sz="1800" b="0" smtClean="0">
                          <a:latin typeface="Cambria Math"/>
                        </a:rPr>
                        <m:t>at</m:t>
                      </m:r>
                      <m:r>
                        <m:rPr>
                          <m:nor/>
                        </m:rPr>
                        <a:rPr lang="en-US" sz="1800" b="0" smtClean="0">
                          <a:latin typeface="Cambria Math"/>
                        </a:rPr>
                        <m:t> </m:t>
                      </m:r>
                      <m:r>
                        <m:rPr>
                          <m:nor/>
                        </m:rPr>
                        <a:rPr lang="en-US" sz="1800" b="0" smtClean="0">
                          <a:latin typeface="Cambria Math"/>
                        </a:rPr>
                        <m:t>station</m:t>
                      </m:r>
                      <m:r>
                        <m:rPr>
                          <m:nor/>
                        </m:rPr>
                        <a:rPr lang="en-US" sz="1800" b="0" smtClean="0">
                          <a:latin typeface="Cambria Math"/>
                        </a:rPr>
                        <m:t> </m:t>
                      </m:r>
                      <m:r>
                        <m:rPr>
                          <m:nor/>
                        </m:rPr>
                        <a:rPr lang="en-US" sz="1800">
                          <a:latin typeface="Cambria Math"/>
                        </a:rPr>
                        <m:t>j</m:t>
                      </m:r>
                      <m:r>
                        <m:rPr>
                          <m:nor/>
                        </m:rPr>
                        <a:rPr lang="en-US" sz="1800">
                          <a:latin typeface="Cambria Math"/>
                        </a:rPr>
                        <m:t> ($/</m:t>
                      </m:r>
                      <m:r>
                        <m:rPr>
                          <m:nor/>
                        </m:rPr>
                        <a:rPr lang="en-US" sz="1800">
                          <a:latin typeface="Cambria Math"/>
                        </a:rPr>
                        <m:t>server</m:t>
                      </m:r>
                      <m:r>
                        <m:rPr>
                          <m:nor/>
                        </m:rPr>
                        <a:rPr lang="en-US" sz="1800">
                          <a:latin typeface="Cambria Math"/>
                        </a:rPr>
                        <m:t>)</m:t>
                      </m:r>
                    </m:oMath>
                  </m:oMathPara>
                </a14:m>
                <a:endParaRPr lang="en-US" sz="1800" dirty="0" smtClean="0">
                  <a:latin typeface="Cambria Math"/>
                </a:endParaRPr>
              </a:p>
              <a:p>
                <a:pPr>
                  <a:lnSpc>
                    <a:spcPct val="150000"/>
                  </a:lnSpc>
                </a:pPr>
                <a14:m>
                  <m:oMathPara xmlns:m="http://schemas.openxmlformats.org/officeDocument/2006/math">
                    <m:oMathParaPr>
                      <m:jc m:val="left"/>
                    </m:oMathParaPr>
                    <m:oMath xmlns:m="http://schemas.openxmlformats.org/officeDocument/2006/math">
                      <m:acc>
                        <m:accPr>
                          <m:chr m:val="̂"/>
                          <m:ctrlPr>
                            <a:rPr lang="en-US" sz="1800" i="1" smtClean="0">
                              <a:latin typeface="Cambria Math"/>
                            </a:rPr>
                          </m:ctrlPr>
                        </m:accPr>
                        <m:e>
                          <m:r>
                            <a:rPr lang="en-US" sz="1800" b="0" i="1" smtClean="0">
                              <a:latin typeface="Cambria Math"/>
                            </a:rPr>
                            <m:t>𝑊</m:t>
                          </m:r>
                        </m:e>
                      </m:acc>
                      <m:r>
                        <a:rPr lang="en-US" sz="1800" b="0" i="1" smtClean="0">
                          <a:latin typeface="Cambria Math"/>
                        </a:rPr>
                        <m:t>:</m:t>
                      </m:r>
                      <m:r>
                        <m:rPr>
                          <m:sty m:val="p"/>
                        </m:rPr>
                        <a:rPr lang="en-US" sz="1800" b="0" i="0" smtClean="0">
                          <a:latin typeface="Cambria Math"/>
                        </a:rPr>
                        <m:t>Pre</m:t>
                      </m:r>
                      <m:r>
                        <a:rPr lang="en-US" sz="1800" b="0" i="0" smtClean="0">
                          <a:latin typeface="Cambria Math"/>
                        </a:rPr>
                        <m:t>−</m:t>
                      </m:r>
                      <m:r>
                        <m:rPr>
                          <m:sty m:val="p"/>
                        </m:rPr>
                        <a:rPr lang="en-US" sz="1800" b="0" i="0" smtClean="0">
                          <a:latin typeface="Cambria Math"/>
                        </a:rPr>
                        <m:t>specified</m:t>
                      </m:r>
                      <m:r>
                        <a:rPr lang="en-US" sz="1800" b="0" i="0" smtClean="0">
                          <a:latin typeface="Cambria Math"/>
                        </a:rPr>
                        <m:t> </m:t>
                      </m:r>
                      <m:r>
                        <m:rPr>
                          <m:sty m:val="p"/>
                        </m:rPr>
                        <a:rPr lang="en-US" sz="1800" b="0" i="0" smtClean="0">
                          <a:latin typeface="Cambria Math"/>
                        </a:rPr>
                        <m:t>maximum</m:t>
                      </m:r>
                      <m:r>
                        <a:rPr lang="en-US" sz="1800" b="0" i="0" smtClean="0">
                          <a:latin typeface="Cambria Math"/>
                        </a:rPr>
                        <m:t> </m:t>
                      </m:r>
                      <m:r>
                        <m:rPr>
                          <m:sty m:val="p"/>
                        </m:rPr>
                        <a:rPr lang="en-US" sz="1800" b="0" i="0" smtClean="0">
                          <a:latin typeface="Cambria Math"/>
                        </a:rPr>
                        <m:t>WIP</m:t>
                      </m:r>
                      <m:r>
                        <a:rPr lang="en-US" sz="1800" b="0" i="0" smtClean="0">
                          <a:latin typeface="Cambria Math"/>
                        </a:rPr>
                        <m:t> </m:t>
                      </m:r>
                      <m:r>
                        <m:rPr>
                          <m:sty m:val="p"/>
                        </m:rPr>
                        <a:rPr lang="en-US" sz="1800" b="0" i="0" smtClean="0">
                          <a:latin typeface="Cambria Math"/>
                        </a:rPr>
                        <m:t>level</m:t>
                      </m:r>
                      <m:r>
                        <a:rPr lang="en-US" sz="1800" b="0" i="0" smtClean="0">
                          <a:latin typeface="Cambria Math"/>
                        </a:rPr>
                        <m:t> </m:t>
                      </m:r>
                      <m:r>
                        <m:rPr>
                          <m:sty m:val="p"/>
                        </m:rPr>
                        <a:rPr lang="en-US" sz="1800" b="0" i="0" smtClean="0">
                          <a:latin typeface="Cambria Math"/>
                        </a:rPr>
                        <m:t>at</m:t>
                      </m:r>
                      <m:r>
                        <a:rPr lang="en-US" sz="1800" b="0" i="0" smtClean="0">
                          <a:latin typeface="Cambria Math"/>
                        </a:rPr>
                        <m:t> </m:t>
                      </m:r>
                      <m:r>
                        <m:rPr>
                          <m:sty m:val="p"/>
                        </m:rPr>
                        <a:rPr lang="en-US" sz="1800" b="0" i="0" smtClean="0">
                          <a:latin typeface="Cambria Math"/>
                        </a:rPr>
                        <m:t>station</m:t>
                      </m:r>
                      <m:r>
                        <a:rPr lang="en-US" sz="1800" b="0" i="0" smtClean="0">
                          <a:latin typeface="Cambria Math"/>
                        </a:rPr>
                        <m:t> </m:t>
                      </m:r>
                      <m:r>
                        <m:rPr>
                          <m:sty m:val="p"/>
                        </m:rPr>
                        <a:rPr lang="en-US" sz="1800" b="0" i="0" smtClean="0">
                          <a:latin typeface="Cambria Math"/>
                        </a:rPr>
                        <m:t>j</m:t>
                      </m:r>
                      <m:r>
                        <a:rPr lang="en-US" sz="1800" b="0" i="0" smtClean="0">
                          <a:latin typeface="Cambria Math"/>
                        </a:rPr>
                        <m:t> (</m:t>
                      </m:r>
                      <m:r>
                        <m:rPr>
                          <m:sty m:val="p"/>
                        </m:rPr>
                        <a:rPr lang="en-US" sz="1800" b="0" i="0" smtClean="0">
                          <a:latin typeface="Cambria Math"/>
                        </a:rPr>
                        <m:t>vehicles</m:t>
                      </m:r>
                      <m:r>
                        <a:rPr lang="en-US" sz="1800" b="0" i="0" smtClean="0">
                          <a:latin typeface="Cambria Math"/>
                        </a:rPr>
                        <m:t>)</m:t>
                      </m:r>
                    </m:oMath>
                  </m:oMathPara>
                </a14:m>
                <a:endParaRPr lang="en-US" sz="1800" dirty="0">
                  <a:latin typeface="Cambria Math"/>
                </a:endParaRPr>
              </a:p>
            </p:txBody>
          </p:sp>
        </mc:Choice>
        <mc:Fallback xmlns="">
          <p:sp>
            <p:nvSpPr>
              <p:cNvPr id="88" name="Text Placeholder 16"/>
              <p:cNvSpPr>
                <a:spLocks noGrp="1" noRot="1" noChangeAspect="1" noMove="1" noResize="1" noEditPoints="1" noAdjustHandles="1" noChangeArrowheads="1" noChangeShapeType="1" noTextEdit="1"/>
              </p:cNvSpPr>
              <p:nvPr>
                <p:ph type="body" sz="quarter" idx="136"/>
              </p:nvPr>
            </p:nvSpPr>
            <p:spPr>
              <a:xfrm>
                <a:off x="16626110" y="3160469"/>
                <a:ext cx="7815263" cy="13127825"/>
              </a:xfrm>
              <a:blipFill rotWithShape="1">
                <a:blip r:embed="rId8"/>
                <a:stretch>
                  <a:fillRect l="-936"/>
                </a:stretch>
              </a:blipFill>
            </p:spPr>
            <p:txBody>
              <a:bodyPr/>
              <a:lstStyle/>
              <a:p>
                <a:r>
                  <a:rPr lang="en-US">
                    <a:noFill/>
                  </a:rPr>
                  <a:t> </a:t>
                </a:r>
              </a:p>
            </p:txBody>
          </p:sp>
        </mc:Fallback>
      </mc:AlternateContent>
      <p:sp>
        <p:nvSpPr>
          <p:cNvPr id="65" name="TextBox 64"/>
          <p:cNvSpPr txBox="1"/>
          <p:nvPr/>
        </p:nvSpPr>
        <p:spPr>
          <a:xfrm>
            <a:off x="1852448" y="15071629"/>
            <a:ext cx="4381841" cy="369332"/>
          </a:xfrm>
          <a:prstGeom prst="rect">
            <a:avLst/>
          </a:prstGeom>
          <a:noFill/>
        </p:spPr>
        <p:txBody>
          <a:bodyPr wrap="none" rtlCol="0">
            <a:spAutoFit/>
          </a:bodyPr>
          <a:lstStyle/>
          <a:p>
            <a:r>
              <a:rPr lang="en-US" sz="1800" b="1" dirty="0" smtClean="0"/>
              <a:t>Figure 1.</a:t>
            </a:r>
            <a:r>
              <a:rPr lang="en-US" sz="1800" dirty="0" smtClean="0"/>
              <a:t> A Multiple Server Clearing Function</a:t>
            </a:r>
            <a:endParaRPr lang="en-US" sz="1800" dirty="0"/>
          </a:p>
        </p:txBody>
      </p:sp>
      <p:pic>
        <p:nvPicPr>
          <p:cNvPr id="43" name="Picture Placeholder 42"/>
          <p:cNvPicPr>
            <a:picLocks noGrp="1" noChangeAspect="1"/>
          </p:cNvPicPr>
          <p:nvPr>
            <p:ph type="pic" sz="quarter" idx="193"/>
          </p:nvPr>
        </p:nvPicPr>
        <p:blipFill>
          <a:blip r:embed="rId9" cstate="print">
            <a:extLst>
              <a:ext uri="{28A0092B-C50C-407E-A947-70E740481C1C}">
                <a14:useLocalDpi xmlns:a14="http://schemas.microsoft.com/office/drawing/2010/main" val="0"/>
              </a:ext>
            </a:extLst>
          </a:blip>
          <a:srcRect t="9921" b="9921"/>
          <a:stretch>
            <a:fillRect/>
          </a:stretch>
        </p:blipFill>
        <p:spPr>
          <a:xfrm>
            <a:off x="9764332" y="7603743"/>
            <a:ext cx="5439227" cy="3654138"/>
          </a:xfrm>
        </p:spPr>
      </p:pic>
      <p:graphicFrame>
        <p:nvGraphicFramePr>
          <p:cNvPr id="69" name="Picture Placeholder 68"/>
          <p:cNvGraphicFramePr>
            <a:graphicFrameLocks noGrp="1"/>
          </p:cNvGraphicFramePr>
          <p:nvPr>
            <p:ph type="pic" sz="quarter" idx="185"/>
            <p:extLst>
              <p:ext uri="{D42A27DB-BD31-4B8C-83A1-F6EECF244321}">
                <p14:modId xmlns:p14="http://schemas.microsoft.com/office/powerpoint/2010/main" val="4043344513"/>
              </p:ext>
            </p:extLst>
          </p:nvPr>
        </p:nvGraphicFramePr>
        <p:xfrm>
          <a:off x="25004109" y="10859198"/>
          <a:ext cx="7236372" cy="2123440"/>
        </p:xfrm>
        <a:graphic>
          <a:graphicData uri="http://schemas.openxmlformats.org/drawingml/2006/table">
            <a:tbl>
              <a:tblPr firstRow="1" bandRow="1">
                <a:tableStyleId>{9D7B26C5-4107-4FEC-AEDC-1716B250A1EF}</a:tableStyleId>
              </a:tblPr>
              <a:tblGrid>
                <a:gridCol w="2412124"/>
                <a:gridCol w="2412124"/>
                <a:gridCol w="2412124"/>
              </a:tblGrid>
              <a:tr h="370840">
                <a:tc>
                  <a:txBody>
                    <a:bodyPr/>
                    <a:lstStyle/>
                    <a:p>
                      <a:pPr algn="ctr"/>
                      <a:r>
                        <a:rPr lang="en-US" sz="1800" kern="1200" dirty="0" smtClean="0"/>
                        <a:t>City</a:t>
                      </a:r>
                      <a:endParaRPr lang="en-US" sz="1800" kern="1200" dirty="0">
                        <a:solidFill>
                          <a:schemeClr val="dk1"/>
                        </a:solidFill>
                        <a:latin typeface="+mn-lt"/>
                        <a:ea typeface="+mn-ea"/>
                        <a:cs typeface="+mn-cs"/>
                      </a:endParaRPr>
                    </a:p>
                  </a:txBody>
                  <a:tcPr anchor="ctr"/>
                </a:tc>
                <a:tc>
                  <a:txBody>
                    <a:bodyPr/>
                    <a:lstStyle/>
                    <a:p>
                      <a:pPr algn="ctr"/>
                      <a:r>
                        <a:rPr lang="en-US" sz="1800" kern="1200" dirty="0" smtClean="0"/>
                        <a:t>Network utilization rate (%)</a:t>
                      </a:r>
                      <a:endParaRPr lang="en-US" sz="1800" kern="1200" dirty="0">
                        <a:solidFill>
                          <a:schemeClr val="dk1"/>
                        </a:solidFill>
                        <a:latin typeface="+mn-lt"/>
                        <a:ea typeface="+mn-ea"/>
                        <a:cs typeface="+mn-cs"/>
                      </a:endParaRPr>
                    </a:p>
                  </a:txBody>
                  <a:tcPr/>
                </a:tc>
                <a:tc>
                  <a:txBody>
                    <a:bodyPr/>
                    <a:lstStyle/>
                    <a:p>
                      <a:pPr algn="ctr"/>
                      <a:r>
                        <a:rPr lang="en-US" sz="1800" kern="1200" dirty="0" smtClean="0"/>
                        <a:t>Avg. # of </a:t>
                      </a:r>
                      <a:r>
                        <a:rPr lang="en-US" sz="1800" kern="1200" smtClean="0"/>
                        <a:t>waiting vehicles in city</a:t>
                      </a:r>
                      <a:endParaRPr lang="en-US" sz="1800" kern="1200" dirty="0">
                        <a:solidFill>
                          <a:schemeClr val="dk1"/>
                        </a:solidFill>
                        <a:latin typeface="+mn-lt"/>
                        <a:ea typeface="+mn-ea"/>
                        <a:cs typeface="+mn-cs"/>
                      </a:endParaRPr>
                    </a:p>
                  </a:txBody>
                  <a:tcPr/>
                </a:tc>
              </a:tr>
              <a:tr h="370840">
                <a:tc>
                  <a:txBody>
                    <a:bodyPr/>
                    <a:lstStyle/>
                    <a:p>
                      <a:pPr algn="ctr"/>
                      <a:r>
                        <a:rPr lang="en-US" sz="1800" kern="1200" dirty="0" smtClean="0"/>
                        <a:t>Boston</a:t>
                      </a:r>
                      <a:endParaRPr lang="en-US" sz="1800" kern="1200" dirty="0">
                        <a:solidFill>
                          <a:schemeClr val="dk1"/>
                        </a:solidFill>
                        <a:latin typeface="+mn-lt"/>
                        <a:ea typeface="+mn-ea"/>
                        <a:cs typeface="+mn-cs"/>
                      </a:endParaRPr>
                    </a:p>
                  </a:txBody>
                  <a:tcPr anchor="ctr"/>
                </a:tc>
                <a:tc>
                  <a:txBody>
                    <a:bodyPr/>
                    <a:lstStyle/>
                    <a:p>
                      <a:pPr algn="ctr"/>
                      <a:r>
                        <a:rPr lang="en-US" sz="1800" kern="1200" dirty="0" smtClean="0"/>
                        <a:t>66.42</a:t>
                      </a:r>
                      <a:endParaRPr lang="en-US" sz="1800" kern="1200" dirty="0">
                        <a:solidFill>
                          <a:schemeClr val="dk1"/>
                        </a:solidFill>
                        <a:latin typeface="+mn-lt"/>
                        <a:ea typeface="+mn-ea"/>
                        <a:cs typeface="+mn-cs"/>
                      </a:endParaRPr>
                    </a:p>
                  </a:txBody>
                  <a:tcPr/>
                </a:tc>
                <a:tc>
                  <a:txBody>
                    <a:bodyPr/>
                    <a:lstStyle/>
                    <a:p>
                      <a:pPr algn="ctr"/>
                      <a:r>
                        <a:rPr lang="en-US" sz="1800" kern="1200" dirty="0" smtClean="0"/>
                        <a:t>21.46</a:t>
                      </a:r>
                      <a:endParaRPr lang="en-US" sz="1800" kern="1200" dirty="0">
                        <a:solidFill>
                          <a:schemeClr val="dk1"/>
                        </a:solidFill>
                        <a:latin typeface="+mn-lt"/>
                        <a:ea typeface="+mn-ea"/>
                        <a:cs typeface="+mn-cs"/>
                      </a:endParaRPr>
                    </a:p>
                  </a:txBody>
                  <a:tcPr/>
                </a:tc>
              </a:tr>
              <a:tr h="370840">
                <a:tc>
                  <a:txBody>
                    <a:bodyPr/>
                    <a:lstStyle/>
                    <a:p>
                      <a:pPr algn="ctr"/>
                      <a:r>
                        <a:rPr lang="en-US" sz="1800" kern="1200" dirty="0" smtClean="0"/>
                        <a:t>Philadelphia</a:t>
                      </a:r>
                      <a:endParaRPr lang="en-US" sz="1800" kern="1200" dirty="0">
                        <a:solidFill>
                          <a:schemeClr val="dk1"/>
                        </a:solidFill>
                        <a:latin typeface="+mn-lt"/>
                        <a:ea typeface="+mn-ea"/>
                        <a:cs typeface="+mn-cs"/>
                      </a:endParaRPr>
                    </a:p>
                  </a:txBody>
                  <a:tcPr anchor="ctr"/>
                </a:tc>
                <a:tc>
                  <a:txBody>
                    <a:bodyPr/>
                    <a:lstStyle/>
                    <a:p>
                      <a:pPr algn="ctr"/>
                      <a:r>
                        <a:rPr lang="en-US" sz="1800" kern="1200" dirty="0" smtClean="0"/>
                        <a:t>37.47</a:t>
                      </a:r>
                      <a:endParaRPr lang="en-US" sz="1800" kern="1200" dirty="0">
                        <a:solidFill>
                          <a:schemeClr val="dk1"/>
                        </a:solidFill>
                        <a:latin typeface="+mn-lt"/>
                        <a:ea typeface="+mn-ea"/>
                        <a:cs typeface="+mn-cs"/>
                      </a:endParaRPr>
                    </a:p>
                  </a:txBody>
                  <a:tcPr/>
                </a:tc>
                <a:tc>
                  <a:txBody>
                    <a:bodyPr/>
                    <a:lstStyle/>
                    <a:p>
                      <a:pPr algn="ctr"/>
                      <a:r>
                        <a:rPr lang="en-US" sz="1800" kern="1200" dirty="0" smtClean="0"/>
                        <a:t>21.14</a:t>
                      </a:r>
                      <a:endParaRPr lang="en-US" sz="1800" kern="1200" dirty="0">
                        <a:solidFill>
                          <a:schemeClr val="dk1"/>
                        </a:solidFill>
                        <a:latin typeface="+mn-lt"/>
                        <a:ea typeface="+mn-ea"/>
                        <a:cs typeface="+mn-cs"/>
                      </a:endParaRPr>
                    </a:p>
                  </a:txBody>
                  <a:tcPr/>
                </a:tc>
              </a:tr>
              <a:tr h="370840">
                <a:tc>
                  <a:txBody>
                    <a:bodyPr/>
                    <a:lstStyle/>
                    <a:p>
                      <a:pPr algn="ctr"/>
                      <a:r>
                        <a:rPr lang="en-US" sz="1800" kern="1200" dirty="0" smtClean="0"/>
                        <a:t>New York City</a:t>
                      </a:r>
                      <a:endParaRPr lang="en-US" sz="1800" kern="1200" dirty="0">
                        <a:solidFill>
                          <a:schemeClr val="dk1"/>
                        </a:solidFill>
                        <a:latin typeface="+mn-lt"/>
                        <a:ea typeface="+mn-ea"/>
                        <a:cs typeface="+mn-cs"/>
                      </a:endParaRPr>
                    </a:p>
                  </a:txBody>
                  <a:tcPr anchor="ctr"/>
                </a:tc>
                <a:tc>
                  <a:txBody>
                    <a:bodyPr/>
                    <a:lstStyle/>
                    <a:p>
                      <a:pPr algn="ctr"/>
                      <a:r>
                        <a:rPr lang="en-US" sz="1800" kern="1200" dirty="0" smtClean="0"/>
                        <a:t>68.22</a:t>
                      </a:r>
                      <a:endParaRPr lang="en-US" sz="1800" kern="1200" dirty="0">
                        <a:solidFill>
                          <a:schemeClr val="dk1"/>
                        </a:solidFill>
                        <a:latin typeface="+mn-lt"/>
                        <a:ea typeface="+mn-ea"/>
                        <a:cs typeface="+mn-cs"/>
                      </a:endParaRPr>
                    </a:p>
                  </a:txBody>
                  <a:tcPr/>
                </a:tc>
                <a:tc>
                  <a:txBody>
                    <a:bodyPr/>
                    <a:lstStyle/>
                    <a:p>
                      <a:pPr algn="ctr"/>
                      <a:r>
                        <a:rPr lang="en-US" sz="1800" kern="1200" dirty="0" smtClean="0"/>
                        <a:t>49.45</a:t>
                      </a:r>
                      <a:endParaRPr lang="en-US" sz="1800" kern="1200" dirty="0">
                        <a:solidFill>
                          <a:schemeClr val="dk1"/>
                        </a:solidFill>
                        <a:latin typeface="+mn-lt"/>
                        <a:ea typeface="+mn-ea"/>
                        <a:cs typeface="+mn-cs"/>
                      </a:endParaRPr>
                    </a:p>
                  </a:txBody>
                  <a:tcPr/>
                </a:tc>
              </a:tr>
              <a:tr h="370840">
                <a:tc>
                  <a:txBody>
                    <a:bodyPr/>
                    <a:lstStyle/>
                    <a:p>
                      <a:pPr algn="ctr"/>
                      <a:r>
                        <a:rPr lang="en-US" sz="1800" kern="1200" dirty="0" smtClean="0"/>
                        <a:t>Washington D.C.</a:t>
                      </a:r>
                      <a:endParaRPr lang="en-US" sz="1800" kern="1200" dirty="0">
                        <a:solidFill>
                          <a:schemeClr val="dk1"/>
                        </a:solidFill>
                        <a:latin typeface="+mn-lt"/>
                        <a:ea typeface="+mn-ea"/>
                        <a:cs typeface="+mn-cs"/>
                      </a:endParaRPr>
                    </a:p>
                  </a:txBody>
                  <a:tcPr anchor="ctr"/>
                </a:tc>
                <a:tc>
                  <a:txBody>
                    <a:bodyPr/>
                    <a:lstStyle/>
                    <a:p>
                      <a:pPr algn="ctr"/>
                      <a:r>
                        <a:rPr lang="en-US" sz="1800" kern="1200" dirty="0" smtClean="0"/>
                        <a:t>60.00</a:t>
                      </a:r>
                      <a:endParaRPr lang="en-US" sz="1800" kern="1200" dirty="0">
                        <a:solidFill>
                          <a:schemeClr val="dk1"/>
                        </a:solidFill>
                        <a:latin typeface="+mn-lt"/>
                        <a:ea typeface="+mn-ea"/>
                        <a:cs typeface="+mn-cs"/>
                      </a:endParaRPr>
                    </a:p>
                  </a:txBody>
                  <a:tcPr/>
                </a:tc>
                <a:tc>
                  <a:txBody>
                    <a:bodyPr/>
                    <a:lstStyle/>
                    <a:p>
                      <a:pPr algn="ctr"/>
                      <a:r>
                        <a:rPr lang="en-US" sz="1800" kern="1200" dirty="0" smtClean="0"/>
                        <a:t>20.30</a:t>
                      </a:r>
                      <a:endParaRPr lang="en-US" sz="1800" kern="1200" dirty="0">
                        <a:solidFill>
                          <a:schemeClr val="dk1"/>
                        </a:solidFill>
                        <a:latin typeface="+mn-lt"/>
                        <a:ea typeface="+mn-ea"/>
                        <a:cs typeface="+mn-cs"/>
                      </a:endParaRPr>
                    </a:p>
                  </a:txBody>
                  <a:tcPr/>
                </a:tc>
              </a:tr>
            </a:tbl>
          </a:graphicData>
        </a:graphic>
      </p:graphicFrame>
      <p:graphicFrame>
        <p:nvGraphicFramePr>
          <p:cNvPr id="68" name="Picture Placeholder 67"/>
          <p:cNvGraphicFramePr>
            <a:graphicFrameLocks noGrp="1"/>
          </p:cNvGraphicFramePr>
          <p:nvPr>
            <p:ph type="pic" sz="quarter" idx="184"/>
            <p:extLst>
              <p:ext uri="{D42A27DB-BD31-4B8C-83A1-F6EECF244321}">
                <p14:modId xmlns:p14="http://schemas.microsoft.com/office/powerpoint/2010/main" val="1632978920"/>
              </p:ext>
            </p:extLst>
          </p:nvPr>
        </p:nvGraphicFramePr>
        <p:xfrm>
          <a:off x="25004109" y="6802949"/>
          <a:ext cx="7394030" cy="2667000"/>
        </p:xfrm>
        <a:graphic>
          <a:graphicData uri="http://schemas.openxmlformats.org/drawingml/2006/table">
            <a:tbl>
              <a:tblPr firstRow="1" bandRow="1">
                <a:tableStyleId>{9D7B26C5-4107-4FEC-AEDC-1716B250A1EF}</a:tableStyleId>
              </a:tblPr>
              <a:tblGrid>
                <a:gridCol w="1478806"/>
                <a:gridCol w="1422051"/>
                <a:gridCol w="1535561"/>
                <a:gridCol w="1478806"/>
                <a:gridCol w="1478806"/>
              </a:tblGrid>
              <a:tr h="788467">
                <a:tc>
                  <a:txBody>
                    <a:bodyPr/>
                    <a:lstStyle/>
                    <a:p>
                      <a:pPr algn="ctr"/>
                      <a:r>
                        <a:rPr lang="en-US" sz="1800" dirty="0" smtClean="0"/>
                        <a:t>City</a:t>
                      </a:r>
                      <a:endParaRPr lang="en-US" sz="1800" dirty="0"/>
                    </a:p>
                  </a:txBody>
                  <a:tcPr anchor="ctr"/>
                </a:tc>
                <a:tc>
                  <a:txBody>
                    <a:bodyPr/>
                    <a:lstStyle/>
                    <a:p>
                      <a:pPr algn="ctr"/>
                      <a:r>
                        <a:rPr lang="en-US" sz="1800" dirty="0" smtClean="0"/>
                        <a:t># of Stations</a:t>
                      </a:r>
                      <a:endParaRPr lang="en-US" sz="1800" dirty="0"/>
                    </a:p>
                  </a:txBody>
                  <a:tcPr anchor="ctr"/>
                </a:tc>
                <a:tc>
                  <a:txBody>
                    <a:bodyPr/>
                    <a:lstStyle/>
                    <a:p>
                      <a:pPr algn="ctr"/>
                      <a:r>
                        <a:rPr lang="en-US" sz="1800" u="none" strike="noStrike" kern="1200" baseline="0" dirty="0" smtClean="0"/>
                        <a:t>Total Investment Cost($)</a:t>
                      </a:r>
                      <a:endParaRPr lang="en-US" sz="1800" dirty="0"/>
                    </a:p>
                  </a:txBody>
                  <a:tcPr anchor="ctr"/>
                </a:tc>
                <a:tc>
                  <a:txBody>
                    <a:bodyPr/>
                    <a:lstStyle/>
                    <a:p>
                      <a:pPr algn="ctr"/>
                      <a:r>
                        <a:rPr lang="en-US" sz="1800" u="none" strike="noStrike" kern="1200" baseline="0" dirty="0" smtClean="0"/>
                        <a:t>Duality Gap (%)  </a:t>
                      </a:r>
                      <a:endParaRPr lang="en-US" sz="1800" dirty="0"/>
                    </a:p>
                  </a:txBody>
                  <a:tcPr anchor="ctr"/>
                </a:tc>
                <a:tc>
                  <a:txBody>
                    <a:bodyPr/>
                    <a:lstStyle/>
                    <a:p>
                      <a:pPr marL="0" marR="0" indent="0" algn="ctr" defTabSz="2821436" rtl="0" eaLnBrk="1" fontAlgn="auto" latinLnBrk="0" hangingPunct="1">
                        <a:lnSpc>
                          <a:spcPct val="100000"/>
                        </a:lnSpc>
                        <a:spcBef>
                          <a:spcPts val="0"/>
                        </a:spcBef>
                        <a:spcAft>
                          <a:spcPts val="0"/>
                        </a:spcAft>
                        <a:buClrTx/>
                        <a:buSzTx/>
                        <a:buFontTx/>
                        <a:buNone/>
                        <a:tabLst/>
                        <a:defRPr/>
                      </a:pPr>
                      <a:r>
                        <a:rPr lang="en-US" sz="1800" dirty="0" smtClean="0"/>
                        <a:t>CPU </a:t>
                      </a:r>
                      <a:r>
                        <a:rPr lang="en-US" sz="1800" u="none" strike="noStrike" kern="1200" baseline="0" dirty="0" smtClean="0"/>
                        <a:t>Time (Sec.)</a:t>
                      </a:r>
                      <a:endParaRPr lang="en-US" sz="1800" dirty="0" smtClean="0"/>
                    </a:p>
                    <a:p>
                      <a:pPr algn="ctr"/>
                      <a:endParaRPr lang="en-US" sz="1800" dirty="0"/>
                    </a:p>
                  </a:txBody>
                  <a:tcPr anchor="ctr"/>
                </a:tc>
              </a:tr>
              <a:tr h="370840">
                <a:tc>
                  <a:txBody>
                    <a:bodyPr/>
                    <a:lstStyle/>
                    <a:p>
                      <a:pPr algn="ctr"/>
                      <a:r>
                        <a:rPr lang="en-US" sz="1800" dirty="0" smtClean="0"/>
                        <a:t>Boston</a:t>
                      </a:r>
                      <a:endParaRPr lang="en-US" sz="1800" dirty="0"/>
                    </a:p>
                  </a:txBody>
                  <a:tcPr anchor="ctr"/>
                </a:tc>
                <a:tc>
                  <a:txBody>
                    <a:bodyPr/>
                    <a:lstStyle/>
                    <a:p>
                      <a:pPr algn="ctr"/>
                      <a:r>
                        <a:rPr lang="en-US" sz="1800" dirty="0" smtClean="0"/>
                        <a:t>28</a:t>
                      </a:r>
                      <a:endParaRPr lang="en-US" sz="1800" dirty="0"/>
                    </a:p>
                  </a:txBody>
                  <a:tcPr anchor="ctr"/>
                </a:tc>
                <a:tc>
                  <a:txBody>
                    <a:bodyPr/>
                    <a:lstStyle/>
                    <a:p>
                      <a:pPr algn="ctr"/>
                      <a:r>
                        <a:rPr lang="en-US" sz="1800" kern="1200" dirty="0" smtClean="0">
                          <a:solidFill>
                            <a:schemeClr val="tx1"/>
                          </a:solidFill>
                          <a:latin typeface="+mn-lt"/>
                          <a:ea typeface="+mn-ea"/>
                          <a:cs typeface="+mn-cs"/>
                        </a:rPr>
                        <a:t>33,585,000</a:t>
                      </a:r>
                      <a:endParaRPr lang="en-US" sz="1800" kern="1200" dirty="0">
                        <a:solidFill>
                          <a:schemeClr val="tx1"/>
                        </a:solidFill>
                        <a:latin typeface="+mn-lt"/>
                        <a:ea typeface="+mn-ea"/>
                        <a:cs typeface="+mn-cs"/>
                      </a:endParaRPr>
                    </a:p>
                  </a:txBody>
                  <a:tcPr anchor="ctr"/>
                </a:tc>
                <a:tc>
                  <a:txBody>
                    <a:bodyPr/>
                    <a:lstStyle/>
                    <a:p>
                      <a:pPr algn="ctr"/>
                      <a:r>
                        <a:rPr lang="en-US" sz="1800" kern="1200" dirty="0" smtClean="0">
                          <a:solidFill>
                            <a:schemeClr val="tx1"/>
                          </a:solidFill>
                          <a:latin typeface="+mn-lt"/>
                          <a:ea typeface="+mn-ea"/>
                          <a:cs typeface="+mn-cs"/>
                        </a:rPr>
                        <a:t>4.93</a:t>
                      </a:r>
                      <a:endParaRPr lang="en-US" sz="1800" kern="1200" dirty="0">
                        <a:solidFill>
                          <a:schemeClr val="tx1"/>
                        </a:solidFill>
                        <a:latin typeface="+mn-lt"/>
                        <a:ea typeface="+mn-ea"/>
                        <a:cs typeface="+mn-cs"/>
                      </a:endParaRPr>
                    </a:p>
                  </a:txBody>
                  <a:tcPr anchor="ctr"/>
                </a:tc>
                <a:tc>
                  <a:txBody>
                    <a:bodyPr/>
                    <a:lstStyle/>
                    <a:p>
                      <a:pPr algn="ctr"/>
                      <a:r>
                        <a:rPr lang="en-US" sz="1800" kern="1200" dirty="0" smtClean="0">
                          <a:solidFill>
                            <a:schemeClr val="tx1"/>
                          </a:solidFill>
                          <a:latin typeface="+mn-lt"/>
                          <a:ea typeface="+mn-ea"/>
                          <a:cs typeface="+mn-cs"/>
                        </a:rPr>
                        <a:t>201.81</a:t>
                      </a:r>
                      <a:endParaRPr lang="en-US" sz="1800" kern="1200" dirty="0">
                        <a:solidFill>
                          <a:schemeClr val="tx1"/>
                        </a:solidFill>
                        <a:latin typeface="+mn-lt"/>
                        <a:ea typeface="+mn-ea"/>
                        <a:cs typeface="+mn-cs"/>
                      </a:endParaRPr>
                    </a:p>
                  </a:txBody>
                  <a:tcPr anchor="ctr"/>
                </a:tc>
              </a:tr>
              <a:tr h="370840">
                <a:tc>
                  <a:txBody>
                    <a:bodyPr/>
                    <a:lstStyle/>
                    <a:p>
                      <a:pPr algn="ctr"/>
                      <a:r>
                        <a:rPr lang="en-US" sz="1800" dirty="0" smtClean="0"/>
                        <a:t>Philadelphia</a:t>
                      </a:r>
                      <a:endParaRPr lang="en-US" sz="1800" dirty="0"/>
                    </a:p>
                  </a:txBody>
                  <a:tcPr anchor="ctr"/>
                </a:tc>
                <a:tc>
                  <a:txBody>
                    <a:bodyPr/>
                    <a:lstStyle/>
                    <a:p>
                      <a:pPr algn="ctr"/>
                      <a:r>
                        <a:rPr lang="en-US" sz="1800" dirty="0" smtClean="0"/>
                        <a:t>28</a:t>
                      </a:r>
                      <a:endParaRPr lang="en-US" sz="1800" dirty="0"/>
                    </a:p>
                  </a:txBody>
                  <a:tcPr anchor="ctr"/>
                </a:tc>
                <a:tc>
                  <a:txBody>
                    <a:bodyPr/>
                    <a:lstStyle/>
                    <a:p>
                      <a:pPr algn="ctr"/>
                      <a:r>
                        <a:rPr lang="en-US" sz="1800" kern="1200" dirty="0" smtClean="0">
                          <a:solidFill>
                            <a:schemeClr val="tx1"/>
                          </a:solidFill>
                          <a:latin typeface="+mn-lt"/>
                          <a:ea typeface="+mn-ea"/>
                          <a:cs typeface="+mn-cs"/>
                        </a:rPr>
                        <a:t>78,314,800</a:t>
                      </a:r>
                      <a:endParaRPr lang="en-US" sz="1800" kern="1200" dirty="0">
                        <a:solidFill>
                          <a:schemeClr val="tx1"/>
                        </a:solidFill>
                        <a:latin typeface="+mn-lt"/>
                        <a:ea typeface="+mn-ea"/>
                        <a:cs typeface="+mn-cs"/>
                      </a:endParaRPr>
                    </a:p>
                  </a:txBody>
                  <a:tcPr anchor="ctr"/>
                </a:tc>
                <a:tc>
                  <a:txBody>
                    <a:bodyPr/>
                    <a:lstStyle/>
                    <a:p>
                      <a:pPr algn="ctr"/>
                      <a:r>
                        <a:rPr lang="en-US" sz="1800" kern="1200" dirty="0" smtClean="0">
                          <a:solidFill>
                            <a:schemeClr val="tx1"/>
                          </a:solidFill>
                          <a:latin typeface="+mn-lt"/>
                          <a:ea typeface="+mn-ea"/>
                          <a:cs typeface="+mn-cs"/>
                        </a:rPr>
                        <a:t>0.00</a:t>
                      </a:r>
                      <a:endParaRPr lang="en-US" sz="1800" kern="1200" dirty="0">
                        <a:solidFill>
                          <a:schemeClr val="tx1"/>
                        </a:solidFill>
                        <a:latin typeface="+mn-lt"/>
                        <a:ea typeface="+mn-ea"/>
                        <a:cs typeface="+mn-cs"/>
                      </a:endParaRPr>
                    </a:p>
                  </a:txBody>
                  <a:tcPr anchor="ctr"/>
                </a:tc>
                <a:tc>
                  <a:txBody>
                    <a:bodyPr/>
                    <a:lstStyle/>
                    <a:p>
                      <a:pPr algn="ctr"/>
                      <a:r>
                        <a:rPr lang="en-US" sz="1800" kern="1200" dirty="0" smtClean="0">
                          <a:solidFill>
                            <a:schemeClr val="tx1"/>
                          </a:solidFill>
                          <a:latin typeface="+mn-lt"/>
                          <a:ea typeface="+mn-ea"/>
                          <a:cs typeface="+mn-cs"/>
                        </a:rPr>
                        <a:t>5288.07</a:t>
                      </a:r>
                      <a:endParaRPr lang="en-US" sz="1800" kern="1200" dirty="0">
                        <a:solidFill>
                          <a:schemeClr val="tx1"/>
                        </a:solidFill>
                        <a:latin typeface="+mn-lt"/>
                        <a:ea typeface="+mn-ea"/>
                        <a:cs typeface="+mn-cs"/>
                      </a:endParaRPr>
                    </a:p>
                  </a:txBody>
                  <a:tcPr anchor="ctr"/>
                </a:tc>
              </a:tr>
              <a:tr h="370840">
                <a:tc>
                  <a:txBody>
                    <a:bodyPr/>
                    <a:lstStyle/>
                    <a:p>
                      <a:pPr algn="ctr"/>
                      <a:r>
                        <a:rPr lang="en-US" sz="1800" dirty="0" smtClean="0"/>
                        <a:t>New York City</a:t>
                      </a:r>
                      <a:endParaRPr lang="en-US" sz="1800" dirty="0"/>
                    </a:p>
                  </a:txBody>
                  <a:tcPr anchor="ctr"/>
                </a:tc>
                <a:tc>
                  <a:txBody>
                    <a:bodyPr/>
                    <a:lstStyle/>
                    <a:p>
                      <a:pPr algn="ctr"/>
                      <a:r>
                        <a:rPr lang="en-US" sz="1800" dirty="0" smtClean="0"/>
                        <a:t>66</a:t>
                      </a:r>
                      <a:endParaRPr lang="en-US" sz="1800" dirty="0"/>
                    </a:p>
                  </a:txBody>
                  <a:tcPr anchor="ctr"/>
                </a:tc>
                <a:tc>
                  <a:txBody>
                    <a:bodyPr/>
                    <a:lstStyle/>
                    <a:p>
                      <a:pPr algn="ctr"/>
                      <a:r>
                        <a:rPr lang="en-US" sz="1800" kern="1200" dirty="0" smtClean="0">
                          <a:solidFill>
                            <a:schemeClr val="tx1"/>
                          </a:solidFill>
                          <a:latin typeface="+mn-lt"/>
                          <a:ea typeface="+mn-ea"/>
                          <a:cs typeface="+mn-cs"/>
                        </a:rPr>
                        <a:t>62,379,400</a:t>
                      </a:r>
                      <a:endParaRPr lang="en-US" sz="1800" kern="1200" dirty="0">
                        <a:solidFill>
                          <a:schemeClr val="tx1"/>
                        </a:solidFill>
                        <a:latin typeface="+mn-lt"/>
                        <a:ea typeface="+mn-ea"/>
                        <a:cs typeface="+mn-cs"/>
                      </a:endParaRPr>
                    </a:p>
                  </a:txBody>
                  <a:tcPr anchor="ctr"/>
                </a:tc>
                <a:tc>
                  <a:txBody>
                    <a:bodyPr/>
                    <a:lstStyle/>
                    <a:p>
                      <a:pPr algn="ctr"/>
                      <a:r>
                        <a:rPr lang="en-US" sz="1800" kern="1200" dirty="0" smtClean="0">
                          <a:solidFill>
                            <a:schemeClr val="tx1"/>
                          </a:solidFill>
                          <a:latin typeface="+mn-lt"/>
                          <a:ea typeface="+mn-ea"/>
                          <a:cs typeface="+mn-cs"/>
                        </a:rPr>
                        <a:t>1.00</a:t>
                      </a:r>
                      <a:endParaRPr lang="en-US" sz="1800" kern="1200" dirty="0">
                        <a:solidFill>
                          <a:schemeClr val="tx1"/>
                        </a:solidFill>
                        <a:latin typeface="+mn-lt"/>
                        <a:ea typeface="+mn-ea"/>
                        <a:cs typeface="+mn-cs"/>
                      </a:endParaRPr>
                    </a:p>
                  </a:txBody>
                  <a:tcPr anchor="ctr"/>
                </a:tc>
                <a:tc>
                  <a:txBody>
                    <a:bodyPr/>
                    <a:lstStyle/>
                    <a:p>
                      <a:pPr algn="ctr"/>
                      <a:r>
                        <a:rPr lang="en-US" sz="1800" kern="1200" dirty="0" smtClean="0">
                          <a:solidFill>
                            <a:schemeClr val="tx1"/>
                          </a:solidFill>
                          <a:latin typeface="+mn-lt"/>
                          <a:ea typeface="+mn-ea"/>
                          <a:cs typeface="+mn-cs"/>
                        </a:rPr>
                        <a:t>491.02</a:t>
                      </a:r>
                      <a:endParaRPr lang="en-US" sz="1800" kern="1200" dirty="0">
                        <a:solidFill>
                          <a:schemeClr val="tx1"/>
                        </a:solidFill>
                        <a:latin typeface="+mn-lt"/>
                        <a:ea typeface="+mn-ea"/>
                        <a:cs typeface="+mn-cs"/>
                      </a:endParaRPr>
                    </a:p>
                  </a:txBody>
                  <a:tcPr anchor="ctr"/>
                </a:tc>
              </a:tr>
              <a:tr h="370840">
                <a:tc>
                  <a:txBody>
                    <a:bodyPr/>
                    <a:lstStyle/>
                    <a:p>
                      <a:pPr algn="ctr"/>
                      <a:r>
                        <a:rPr lang="en-US" sz="1800" dirty="0" smtClean="0"/>
                        <a:t>Washington D.C.</a:t>
                      </a:r>
                      <a:endParaRPr lang="en-US" sz="1800" dirty="0"/>
                    </a:p>
                  </a:txBody>
                  <a:tcPr anchor="ctr"/>
                </a:tc>
                <a:tc>
                  <a:txBody>
                    <a:bodyPr/>
                    <a:lstStyle/>
                    <a:p>
                      <a:pPr algn="ctr"/>
                      <a:r>
                        <a:rPr lang="en-US" sz="1800" dirty="0" smtClean="0"/>
                        <a:t>27</a:t>
                      </a:r>
                      <a:endParaRPr lang="en-US" sz="1800" dirty="0"/>
                    </a:p>
                  </a:txBody>
                  <a:tcPr anchor="ctr"/>
                </a:tc>
                <a:tc>
                  <a:txBody>
                    <a:bodyPr/>
                    <a:lstStyle/>
                    <a:p>
                      <a:pPr algn="ctr"/>
                      <a:r>
                        <a:rPr lang="en-US" sz="1800" kern="1200" dirty="0" smtClean="0">
                          <a:solidFill>
                            <a:schemeClr val="tx1"/>
                          </a:solidFill>
                          <a:latin typeface="+mn-lt"/>
                          <a:ea typeface="+mn-ea"/>
                          <a:cs typeface="+mn-cs"/>
                        </a:rPr>
                        <a:t>53,761,600</a:t>
                      </a:r>
                      <a:endParaRPr lang="en-US" sz="1800" kern="1200" dirty="0">
                        <a:solidFill>
                          <a:schemeClr val="tx1"/>
                        </a:solidFill>
                        <a:latin typeface="+mn-lt"/>
                        <a:ea typeface="+mn-ea"/>
                        <a:cs typeface="+mn-cs"/>
                      </a:endParaRPr>
                    </a:p>
                  </a:txBody>
                  <a:tcPr anchor="ctr"/>
                </a:tc>
                <a:tc>
                  <a:txBody>
                    <a:bodyPr/>
                    <a:lstStyle/>
                    <a:p>
                      <a:pPr algn="ctr"/>
                      <a:r>
                        <a:rPr lang="en-US" sz="1800" kern="1200" dirty="0" smtClean="0">
                          <a:solidFill>
                            <a:schemeClr val="tx1"/>
                          </a:solidFill>
                          <a:latin typeface="+mn-lt"/>
                          <a:ea typeface="+mn-ea"/>
                          <a:cs typeface="+mn-cs"/>
                        </a:rPr>
                        <a:t>2.40</a:t>
                      </a:r>
                      <a:endParaRPr lang="en-US" sz="1800" kern="1200" dirty="0">
                        <a:solidFill>
                          <a:schemeClr val="tx1"/>
                        </a:solidFill>
                        <a:latin typeface="+mn-lt"/>
                        <a:ea typeface="+mn-ea"/>
                        <a:cs typeface="+mn-cs"/>
                      </a:endParaRPr>
                    </a:p>
                  </a:txBody>
                  <a:tcPr anchor="ctr"/>
                </a:tc>
                <a:tc>
                  <a:txBody>
                    <a:bodyPr/>
                    <a:lstStyle/>
                    <a:p>
                      <a:pPr algn="ctr"/>
                      <a:r>
                        <a:rPr lang="en-US" sz="1800" kern="1200" dirty="0" smtClean="0">
                          <a:solidFill>
                            <a:schemeClr val="tx1"/>
                          </a:solidFill>
                          <a:latin typeface="+mn-lt"/>
                          <a:ea typeface="+mn-ea"/>
                          <a:cs typeface="+mn-cs"/>
                        </a:rPr>
                        <a:t>1361.30</a:t>
                      </a:r>
                      <a:endParaRPr lang="en-US" sz="1800" kern="1200" dirty="0">
                        <a:solidFill>
                          <a:schemeClr val="tx1"/>
                        </a:solidFill>
                        <a:latin typeface="+mn-lt"/>
                        <a:ea typeface="+mn-ea"/>
                        <a:cs typeface="+mn-cs"/>
                      </a:endParaRPr>
                    </a:p>
                  </a:txBody>
                  <a:tcPr anchor="ctr"/>
                </a:tc>
              </a:tr>
            </a:tbl>
          </a:graphicData>
        </a:graphic>
      </p:graphicFrame>
      <p:graphicFrame>
        <p:nvGraphicFramePr>
          <p:cNvPr id="67" name="Picture Placeholder 66"/>
          <p:cNvGraphicFramePr>
            <a:graphicFrameLocks noGrp="1"/>
          </p:cNvGraphicFramePr>
          <p:nvPr>
            <p:ph type="pic" sz="quarter" idx="183"/>
            <p:extLst>
              <p:ext uri="{D42A27DB-BD31-4B8C-83A1-F6EECF244321}">
                <p14:modId xmlns:p14="http://schemas.microsoft.com/office/powerpoint/2010/main" val="3498603187"/>
              </p:ext>
            </p:extLst>
          </p:nvPr>
        </p:nvGraphicFramePr>
        <p:xfrm>
          <a:off x="25004107" y="3772944"/>
          <a:ext cx="7394032" cy="2103120"/>
        </p:xfrm>
        <a:graphic>
          <a:graphicData uri="http://schemas.openxmlformats.org/drawingml/2006/table">
            <a:tbl>
              <a:tblPr firstRow="1" bandRow="1">
                <a:tableStyleId>{9D7B26C5-4107-4FEC-AEDC-1716B250A1EF}</a:tableStyleId>
              </a:tblPr>
              <a:tblGrid>
                <a:gridCol w="1848508"/>
                <a:gridCol w="1848508"/>
                <a:gridCol w="1848508"/>
                <a:gridCol w="1848508"/>
              </a:tblGrid>
              <a:tr h="536219">
                <a:tc>
                  <a:txBody>
                    <a:bodyPr/>
                    <a:lstStyle/>
                    <a:p>
                      <a:pPr algn="ctr"/>
                      <a:r>
                        <a:rPr lang="en-US" sz="1800" dirty="0" smtClean="0"/>
                        <a:t>City</a:t>
                      </a:r>
                      <a:endParaRPr lang="en-US" sz="1800" dirty="0"/>
                    </a:p>
                  </a:txBody>
                  <a:tcPr anchor="ctr"/>
                </a:tc>
                <a:tc>
                  <a:txBody>
                    <a:bodyPr/>
                    <a:lstStyle/>
                    <a:p>
                      <a:pPr algn="ctr"/>
                      <a:r>
                        <a:rPr lang="en-US" sz="1800" dirty="0" smtClean="0"/>
                        <a:t># of Demand Points</a:t>
                      </a:r>
                      <a:endParaRPr lang="en-US" sz="1800" dirty="0"/>
                    </a:p>
                  </a:txBody>
                  <a:tcPr anchor="ctr"/>
                </a:tc>
                <a:tc>
                  <a:txBody>
                    <a:bodyPr/>
                    <a:lstStyle/>
                    <a:p>
                      <a:pPr algn="ctr"/>
                      <a:r>
                        <a:rPr lang="en-US" sz="1800" dirty="0" smtClean="0"/>
                        <a:t># of Feasible Locations</a:t>
                      </a:r>
                      <a:endParaRPr lang="en-US" sz="1800" dirty="0"/>
                    </a:p>
                  </a:txBody>
                  <a:tcPr anchor="ctr"/>
                </a:tc>
                <a:tc>
                  <a:txBody>
                    <a:bodyPr/>
                    <a:lstStyle/>
                    <a:p>
                      <a:pPr algn="ctr"/>
                      <a:r>
                        <a:rPr lang="en-US" sz="1800" dirty="0" smtClean="0"/>
                        <a:t>Forecasted</a:t>
                      </a:r>
                      <a:r>
                        <a:rPr lang="en-US" sz="1800" baseline="0" dirty="0" smtClean="0"/>
                        <a:t> Demand (kg/day)</a:t>
                      </a:r>
                      <a:endParaRPr lang="en-US" sz="1800" dirty="0"/>
                    </a:p>
                  </a:txBody>
                  <a:tcPr anchor="ctr"/>
                </a:tc>
              </a:tr>
              <a:tr h="354106">
                <a:tc>
                  <a:txBody>
                    <a:bodyPr/>
                    <a:lstStyle/>
                    <a:p>
                      <a:pPr algn="ctr"/>
                      <a:r>
                        <a:rPr lang="en-US" sz="1800" dirty="0" smtClean="0"/>
                        <a:t>Boston</a:t>
                      </a:r>
                      <a:endParaRPr lang="en-US" sz="1800" dirty="0"/>
                    </a:p>
                  </a:txBody>
                  <a:tcPr anchor="ctr"/>
                </a:tc>
                <a:tc>
                  <a:txBody>
                    <a:bodyPr/>
                    <a:lstStyle/>
                    <a:p>
                      <a:pPr algn="ctr"/>
                      <a:r>
                        <a:rPr lang="en-US" sz="1800" dirty="0" smtClean="0"/>
                        <a:t>88</a:t>
                      </a:r>
                      <a:endParaRPr lang="en-US" sz="1800" dirty="0"/>
                    </a:p>
                  </a:txBody>
                  <a:tcPr anchor="ctr"/>
                </a:tc>
                <a:tc>
                  <a:txBody>
                    <a:bodyPr/>
                    <a:lstStyle/>
                    <a:p>
                      <a:pPr algn="ctr"/>
                      <a:r>
                        <a:rPr lang="en-US" sz="1800" dirty="0" smtClean="0"/>
                        <a:t>40</a:t>
                      </a:r>
                      <a:endParaRPr lang="en-US" sz="1800" dirty="0"/>
                    </a:p>
                  </a:txBody>
                  <a:tcPr anchor="ctr"/>
                </a:tc>
                <a:tc>
                  <a:txBody>
                    <a:bodyPr/>
                    <a:lstStyle/>
                    <a:p>
                      <a:pPr algn="ctr"/>
                      <a:r>
                        <a:rPr lang="en-US" sz="1800" kern="1200" dirty="0" smtClean="0"/>
                        <a:t>3588.86</a:t>
                      </a:r>
                      <a:endParaRPr lang="en-US" sz="1800" kern="1200" dirty="0">
                        <a:solidFill>
                          <a:schemeClr val="dk1"/>
                        </a:solidFill>
                        <a:latin typeface="+mn-lt"/>
                        <a:ea typeface="+mn-ea"/>
                        <a:cs typeface="+mn-cs"/>
                      </a:endParaRPr>
                    </a:p>
                  </a:txBody>
                  <a:tcPr anchor="ctr"/>
                </a:tc>
              </a:tr>
              <a:tr h="303656">
                <a:tc>
                  <a:txBody>
                    <a:bodyPr/>
                    <a:lstStyle/>
                    <a:p>
                      <a:pPr algn="ctr"/>
                      <a:r>
                        <a:rPr lang="en-US" sz="1800" dirty="0" smtClean="0"/>
                        <a:t>Philadelphia</a:t>
                      </a:r>
                      <a:endParaRPr lang="en-US" sz="1800" dirty="0"/>
                    </a:p>
                  </a:txBody>
                  <a:tcPr anchor="ctr"/>
                </a:tc>
                <a:tc>
                  <a:txBody>
                    <a:bodyPr/>
                    <a:lstStyle/>
                    <a:p>
                      <a:pPr algn="ctr"/>
                      <a:r>
                        <a:rPr lang="en-US" sz="1800" dirty="0" smtClean="0"/>
                        <a:t>145</a:t>
                      </a:r>
                      <a:endParaRPr lang="en-US" sz="1800" dirty="0"/>
                    </a:p>
                  </a:txBody>
                  <a:tcPr anchor="ctr"/>
                </a:tc>
                <a:tc>
                  <a:txBody>
                    <a:bodyPr/>
                    <a:lstStyle/>
                    <a:p>
                      <a:pPr algn="ctr"/>
                      <a:r>
                        <a:rPr lang="en-US" sz="1800" dirty="0" smtClean="0"/>
                        <a:t>64</a:t>
                      </a:r>
                      <a:endParaRPr lang="en-US" sz="1800" dirty="0"/>
                    </a:p>
                  </a:txBody>
                  <a:tcPr anchor="ctr"/>
                </a:tc>
                <a:tc>
                  <a:txBody>
                    <a:bodyPr/>
                    <a:lstStyle/>
                    <a:p>
                      <a:pPr algn="ctr"/>
                      <a:r>
                        <a:rPr lang="en-US" sz="1800" kern="1200" dirty="0" smtClean="0"/>
                        <a:t>9113.28</a:t>
                      </a:r>
                      <a:endParaRPr lang="en-US" sz="1800" kern="1200" dirty="0">
                        <a:solidFill>
                          <a:schemeClr val="dk1"/>
                        </a:solidFill>
                        <a:latin typeface="+mn-lt"/>
                        <a:ea typeface="+mn-ea"/>
                        <a:cs typeface="+mn-cs"/>
                      </a:endParaRPr>
                    </a:p>
                  </a:txBody>
                  <a:tcPr anchor="ctr"/>
                </a:tc>
              </a:tr>
              <a:tr h="347800">
                <a:tc>
                  <a:txBody>
                    <a:bodyPr/>
                    <a:lstStyle/>
                    <a:p>
                      <a:pPr algn="ctr"/>
                      <a:r>
                        <a:rPr lang="en-US" sz="1800" dirty="0" smtClean="0"/>
                        <a:t>New York City</a:t>
                      </a:r>
                      <a:endParaRPr lang="en-US" sz="1800" dirty="0"/>
                    </a:p>
                  </a:txBody>
                  <a:tcPr anchor="ctr"/>
                </a:tc>
                <a:tc>
                  <a:txBody>
                    <a:bodyPr/>
                    <a:lstStyle/>
                    <a:p>
                      <a:pPr algn="ctr"/>
                      <a:r>
                        <a:rPr lang="en-US" sz="1800" dirty="0" smtClean="0"/>
                        <a:t>293</a:t>
                      </a:r>
                      <a:endParaRPr lang="en-US" sz="1800" dirty="0"/>
                    </a:p>
                  </a:txBody>
                  <a:tcPr anchor="ctr"/>
                </a:tc>
                <a:tc>
                  <a:txBody>
                    <a:bodyPr/>
                    <a:lstStyle/>
                    <a:p>
                      <a:pPr algn="ctr"/>
                      <a:r>
                        <a:rPr lang="en-US" sz="1800" dirty="0" smtClean="0"/>
                        <a:t>84</a:t>
                      </a:r>
                      <a:endParaRPr lang="en-US" sz="1800" dirty="0"/>
                    </a:p>
                  </a:txBody>
                  <a:tcPr anchor="ctr"/>
                </a:tc>
                <a:tc>
                  <a:txBody>
                    <a:bodyPr/>
                    <a:lstStyle/>
                    <a:p>
                      <a:pPr algn="ctr"/>
                      <a:r>
                        <a:rPr lang="en-US" sz="1800" kern="1200" dirty="0" smtClean="0"/>
                        <a:t>5851.29</a:t>
                      </a:r>
                      <a:endParaRPr lang="en-US" sz="1800" kern="1200" dirty="0">
                        <a:solidFill>
                          <a:schemeClr val="dk1"/>
                        </a:solidFill>
                        <a:latin typeface="+mn-lt"/>
                        <a:ea typeface="+mn-ea"/>
                        <a:cs typeface="+mn-cs"/>
                      </a:endParaRPr>
                    </a:p>
                  </a:txBody>
                  <a:tcPr anchor="ctr"/>
                </a:tc>
              </a:tr>
              <a:tr h="328881">
                <a:tc>
                  <a:txBody>
                    <a:bodyPr/>
                    <a:lstStyle/>
                    <a:p>
                      <a:pPr algn="ctr"/>
                      <a:r>
                        <a:rPr lang="en-US" sz="1800" dirty="0" smtClean="0"/>
                        <a:t>Washington D.C.</a:t>
                      </a:r>
                      <a:endParaRPr lang="en-US" sz="1800" dirty="0"/>
                    </a:p>
                  </a:txBody>
                  <a:tcPr anchor="ctr"/>
                </a:tc>
                <a:tc>
                  <a:txBody>
                    <a:bodyPr/>
                    <a:lstStyle/>
                    <a:p>
                      <a:pPr algn="ctr"/>
                      <a:r>
                        <a:rPr lang="en-US" sz="1800" dirty="0" smtClean="0"/>
                        <a:t>150</a:t>
                      </a:r>
                      <a:endParaRPr lang="en-US" sz="1800" dirty="0"/>
                    </a:p>
                  </a:txBody>
                  <a:tcPr anchor="ctr"/>
                </a:tc>
                <a:tc>
                  <a:txBody>
                    <a:bodyPr/>
                    <a:lstStyle/>
                    <a:p>
                      <a:pPr algn="ctr"/>
                      <a:r>
                        <a:rPr lang="en-US" sz="1800" dirty="0" smtClean="0"/>
                        <a:t>41</a:t>
                      </a:r>
                      <a:endParaRPr lang="en-US" sz="1800" dirty="0"/>
                    </a:p>
                  </a:txBody>
                  <a:tcPr anchor="ctr"/>
                </a:tc>
                <a:tc>
                  <a:txBody>
                    <a:bodyPr/>
                    <a:lstStyle/>
                    <a:p>
                      <a:pPr algn="ctr"/>
                      <a:r>
                        <a:rPr lang="en-US" sz="1800" kern="1200" dirty="0" smtClean="0"/>
                        <a:t>7384.13</a:t>
                      </a:r>
                      <a:endParaRPr lang="en-US" sz="1800" kern="1200" dirty="0">
                        <a:solidFill>
                          <a:schemeClr val="dk1"/>
                        </a:solidFill>
                        <a:latin typeface="+mn-lt"/>
                        <a:ea typeface="+mn-ea"/>
                        <a:cs typeface="+mn-cs"/>
                      </a:endParaRPr>
                    </a:p>
                  </a:txBody>
                  <a:tcPr anchor="ctr"/>
                </a:tc>
              </a:tr>
            </a:tbl>
          </a:graphicData>
        </a:graphic>
      </p:graphicFrame>
      <p:sp>
        <p:nvSpPr>
          <p:cNvPr id="82" name="Text Placeholder 13"/>
          <p:cNvSpPr>
            <a:spLocks noGrp="1"/>
          </p:cNvSpPr>
          <p:nvPr>
            <p:ph type="body" sz="quarter" idx="30"/>
          </p:nvPr>
        </p:nvSpPr>
        <p:spPr>
          <a:xfrm>
            <a:off x="24786036" y="3357446"/>
            <a:ext cx="7778750" cy="415498"/>
          </a:xfrm>
        </p:spPr>
        <p:txBody>
          <a:bodyPr/>
          <a:lstStyle/>
          <a:p>
            <a:pPr algn="ctr"/>
            <a:r>
              <a:rPr lang="en-US" sz="1800" b="1" dirty="0"/>
              <a:t>Table </a:t>
            </a:r>
            <a:r>
              <a:rPr lang="en-US" sz="1800" b="1" dirty="0" smtClean="0"/>
              <a:t>1. </a:t>
            </a:r>
            <a:r>
              <a:rPr lang="en-US" sz="1800" dirty="0"/>
              <a:t>Problem sizes for different cities</a:t>
            </a:r>
          </a:p>
        </p:txBody>
      </p:sp>
      <p:sp>
        <p:nvSpPr>
          <p:cNvPr id="83" name="Text Placeholder 13"/>
          <p:cNvSpPr>
            <a:spLocks noGrp="1"/>
          </p:cNvSpPr>
          <p:nvPr>
            <p:ph type="body" sz="quarter" idx="30"/>
          </p:nvPr>
        </p:nvSpPr>
        <p:spPr>
          <a:xfrm>
            <a:off x="24798836" y="6074372"/>
            <a:ext cx="7778750" cy="692497"/>
          </a:xfrm>
        </p:spPr>
        <p:txBody>
          <a:bodyPr/>
          <a:lstStyle/>
          <a:p>
            <a:pPr algn="ctr"/>
            <a:r>
              <a:rPr lang="en-US" sz="1800" b="1" dirty="0"/>
              <a:t>Table </a:t>
            </a:r>
            <a:r>
              <a:rPr lang="en-US" sz="1800" b="1" dirty="0" smtClean="0"/>
              <a:t>2.</a:t>
            </a:r>
            <a:r>
              <a:rPr lang="en-US" sz="1800" dirty="0" smtClean="0"/>
              <a:t> </a:t>
            </a:r>
            <a:r>
              <a:rPr lang="en-US" sz="1800" dirty="0"/>
              <a:t>Total costs of establishing the refueling </a:t>
            </a:r>
            <a:r>
              <a:rPr lang="en-US" sz="1800" dirty="0" smtClean="0"/>
              <a:t>stations in </a:t>
            </a:r>
            <a:r>
              <a:rPr lang="en-US" sz="1800" dirty="0"/>
              <a:t>different cities, duality gaps and CPU Times</a:t>
            </a:r>
          </a:p>
        </p:txBody>
      </p:sp>
      <p:sp>
        <p:nvSpPr>
          <p:cNvPr id="89" name="Text Placeholder 13"/>
          <p:cNvSpPr>
            <a:spLocks noGrp="1"/>
          </p:cNvSpPr>
          <p:nvPr>
            <p:ph type="body" sz="quarter" idx="30"/>
          </p:nvPr>
        </p:nvSpPr>
        <p:spPr>
          <a:xfrm>
            <a:off x="24835126" y="10284118"/>
            <a:ext cx="7778750" cy="415498"/>
          </a:xfrm>
        </p:spPr>
        <p:txBody>
          <a:bodyPr/>
          <a:lstStyle/>
          <a:p>
            <a:pPr algn="ctr"/>
            <a:r>
              <a:rPr lang="en-US" sz="1800" b="1" dirty="0"/>
              <a:t>Table </a:t>
            </a:r>
            <a:r>
              <a:rPr lang="en-US" sz="1800" b="1" dirty="0" smtClean="0"/>
              <a:t>3.</a:t>
            </a:r>
            <a:r>
              <a:rPr lang="en-US" sz="1800" dirty="0" smtClean="0"/>
              <a:t> </a:t>
            </a:r>
            <a:r>
              <a:rPr lang="en-US" sz="1800" dirty="0"/>
              <a:t>The DES results for the performance of the refueling stations</a:t>
            </a:r>
          </a:p>
        </p:txBody>
      </p:sp>
      <p:sp>
        <p:nvSpPr>
          <p:cNvPr id="90" name="TextBox 89"/>
          <p:cNvSpPr txBox="1"/>
          <p:nvPr/>
        </p:nvSpPr>
        <p:spPr>
          <a:xfrm>
            <a:off x="9972689" y="11257881"/>
            <a:ext cx="4712637" cy="369332"/>
          </a:xfrm>
          <a:prstGeom prst="rect">
            <a:avLst/>
          </a:prstGeom>
          <a:noFill/>
        </p:spPr>
        <p:txBody>
          <a:bodyPr wrap="none" rtlCol="0">
            <a:spAutoFit/>
          </a:bodyPr>
          <a:lstStyle/>
          <a:p>
            <a:r>
              <a:rPr lang="en-US" sz="1800" b="1" dirty="0" smtClean="0"/>
              <a:t>Figure 2. </a:t>
            </a:r>
            <a:r>
              <a:rPr lang="en-US" sz="1800" dirty="0" smtClean="0"/>
              <a:t>Washington D.C. demand identification</a:t>
            </a:r>
            <a:endParaRPr lang="en-US" sz="1800" dirty="0"/>
          </a:p>
        </p:txBody>
      </p:sp>
      <p:sp>
        <p:nvSpPr>
          <p:cNvPr id="91" name="TextBox 90"/>
          <p:cNvSpPr txBox="1"/>
          <p:nvPr/>
        </p:nvSpPr>
        <p:spPr>
          <a:xfrm>
            <a:off x="10392925" y="15473090"/>
            <a:ext cx="4182042" cy="369332"/>
          </a:xfrm>
          <a:prstGeom prst="rect">
            <a:avLst/>
          </a:prstGeom>
          <a:noFill/>
        </p:spPr>
        <p:txBody>
          <a:bodyPr wrap="none" rtlCol="0">
            <a:spAutoFit/>
          </a:bodyPr>
          <a:lstStyle/>
          <a:p>
            <a:r>
              <a:rPr lang="en-US" sz="1800" b="1" dirty="0" smtClean="0"/>
              <a:t>Figure 3.</a:t>
            </a:r>
            <a:r>
              <a:rPr lang="en-US" sz="1800" dirty="0" smtClean="0"/>
              <a:t> Washington D.C. feasible location</a:t>
            </a:r>
            <a:endParaRPr lang="en-US" sz="1800" dirty="0"/>
          </a:p>
        </p:txBody>
      </p:sp>
      <p:sp>
        <p:nvSpPr>
          <p:cNvPr id="70" name="Picture Placeholder 69"/>
          <p:cNvSpPr>
            <a:spLocks noGrp="1"/>
          </p:cNvSpPr>
          <p:nvPr>
            <p:ph type="pic" sz="quarter" idx="135"/>
          </p:nvPr>
        </p:nvSpPr>
        <p:spPr/>
      </p:sp>
      <p:sp>
        <p:nvSpPr>
          <p:cNvPr id="2" name="Picture Placeholder 1"/>
          <p:cNvSpPr>
            <a:spLocks noGrp="1"/>
          </p:cNvSpPr>
          <p:nvPr>
            <p:ph type="pic" sz="quarter" idx="193"/>
          </p:nvPr>
        </p:nvSpPr>
        <p:spPr/>
      </p:sp>
      <p:pic>
        <p:nvPicPr>
          <p:cNvPr id="4" name="Picture Placeholder 3"/>
          <p:cNvPicPr>
            <a:picLocks noGrp="1" noChangeAspect="1"/>
          </p:cNvPicPr>
          <p:nvPr>
            <p:ph type="pic" sz="quarter" idx="18"/>
          </p:nvPr>
        </p:nvPicPr>
        <p:blipFill>
          <a:blip r:embed="rId10" cstate="print">
            <a:extLst>
              <a:ext uri="{28A0092B-C50C-407E-A947-70E740481C1C}">
                <a14:useLocalDpi xmlns:a14="http://schemas.microsoft.com/office/drawing/2010/main" val="0"/>
              </a:ext>
            </a:extLst>
          </a:blip>
          <a:srcRect l="534" r="534"/>
          <a:stretch>
            <a:fillRect/>
          </a:stretch>
        </p:blipFill>
        <p:spPr>
          <a:xfrm>
            <a:off x="29544578" y="571500"/>
            <a:ext cx="3020207" cy="1145596"/>
          </a:xfrm>
        </p:spPr>
      </p:pic>
      <p:sp>
        <p:nvSpPr>
          <p:cNvPr id="60" name="Text Placeholder 12"/>
          <p:cNvSpPr>
            <a:spLocks noGrp="1"/>
          </p:cNvSpPr>
          <p:nvPr>
            <p:ph type="body" sz="quarter" idx="29"/>
          </p:nvPr>
        </p:nvSpPr>
        <p:spPr>
          <a:xfrm>
            <a:off x="24783092" y="14074438"/>
            <a:ext cx="7779731" cy="488042"/>
          </a:xfrm>
        </p:spPr>
        <p:txBody>
          <a:bodyPr/>
          <a:lstStyle/>
          <a:p>
            <a:r>
              <a:rPr lang="en-US" sz="2400" dirty="0" smtClean="0"/>
              <a:t>Contacts</a:t>
            </a:r>
            <a:endParaRPr lang="en-US" sz="2400" dirty="0"/>
          </a:p>
        </p:txBody>
      </p:sp>
      <p:sp>
        <p:nvSpPr>
          <p:cNvPr id="66" name="Text Placeholder 13"/>
          <p:cNvSpPr>
            <a:spLocks noGrp="1"/>
          </p:cNvSpPr>
          <p:nvPr>
            <p:ph type="body" sz="quarter" idx="30"/>
          </p:nvPr>
        </p:nvSpPr>
        <p:spPr>
          <a:xfrm>
            <a:off x="24798836" y="13479623"/>
            <a:ext cx="7778750" cy="415498"/>
          </a:xfrm>
        </p:spPr>
        <p:txBody>
          <a:bodyPr/>
          <a:lstStyle/>
          <a:p>
            <a:r>
              <a:rPr lang="en-US" sz="1800" dirty="0" smtClean="0"/>
              <a:t>This presentation is sponsored by </a:t>
            </a:r>
            <a:r>
              <a:rPr lang="en-US" sz="1800" smtClean="0"/>
              <a:t>INFORMS PC Committee </a:t>
            </a:r>
            <a:r>
              <a:rPr lang="en-US" sz="1800" dirty="0" smtClean="0"/>
              <a:t>.</a:t>
            </a:r>
            <a:endParaRPr lang="en-US" sz="1800" dirty="0"/>
          </a:p>
        </p:txBody>
      </p:sp>
      <p:sp>
        <p:nvSpPr>
          <p:cNvPr id="71" name="Text Placeholder 13"/>
          <p:cNvSpPr>
            <a:spLocks noGrp="1"/>
          </p:cNvSpPr>
          <p:nvPr>
            <p:ph type="body" sz="quarter" idx="30"/>
          </p:nvPr>
        </p:nvSpPr>
        <p:spPr>
          <a:xfrm>
            <a:off x="24782463" y="14562480"/>
            <a:ext cx="7778750" cy="1412694"/>
          </a:xfrm>
        </p:spPr>
        <p:txBody>
          <a:bodyPr/>
          <a:lstStyle/>
          <a:p>
            <a:r>
              <a:rPr lang="en-US" sz="1800" dirty="0" err="1" smtClean="0"/>
              <a:t>Hossein</a:t>
            </a:r>
            <a:r>
              <a:rPr lang="en-US" sz="1800" dirty="0" smtClean="0"/>
              <a:t> </a:t>
            </a:r>
            <a:r>
              <a:rPr lang="en-US" sz="1800" dirty="0" err="1" smtClean="0"/>
              <a:t>Abdollahnejadbarough</a:t>
            </a:r>
            <a:r>
              <a:rPr lang="en-US" sz="1800" dirty="0" smtClean="0"/>
              <a:t> </a:t>
            </a:r>
          </a:p>
          <a:p>
            <a:r>
              <a:rPr lang="en-US" sz="1800" dirty="0" smtClean="0"/>
              <a:t>M.Sc. In Industrial and Systems Engineering</a:t>
            </a:r>
          </a:p>
          <a:p>
            <a:r>
              <a:rPr lang="en-US" sz="1800" dirty="0" smtClean="0"/>
              <a:t>Email: hossein.abdolahnejad@gmail.com</a:t>
            </a:r>
          </a:p>
          <a:p>
            <a:r>
              <a:rPr lang="en-US" sz="1800" dirty="0" smtClean="0"/>
              <a:t>Phone: (815) 508-8817</a:t>
            </a:r>
            <a:endParaRPr lang="en-US" sz="1800" dirty="0"/>
          </a:p>
        </p:txBody>
      </p:sp>
    </p:spTree>
    <p:extLst>
      <p:ext uri="{BB962C8B-B14F-4D97-AF65-F5344CB8AC3E}">
        <p14:creationId xmlns:p14="http://schemas.microsoft.com/office/powerpoint/2010/main" val="120211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72-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osterPresentations.com-48x96-Template-V2">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PosterPresentations.com-36x72-Template-V2b</Template>
  <TotalTime>1454</TotalTime>
  <Words>1098</Words>
  <Application>Microsoft Office PowerPoint</Application>
  <PresentationFormat>Custom</PresentationFormat>
  <Paragraphs>121</Paragraphs>
  <Slides>1</Slides>
  <Notes>0</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PosterPresentations.com-36x72-Template-V2b</vt:lpstr>
      <vt:lpstr>1_PosterPresentations.com-48x96-Template-V2</vt:lpstr>
      <vt:lpstr>1_Classic 3 Columns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cp:lastModifiedBy>hosseinab</cp:lastModifiedBy>
  <cp:revision>103</cp:revision>
  <dcterms:created xsi:type="dcterms:W3CDTF">2011-04-21T17:12:27Z</dcterms:created>
  <dcterms:modified xsi:type="dcterms:W3CDTF">2013-03-27T20:40:42Z</dcterms:modified>
</cp:coreProperties>
</file>