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3" d="100"/>
          <a:sy n="103" d="100"/>
        </p:scale>
        <p:origin x="13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2A8CB-DC8D-4C35-A485-50C0844ECB33}" type="datetimeFigureOut">
              <a:rPr lang="en-US" smtClean="0"/>
              <a:t>10/31/2021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2EE339-1E01-4FD2-B9E9-0EDD79CB7E5A}" type="slidenum">
              <a:rPr lang="en-US" smtClean="0"/>
              <a:t>‹#›</a:t>
            </a:fld>
            <a:endParaRPr lang="en-US"/>
          </a:p>
        </p:txBody>
      </p:sp>
    </p:spTree>
    <p:extLst>
      <p:ext uri="{BB962C8B-B14F-4D97-AF65-F5344CB8AC3E}">
        <p14:creationId xmlns:p14="http://schemas.microsoft.com/office/powerpoint/2010/main" val="1515405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2EE339-1E01-4FD2-B9E9-0EDD79CB7E5A}" type="slidenum">
              <a:rPr lang="en-US" smtClean="0"/>
              <a:t>1</a:t>
            </a:fld>
            <a:endParaRPr lang="en-US"/>
          </a:p>
        </p:txBody>
      </p:sp>
    </p:spTree>
    <p:extLst>
      <p:ext uri="{BB962C8B-B14F-4D97-AF65-F5344CB8AC3E}">
        <p14:creationId xmlns:p14="http://schemas.microsoft.com/office/powerpoint/2010/main" val="2272047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start out, I just wanted to give a little background on the data set I am working with. This data is showing a few different variables that are attributed to early detection of Heart Disease. It has people with and without Heart Disease and by comparing the features we may be able to help detect Heart Disease early by screening the variable that attribute to heart disease the most.</a:t>
            </a:r>
          </a:p>
        </p:txBody>
      </p:sp>
      <p:sp>
        <p:nvSpPr>
          <p:cNvPr id="4" name="Slide Number Placeholder 3"/>
          <p:cNvSpPr>
            <a:spLocks noGrp="1"/>
          </p:cNvSpPr>
          <p:nvPr>
            <p:ph type="sldNum" sz="quarter" idx="5"/>
          </p:nvPr>
        </p:nvSpPr>
        <p:spPr/>
        <p:txBody>
          <a:bodyPr/>
          <a:lstStyle/>
          <a:p>
            <a:fld id="{0A2EE339-1E01-4FD2-B9E9-0EDD79CB7E5A}" type="slidenum">
              <a:rPr lang="en-US" smtClean="0"/>
              <a:t>2</a:t>
            </a:fld>
            <a:endParaRPr lang="en-US"/>
          </a:p>
        </p:txBody>
      </p:sp>
    </p:spTree>
    <p:extLst>
      <p:ext uri="{BB962C8B-B14F-4D97-AF65-F5344CB8AC3E}">
        <p14:creationId xmlns:p14="http://schemas.microsoft.com/office/powerpoint/2010/main" val="1091357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starting to Explore the data I checked to see if there were any duplicates or Missing Data. I did not find any duplicates or Missing Data upon my first look. I also looked at each of Categorical and Numerical value to check for inconsistencies or Incorrect data.</a:t>
            </a:r>
          </a:p>
        </p:txBody>
      </p:sp>
      <p:sp>
        <p:nvSpPr>
          <p:cNvPr id="4" name="Slide Number Placeholder 3"/>
          <p:cNvSpPr>
            <a:spLocks noGrp="1"/>
          </p:cNvSpPr>
          <p:nvPr>
            <p:ph type="sldNum" sz="quarter" idx="5"/>
          </p:nvPr>
        </p:nvSpPr>
        <p:spPr/>
        <p:txBody>
          <a:bodyPr/>
          <a:lstStyle/>
          <a:p>
            <a:fld id="{0A2EE339-1E01-4FD2-B9E9-0EDD79CB7E5A}" type="slidenum">
              <a:rPr lang="en-US" smtClean="0"/>
              <a:t>3</a:t>
            </a:fld>
            <a:endParaRPr lang="en-US"/>
          </a:p>
        </p:txBody>
      </p:sp>
    </p:spTree>
    <p:extLst>
      <p:ext uri="{BB962C8B-B14F-4D97-AF65-F5344CB8AC3E}">
        <p14:creationId xmlns:p14="http://schemas.microsoft.com/office/powerpoint/2010/main" val="2016063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Looking at the Statistical analysis of the numerical data, I noticed that both </a:t>
            </a:r>
            <a:r>
              <a:rPr lang="en-US" dirty="0" err="1"/>
              <a:t>RestingBP</a:t>
            </a:r>
            <a:r>
              <a:rPr lang="en-US" dirty="0"/>
              <a:t> and Cholesterol both show a minimum of 0. which does not make sense. I Then looked at the Value counts of my Cholesterol Column and saw that 172 out of the 918 columns showed zero for Cholesterol. Due to this I decided to </a:t>
            </a:r>
            <a:r>
              <a:rPr lang="en-US" b="0" i="0" dirty="0">
                <a:solidFill>
                  <a:srgbClr val="D5D5D5"/>
                </a:solidFill>
                <a:effectLst/>
                <a:latin typeface="Roboto" panose="020B0604020202020204" pitchFamily="2" charset="0"/>
              </a:rPr>
              <a:t>drop the column for cholesterol since a large amount is incorrect and shows 0</a:t>
            </a:r>
            <a:endParaRPr lang="en-US" dirty="0"/>
          </a:p>
        </p:txBody>
      </p:sp>
      <p:sp>
        <p:nvSpPr>
          <p:cNvPr id="4" name="Slide Number Placeholder 3"/>
          <p:cNvSpPr>
            <a:spLocks noGrp="1"/>
          </p:cNvSpPr>
          <p:nvPr>
            <p:ph type="sldNum" sz="quarter" idx="5"/>
          </p:nvPr>
        </p:nvSpPr>
        <p:spPr/>
        <p:txBody>
          <a:bodyPr/>
          <a:lstStyle/>
          <a:p>
            <a:fld id="{0A2EE339-1E01-4FD2-B9E9-0EDD79CB7E5A}" type="slidenum">
              <a:rPr lang="en-US" smtClean="0"/>
              <a:t>4</a:t>
            </a:fld>
            <a:endParaRPr lang="en-US"/>
          </a:p>
        </p:txBody>
      </p:sp>
    </p:spTree>
    <p:extLst>
      <p:ext uri="{BB962C8B-B14F-4D97-AF65-F5344CB8AC3E}">
        <p14:creationId xmlns:p14="http://schemas.microsoft.com/office/powerpoint/2010/main" val="4103686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looked into the data point showing zero for </a:t>
            </a:r>
            <a:r>
              <a:rPr lang="en-US" dirty="0" err="1"/>
              <a:t>RestingBP</a:t>
            </a:r>
            <a:r>
              <a:rPr lang="en-US" dirty="0"/>
              <a:t> I dropped this row as it was inaccurate and could cause issues with data analysis further along</a:t>
            </a:r>
          </a:p>
        </p:txBody>
      </p:sp>
      <p:sp>
        <p:nvSpPr>
          <p:cNvPr id="4" name="Slide Number Placeholder 3"/>
          <p:cNvSpPr>
            <a:spLocks noGrp="1"/>
          </p:cNvSpPr>
          <p:nvPr>
            <p:ph type="sldNum" sz="quarter" idx="5"/>
          </p:nvPr>
        </p:nvSpPr>
        <p:spPr/>
        <p:txBody>
          <a:bodyPr/>
          <a:lstStyle/>
          <a:p>
            <a:fld id="{0A2EE339-1E01-4FD2-B9E9-0EDD79CB7E5A}" type="slidenum">
              <a:rPr lang="en-US" smtClean="0"/>
              <a:t>5</a:t>
            </a:fld>
            <a:endParaRPr lang="en-US"/>
          </a:p>
        </p:txBody>
      </p:sp>
    </p:spTree>
    <p:extLst>
      <p:ext uri="{BB962C8B-B14F-4D97-AF65-F5344CB8AC3E}">
        <p14:creationId xmlns:p14="http://schemas.microsoft.com/office/powerpoint/2010/main" val="4017217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visualization shows that we have more people </a:t>
            </a:r>
            <a:r>
              <a:rPr lang="en-US" dirty="0" err="1"/>
              <a:t>innour</a:t>
            </a:r>
            <a:r>
              <a:rPr lang="en-US" dirty="0"/>
              <a:t> data set that have Heart disease </a:t>
            </a:r>
            <a:r>
              <a:rPr lang="en-US" dirty="0" err="1"/>
              <a:t>thand</a:t>
            </a:r>
            <a:r>
              <a:rPr lang="en-US" dirty="0"/>
              <a:t> People without Heart Disease. We may need to take this into consideration when we create models as the target data is slightly unbalanced</a:t>
            </a:r>
          </a:p>
        </p:txBody>
      </p:sp>
      <p:sp>
        <p:nvSpPr>
          <p:cNvPr id="4" name="Slide Number Placeholder 3"/>
          <p:cNvSpPr>
            <a:spLocks noGrp="1"/>
          </p:cNvSpPr>
          <p:nvPr>
            <p:ph type="sldNum" sz="quarter" idx="5"/>
          </p:nvPr>
        </p:nvSpPr>
        <p:spPr/>
        <p:txBody>
          <a:bodyPr/>
          <a:lstStyle/>
          <a:p>
            <a:fld id="{0A2EE339-1E01-4FD2-B9E9-0EDD79CB7E5A}" type="slidenum">
              <a:rPr lang="en-US" smtClean="0"/>
              <a:t>6</a:t>
            </a:fld>
            <a:endParaRPr lang="en-US"/>
          </a:p>
        </p:txBody>
      </p:sp>
    </p:spTree>
    <p:extLst>
      <p:ext uri="{BB962C8B-B14F-4D97-AF65-F5344CB8AC3E}">
        <p14:creationId xmlns:p14="http://schemas.microsoft.com/office/powerpoint/2010/main" val="1294262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5D5D5"/>
                </a:solidFill>
                <a:effectLst/>
                <a:latin typeface="Roboto" panose="02000000000000000000" pitchFamily="2" charset="0"/>
              </a:rPr>
              <a:t>Lastly I made a </a:t>
            </a:r>
            <a:r>
              <a:rPr lang="en-US" b="0" i="0" dirty="0" err="1">
                <a:solidFill>
                  <a:srgbClr val="D5D5D5"/>
                </a:solidFill>
                <a:effectLst/>
                <a:latin typeface="Roboto" panose="02000000000000000000" pitchFamily="2" charset="0"/>
              </a:rPr>
              <a:t>HeatMap</a:t>
            </a:r>
            <a:r>
              <a:rPr lang="en-US" b="0" i="0" dirty="0">
                <a:solidFill>
                  <a:srgbClr val="D5D5D5"/>
                </a:solidFill>
                <a:effectLst/>
                <a:latin typeface="Roboto" panose="02000000000000000000" pitchFamily="2" charset="0"/>
              </a:rPr>
              <a:t> of the data to check for any correlation between variables. This shows that we have minimal correlation between Heart Disease and </a:t>
            </a:r>
            <a:r>
              <a:rPr lang="en-US" b="0" i="0" dirty="0" err="1">
                <a:solidFill>
                  <a:srgbClr val="D5D5D5"/>
                </a:solidFill>
                <a:effectLst/>
                <a:latin typeface="Roboto" panose="02000000000000000000" pitchFamily="2" charset="0"/>
              </a:rPr>
              <a:t>MaxHR</a:t>
            </a:r>
            <a:r>
              <a:rPr lang="en-US" b="0" i="0" dirty="0">
                <a:solidFill>
                  <a:srgbClr val="D5D5D5"/>
                </a:solidFill>
                <a:effectLst/>
                <a:latin typeface="Roboto" panose="02000000000000000000" pitchFamily="2" charset="0"/>
              </a:rPr>
              <a:t> (-.4) and </a:t>
            </a:r>
            <a:r>
              <a:rPr lang="en-US" b="0" i="0" dirty="0" err="1">
                <a:solidFill>
                  <a:srgbClr val="D5D5D5"/>
                </a:solidFill>
                <a:effectLst/>
                <a:latin typeface="Roboto" panose="02000000000000000000" pitchFamily="2" charset="0"/>
              </a:rPr>
              <a:t>HeartDeisease</a:t>
            </a:r>
            <a:r>
              <a:rPr lang="en-US" b="0" i="0" dirty="0">
                <a:solidFill>
                  <a:srgbClr val="D5D5D5"/>
                </a:solidFill>
                <a:effectLst/>
                <a:latin typeface="Roboto" panose="02000000000000000000" pitchFamily="2" charset="0"/>
              </a:rPr>
              <a:t> and </a:t>
            </a:r>
            <a:r>
              <a:rPr lang="en-US" b="0" i="0" dirty="0" err="1">
                <a:solidFill>
                  <a:srgbClr val="D5D5D5"/>
                </a:solidFill>
                <a:effectLst/>
                <a:latin typeface="Roboto" panose="02000000000000000000" pitchFamily="2" charset="0"/>
              </a:rPr>
              <a:t>OldPeak</a:t>
            </a:r>
            <a:r>
              <a:rPr lang="en-US" b="0" i="0" dirty="0">
                <a:solidFill>
                  <a:srgbClr val="D5D5D5"/>
                </a:solidFill>
                <a:effectLst/>
                <a:latin typeface="Roboto" panose="02000000000000000000" pitchFamily="2" charset="0"/>
              </a:rPr>
              <a:t> (.4). We also have a low correlation (-.38) between Age and </a:t>
            </a:r>
            <a:r>
              <a:rPr lang="en-US" b="0" i="0" dirty="0" err="1">
                <a:solidFill>
                  <a:srgbClr val="D5D5D5"/>
                </a:solidFill>
                <a:effectLst/>
                <a:latin typeface="Roboto" panose="02000000000000000000" pitchFamily="2" charset="0"/>
              </a:rPr>
              <a:t>MaxHR</a:t>
            </a:r>
            <a:endParaRPr lang="en-US" dirty="0"/>
          </a:p>
        </p:txBody>
      </p:sp>
      <p:sp>
        <p:nvSpPr>
          <p:cNvPr id="4" name="Slide Number Placeholder 3"/>
          <p:cNvSpPr>
            <a:spLocks noGrp="1"/>
          </p:cNvSpPr>
          <p:nvPr>
            <p:ph type="sldNum" sz="quarter" idx="5"/>
          </p:nvPr>
        </p:nvSpPr>
        <p:spPr/>
        <p:txBody>
          <a:bodyPr/>
          <a:lstStyle/>
          <a:p>
            <a:fld id="{0A2EE339-1E01-4FD2-B9E9-0EDD79CB7E5A}" type="slidenum">
              <a:rPr lang="en-US" smtClean="0"/>
              <a:t>7</a:t>
            </a:fld>
            <a:endParaRPr lang="en-US"/>
          </a:p>
        </p:txBody>
      </p:sp>
    </p:spTree>
    <p:extLst>
      <p:ext uri="{BB962C8B-B14F-4D97-AF65-F5344CB8AC3E}">
        <p14:creationId xmlns:p14="http://schemas.microsoft.com/office/powerpoint/2010/main" val="1234979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32430-8041-4287-8582-7D910FE40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314BA1-6967-4EAF-8190-8FE36AE600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0DF05F-8D52-40AE-A265-5B6E142B6794}"/>
              </a:ext>
            </a:extLst>
          </p:cNvPr>
          <p:cNvSpPr>
            <a:spLocks noGrp="1"/>
          </p:cNvSpPr>
          <p:nvPr>
            <p:ph type="dt" sz="half" idx="10"/>
          </p:nvPr>
        </p:nvSpPr>
        <p:spPr/>
        <p:txBody>
          <a:bodyPr/>
          <a:lstStyle/>
          <a:p>
            <a:fld id="{FE8E1D6F-0F49-4739-BC06-C3BB61CF8C5D}" type="datetimeFigureOut">
              <a:rPr lang="en-US" smtClean="0"/>
              <a:t>10/31/2021</a:t>
            </a:fld>
            <a:endParaRPr lang="en-US"/>
          </a:p>
        </p:txBody>
      </p:sp>
      <p:sp>
        <p:nvSpPr>
          <p:cNvPr id="5" name="Footer Placeholder 4">
            <a:extLst>
              <a:ext uri="{FF2B5EF4-FFF2-40B4-BE49-F238E27FC236}">
                <a16:creationId xmlns:a16="http://schemas.microsoft.com/office/drawing/2014/main" id="{B28A43B5-ECC7-4DA2-BD7F-3647F43744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11C73C-AD52-4F5F-8359-7E88CDB329F1}"/>
              </a:ext>
            </a:extLst>
          </p:cNvPr>
          <p:cNvSpPr>
            <a:spLocks noGrp="1"/>
          </p:cNvSpPr>
          <p:nvPr>
            <p:ph type="sldNum" sz="quarter" idx="12"/>
          </p:nvPr>
        </p:nvSpPr>
        <p:spPr/>
        <p:txBody>
          <a:bodyPr/>
          <a:lstStyle/>
          <a:p>
            <a:fld id="{D2B58257-7A45-4D13-9CF5-9A552747FFCE}" type="slidenum">
              <a:rPr lang="en-US" smtClean="0"/>
              <a:t>‹#›</a:t>
            </a:fld>
            <a:endParaRPr lang="en-US"/>
          </a:p>
        </p:txBody>
      </p:sp>
    </p:spTree>
    <p:extLst>
      <p:ext uri="{BB962C8B-B14F-4D97-AF65-F5344CB8AC3E}">
        <p14:creationId xmlns:p14="http://schemas.microsoft.com/office/powerpoint/2010/main" val="3891569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6688A-A73E-43E4-964B-88E777B109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D6ABEE-DB7F-4498-A67A-65D1F008B1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DC0201-AE40-44AA-A712-20D90A55F2F0}"/>
              </a:ext>
            </a:extLst>
          </p:cNvPr>
          <p:cNvSpPr>
            <a:spLocks noGrp="1"/>
          </p:cNvSpPr>
          <p:nvPr>
            <p:ph type="dt" sz="half" idx="10"/>
          </p:nvPr>
        </p:nvSpPr>
        <p:spPr/>
        <p:txBody>
          <a:bodyPr/>
          <a:lstStyle/>
          <a:p>
            <a:fld id="{FE8E1D6F-0F49-4739-BC06-C3BB61CF8C5D}" type="datetimeFigureOut">
              <a:rPr lang="en-US" smtClean="0"/>
              <a:t>10/31/2021</a:t>
            </a:fld>
            <a:endParaRPr lang="en-US"/>
          </a:p>
        </p:txBody>
      </p:sp>
      <p:sp>
        <p:nvSpPr>
          <p:cNvPr id="5" name="Footer Placeholder 4">
            <a:extLst>
              <a:ext uri="{FF2B5EF4-FFF2-40B4-BE49-F238E27FC236}">
                <a16:creationId xmlns:a16="http://schemas.microsoft.com/office/drawing/2014/main" id="{462875F9-F209-444A-99A2-D97D4C2A5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7798F-2C41-47C7-AAE3-101530A93D24}"/>
              </a:ext>
            </a:extLst>
          </p:cNvPr>
          <p:cNvSpPr>
            <a:spLocks noGrp="1"/>
          </p:cNvSpPr>
          <p:nvPr>
            <p:ph type="sldNum" sz="quarter" idx="12"/>
          </p:nvPr>
        </p:nvSpPr>
        <p:spPr/>
        <p:txBody>
          <a:bodyPr/>
          <a:lstStyle/>
          <a:p>
            <a:fld id="{D2B58257-7A45-4D13-9CF5-9A552747FFCE}" type="slidenum">
              <a:rPr lang="en-US" smtClean="0"/>
              <a:t>‹#›</a:t>
            </a:fld>
            <a:endParaRPr lang="en-US"/>
          </a:p>
        </p:txBody>
      </p:sp>
    </p:spTree>
    <p:extLst>
      <p:ext uri="{BB962C8B-B14F-4D97-AF65-F5344CB8AC3E}">
        <p14:creationId xmlns:p14="http://schemas.microsoft.com/office/powerpoint/2010/main" val="3310300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86287F-6CBB-423F-9FED-48C03C1679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9FD1C6-657B-4BFA-B776-DCF95A99BD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6428E-5E93-4B6F-B562-1EA95FCC9844}"/>
              </a:ext>
            </a:extLst>
          </p:cNvPr>
          <p:cNvSpPr>
            <a:spLocks noGrp="1"/>
          </p:cNvSpPr>
          <p:nvPr>
            <p:ph type="dt" sz="half" idx="10"/>
          </p:nvPr>
        </p:nvSpPr>
        <p:spPr/>
        <p:txBody>
          <a:bodyPr/>
          <a:lstStyle/>
          <a:p>
            <a:fld id="{FE8E1D6F-0F49-4739-BC06-C3BB61CF8C5D}" type="datetimeFigureOut">
              <a:rPr lang="en-US" smtClean="0"/>
              <a:t>10/31/2021</a:t>
            </a:fld>
            <a:endParaRPr lang="en-US"/>
          </a:p>
        </p:txBody>
      </p:sp>
      <p:sp>
        <p:nvSpPr>
          <p:cNvPr id="5" name="Footer Placeholder 4">
            <a:extLst>
              <a:ext uri="{FF2B5EF4-FFF2-40B4-BE49-F238E27FC236}">
                <a16:creationId xmlns:a16="http://schemas.microsoft.com/office/drawing/2014/main" id="{FE538B04-D0D9-4C41-9073-DD7DE45195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7473A2-7CB9-4548-9BC1-64B0D298AB72}"/>
              </a:ext>
            </a:extLst>
          </p:cNvPr>
          <p:cNvSpPr>
            <a:spLocks noGrp="1"/>
          </p:cNvSpPr>
          <p:nvPr>
            <p:ph type="sldNum" sz="quarter" idx="12"/>
          </p:nvPr>
        </p:nvSpPr>
        <p:spPr/>
        <p:txBody>
          <a:bodyPr/>
          <a:lstStyle/>
          <a:p>
            <a:fld id="{D2B58257-7A45-4D13-9CF5-9A552747FFCE}" type="slidenum">
              <a:rPr lang="en-US" smtClean="0"/>
              <a:t>‹#›</a:t>
            </a:fld>
            <a:endParaRPr lang="en-US"/>
          </a:p>
        </p:txBody>
      </p:sp>
    </p:spTree>
    <p:extLst>
      <p:ext uri="{BB962C8B-B14F-4D97-AF65-F5344CB8AC3E}">
        <p14:creationId xmlns:p14="http://schemas.microsoft.com/office/powerpoint/2010/main" val="4003434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96FA-BCA4-484F-A142-2455CD5869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D6403D-0DFA-458B-B5E9-F4DC9E3AEF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5EED0E-F752-420C-BB6D-04E3F8A0E54D}"/>
              </a:ext>
            </a:extLst>
          </p:cNvPr>
          <p:cNvSpPr>
            <a:spLocks noGrp="1"/>
          </p:cNvSpPr>
          <p:nvPr>
            <p:ph type="dt" sz="half" idx="10"/>
          </p:nvPr>
        </p:nvSpPr>
        <p:spPr/>
        <p:txBody>
          <a:bodyPr/>
          <a:lstStyle/>
          <a:p>
            <a:fld id="{FE8E1D6F-0F49-4739-BC06-C3BB61CF8C5D}" type="datetimeFigureOut">
              <a:rPr lang="en-US" smtClean="0"/>
              <a:t>10/31/2021</a:t>
            </a:fld>
            <a:endParaRPr lang="en-US"/>
          </a:p>
        </p:txBody>
      </p:sp>
      <p:sp>
        <p:nvSpPr>
          <p:cNvPr id="5" name="Footer Placeholder 4">
            <a:extLst>
              <a:ext uri="{FF2B5EF4-FFF2-40B4-BE49-F238E27FC236}">
                <a16:creationId xmlns:a16="http://schemas.microsoft.com/office/drawing/2014/main" id="{17FD62F0-EB80-4ABE-A7A5-CC0F9B8B56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094300-C51A-4E24-9C47-CACF97F30903}"/>
              </a:ext>
            </a:extLst>
          </p:cNvPr>
          <p:cNvSpPr>
            <a:spLocks noGrp="1"/>
          </p:cNvSpPr>
          <p:nvPr>
            <p:ph type="sldNum" sz="quarter" idx="12"/>
          </p:nvPr>
        </p:nvSpPr>
        <p:spPr/>
        <p:txBody>
          <a:bodyPr/>
          <a:lstStyle/>
          <a:p>
            <a:fld id="{D2B58257-7A45-4D13-9CF5-9A552747FFCE}" type="slidenum">
              <a:rPr lang="en-US" smtClean="0"/>
              <a:t>‹#›</a:t>
            </a:fld>
            <a:endParaRPr lang="en-US"/>
          </a:p>
        </p:txBody>
      </p:sp>
    </p:spTree>
    <p:extLst>
      <p:ext uri="{BB962C8B-B14F-4D97-AF65-F5344CB8AC3E}">
        <p14:creationId xmlns:p14="http://schemas.microsoft.com/office/powerpoint/2010/main" val="1451403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3A92-DB7C-4CA5-A0F1-F53E6463D9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908136-C9C7-40CC-80A5-E3C8E7E90F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379B73-3DF1-41BA-BD51-141BFB7A6FC1}"/>
              </a:ext>
            </a:extLst>
          </p:cNvPr>
          <p:cNvSpPr>
            <a:spLocks noGrp="1"/>
          </p:cNvSpPr>
          <p:nvPr>
            <p:ph type="dt" sz="half" idx="10"/>
          </p:nvPr>
        </p:nvSpPr>
        <p:spPr/>
        <p:txBody>
          <a:bodyPr/>
          <a:lstStyle/>
          <a:p>
            <a:fld id="{FE8E1D6F-0F49-4739-BC06-C3BB61CF8C5D}" type="datetimeFigureOut">
              <a:rPr lang="en-US" smtClean="0"/>
              <a:t>10/31/2021</a:t>
            </a:fld>
            <a:endParaRPr lang="en-US"/>
          </a:p>
        </p:txBody>
      </p:sp>
      <p:sp>
        <p:nvSpPr>
          <p:cNvPr id="5" name="Footer Placeholder 4">
            <a:extLst>
              <a:ext uri="{FF2B5EF4-FFF2-40B4-BE49-F238E27FC236}">
                <a16:creationId xmlns:a16="http://schemas.microsoft.com/office/drawing/2014/main" id="{331CC49C-714D-4D87-BCFC-FA18F2C988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270E2E-E38E-4393-98B8-3BE8A8C4C73F}"/>
              </a:ext>
            </a:extLst>
          </p:cNvPr>
          <p:cNvSpPr>
            <a:spLocks noGrp="1"/>
          </p:cNvSpPr>
          <p:nvPr>
            <p:ph type="sldNum" sz="quarter" idx="12"/>
          </p:nvPr>
        </p:nvSpPr>
        <p:spPr/>
        <p:txBody>
          <a:bodyPr/>
          <a:lstStyle/>
          <a:p>
            <a:fld id="{D2B58257-7A45-4D13-9CF5-9A552747FFCE}" type="slidenum">
              <a:rPr lang="en-US" smtClean="0"/>
              <a:t>‹#›</a:t>
            </a:fld>
            <a:endParaRPr lang="en-US"/>
          </a:p>
        </p:txBody>
      </p:sp>
    </p:spTree>
    <p:extLst>
      <p:ext uri="{BB962C8B-B14F-4D97-AF65-F5344CB8AC3E}">
        <p14:creationId xmlns:p14="http://schemas.microsoft.com/office/powerpoint/2010/main" val="2463665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A837D-2820-4308-8611-70C03C9A5D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0B1280-CF18-4DA6-B3AD-FA2005331B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1C564D-63A1-4C28-8473-EF453D3123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808C1B-B8A3-4AF3-8F69-054C494C21C9}"/>
              </a:ext>
            </a:extLst>
          </p:cNvPr>
          <p:cNvSpPr>
            <a:spLocks noGrp="1"/>
          </p:cNvSpPr>
          <p:nvPr>
            <p:ph type="dt" sz="half" idx="10"/>
          </p:nvPr>
        </p:nvSpPr>
        <p:spPr/>
        <p:txBody>
          <a:bodyPr/>
          <a:lstStyle/>
          <a:p>
            <a:fld id="{FE8E1D6F-0F49-4739-BC06-C3BB61CF8C5D}" type="datetimeFigureOut">
              <a:rPr lang="en-US" smtClean="0"/>
              <a:t>10/31/2021</a:t>
            </a:fld>
            <a:endParaRPr lang="en-US"/>
          </a:p>
        </p:txBody>
      </p:sp>
      <p:sp>
        <p:nvSpPr>
          <p:cNvPr id="6" name="Footer Placeholder 5">
            <a:extLst>
              <a:ext uri="{FF2B5EF4-FFF2-40B4-BE49-F238E27FC236}">
                <a16:creationId xmlns:a16="http://schemas.microsoft.com/office/drawing/2014/main" id="{1FAF1D3C-4540-4DB3-85F5-4FACB48E75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DF7384-03C7-481D-8E36-98D1632A47B6}"/>
              </a:ext>
            </a:extLst>
          </p:cNvPr>
          <p:cNvSpPr>
            <a:spLocks noGrp="1"/>
          </p:cNvSpPr>
          <p:nvPr>
            <p:ph type="sldNum" sz="quarter" idx="12"/>
          </p:nvPr>
        </p:nvSpPr>
        <p:spPr/>
        <p:txBody>
          <a:bodyPr/>
          <a:lstStyle/>
          <a:p>
            <a:fld id="{D2B58257-7A45-4D13-9CF5-9A552747FFCE}" type="slidenum">
              <a:rPr lang="en-US" smtClean="0"/>
              <a:t>‹#›</a:t>
            </a:fld>
            <a:endParaRPr lang="en-US"/>
          </a:p>
        </p:txBody>
      </p:sp>
    </p:spTree>
    <p:extLst>
      <p:ext uri="{BB962C8B-B14F-4D97-AF65-F5344CB8AC3E}">
        <p14:creationId xmlns:p14="http://schemas.microsoft.com/office/powerpoint/2010/main" val="490250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4C8D-93B9-4111-971D-6B63080F4E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52DC4C-3EF4-46D8-BA7D-F011402B25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15BA84-813F-4AEB-95E4-56B9E5B4FF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E7338F-A734-44D5-873B-635597255F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710D74-14AC-4CAF-82D2-F41E587921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60FC2F-B445-4142-AC32-425E186D29A8}"/>
              </a:ext>
            </a:extLst>
          </p:cNvPr>
          <p:cNvSpPr>
            <a:spLocks noGrp="1"/>
          </p:cNvSpPr>
          <p:nvPr>
            <p:ph type="dt" sz="half" idx="10"/>
          </p:nvPr>
        </p:nvSpPr>
        <p:spPr/>
        <p:txBody>
          <a:bodyPr/>
          <a:lstStyle/>
          <a:p>
            <a:fld id="{FE8E1D6F-0F49-4739-BC06-C3BB61CF8C5D}" type="datetimeFigureOut">
              <a:rPr lang="en-US" smtClean="0"/>
              <a:t>10/31/2021</a:t>
            </a:fld>
            <a:endParaRPr lang="en-US"/>
          </a:p>
        </p:txBody>
      </p:sp>
      <p:sp>
        <p:nvSpPr>
          <p:cNvPr id="8" name="Footer Placeholder 7">
            <a:extLst>
              <a:ext uri="{FF2B5EF4-FFF2-40B4-BE49-F238E27FC236}">
                <a16:creationId xmlns:a16="http://schemas.microsoft.com/office/drawing/2014/main" id="{5AAD8AE8-DDBA-4AE5-95DF-8715D44DC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CDA286-F2AB-4EA6-85A0-FB9244BE959B}"/>
              </a:ext>
            </a:extLst>
          </p:cNvPr>
          <p:cNvSpPr>
            <a:spLocks noGrp="1"/>
          </p:cNvSpPr>
          <p:nvPr>
            <p:ph type="sldNum" sz="quarter" idx="12"/>
          </p:nvPr>
        </p:nvSpPr>
        <p:spPr/>
        <p:txBody>
          <a:bodyPr/>
          <a:lstStyle/>
          <a:p>
            <a:fld id="{D2B58257-7A45-4D13-9CF5-9A552747FFCE}" type="slidenum">
              <a:rPr lang="en-US" smtClean="0"/>
              <a:t>‹#›</a:t>
            </a:fld>
            <a:endParaRPr lang="en-US"/>
          </a:p>
        </p:txBody>
      </p:sp>
    </p:spTree>
    <p:extLst>
      <p:ext uri="{BB962C8B-B14F-4D97-AF65-F5344CB8AC3E}">
        <p14:creationId xmlns:p14="http://schemas.microsoft.com/office/powerpoint/2010/main" val="1196492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20AAC-EF70-4239-A9F9-BD7C183611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BDBCFE-11D0-417C-9DB8-6AD054A3A24C}"/>
              </a:ext>
            </a:extLst>
          </p:cNvPr>
          <p:cNvSpPr>
            <a:spLocks noGrp="1"/>
          </p:cNvSpPr>
          <p:nvPr>
            <p:ph type="dt" sz="half" idx="10"/>
          </p:nvPr>
        </p:nvSpPr>
        <p:spPr/>
        <p:txBody>
          <a:bodyPr/>
          <a:lstStyle/>
          <a:p>
            <a:fld id="{FE8E1D6F-0F49-4739-BC06-C3BB61CF8C5D}" type="datetimeFigureOut">
              <a:rPr lang="en-US" smtClean="0"/>
              <a:t>10/31/2021</a:t>
            </a:fld>
            <a:endParaRPr lang="en-US"/>
          </a:p>
        </p:txBody>
      </p:sp>
      <p:sp>
        <p:nvSpPr>
          <p:cNvPr id="4" name="Footer Placeholder 3">
            <a:extLst>
              <a:ext uri="{FF2B5EF4-FFF2-40B4-BE49-F238E27FC236}">
                <a16:creationId xmlns:a16="http://schemas.microsoft.com/office/drawing/2014/main" id="{4F8B8A7B-9E42-448B-81A8-CC29488B24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8A1CAD-59D9-4524-BFD6-47FD03018AFD}"/>
              </a:ext>
            </a:extLst>
          </p:cNvPr>
          <p:cNvSpPr>
            <a:spLocks noGrp="1"/>
          </p:cNvSpPr>
          <p:nvPr>
            <p:ph type="sldNum" sz="quarter" idx="12"/>
          </p:nvPr>
        </p:nvSpPr>
        <p:spPr/>
        <p:txBody>
          <a:bodyPr/>
          <a:lstStyle/>
          <a:p>
            <a:fld id="{D2B58257-7A45-4D13-9CF5-9A552747FFCE}" type="slidenum">
              <a:rPr lang="en-US" smtClean="0"/>
              <a:t>‹#›</a:t>
            </a:fld>
            <a:endParaRPr lang="en-US"/>
          </a:p>
        </p:txBody>
      </p:sp>
    </p:spTree>
    <p:extLst>
      <p:ext uri="{BB962C8B-B14F-4D97-AF65-F5344CB8AC3E}">
        <p14:creationId xmlns:p14="http://schemas.microsoft.com/office/powerpoint/2010/main" val="3820995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6DE5AF-7CB8-49DB-A334-053EE7EFD574}"/>
              </a:ext>
            </a:extLst>
          </p:cNvPr>
          <p:cNvSpPr>
            <a:spLocks noGrp="1"/>
          </p:cNvSpPr>
          <p:nvPr>
            <p:ph type="dt" sz="half" idx="10"/>
          </p:nvPr>
        </p:nvSpPr>
        <p:spPr/>
        <p:txBody>
          <a:bodyPr/>
          <a:lstStyle/>
          <a:p>
            <a:fld id="{FE8E1D6F-0F49-4739-BC06-C3BB61CF8C5D}" type="datetimeFigureOut">
              <a:rPr lang="en-US" smtClean="0"/>
              <a:t>10/31/2021</a:t>
            </a:fld>
            <a:endParaRPr lang="en-US"/>
          </a:p>
        </p:txBody>
      </p:sp>
      <p:sp>
        <p:nvSpPr>
          <p:cNvPr id="3" name="Footer Placeholder 2">
            <a:extLst>
              <a:ext uri="{FF2B5EF4-FFF2-40B4-BE49-F238E27FC236}">
                <a16:creationId xmlns:a16="http://schemas.microsoft.com/office/drawing/2014/main" id="{D0C1B958-5C49-47DA-A393-3C957AEFBC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DA3E21-625F-45AB-B8AE-FF30DC018F7C}"/>
              </a:ext>
            </a:extLst>
          </p:cNvPr>
          <p:cNvSpPr>
            <a:spLocks noGrp="1"/>
          </p:cNvSpPr>
          <p:nvPr>
            <p:ph type="sldNum" sz="quarter" idx="12"/>
          </p:nvPr>
        </p:nvSpPr>
        <p:spPr/>
        <p:txBody>
          <a:bodyPr/>
          <a:lstStyle/>
          <a:p>
            <a:fld id="{D2B58257-7A45-4D13-9CF5-9A552747FFCE}" type="slidenum">
              <a:rPr lang="en-US" smtClean="0"/>
              <a:t>‹#›</a:t>
            </a:fld>
            <a:endParaRPr lang="en-US"/>
          </a:p>
        </p:txBody>
      </p:sp>
    </p:spTree>
    <p:extLst>
      <p:ext uri="{BB962C8B-B14F-4D97-AF65-F5344CB8AC3E}">
        <p14:creationId xmlns:p14="http://schemas.microsoft.com/office/powerpoint/2010/main" val="2572750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4FDCE-ADAB-4224-84FB-07463B27C1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8C2D50-76ED-4030-BF88-0EDF0F32F5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783E6C-1CFE-40E9-B6BD-FD94FE0B42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D3A4C2-CB7E-4A0F-A6A3-25385A7B061D}"/>
              </a:ext>
            </a:extLst>
          </p:cNvPr>
          <p:cNvSpPr>
            <a:spLocks noGrp="1"/>
          </p:cNvSpPr>
          <p:nvPr>
            <p:ph type="dt" sz="half" idx="10"/>
          </p:nvPr>
        </p:nvSpPr>
        <p:spPr/>
        <p:txBody>
          <a:bodyPr/>
          <a:lstStyle/>
          <a:p>
            <a:fld id="{FE8E1D6F-0F49-4739-BC06-C3BB61CF8C5D}" type="datetimeFigureOut">
              <a:rPr lang="en-US" smtClean="0"/>
              <a:t>10/31/2021</a:t>
            </a:fld>
            <a:endParaRPr lang="en-US"/>
          </a:p>
        </p:txBody>
      </p:sp>
      <p:sp>
        <p:nvSpPr>
          <p:cNvPr id="6" name="Footer Placeholder 5">
            <a:extLst>
              <a:ext uri="{FF2B5EF4-FFF2-40B4-BE49-F238E27FC236}">
                <a16:creationId xmlns:a16="http://schemas.microsoft.com/office/drawing/2014/main" id="{8B0D862F-D1F7-48C6-A6EF-454B44C3CD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B4A1BD-6327-4385-823C-A3C6E2841386}"/>
              </a:ext>
            </a:extLst>
          </p:cNvPr>
          <p:cNvSpPr>
            <a:spLocks noGrp="1"/>
          </p:cNvSpPr>
          <p:nvPr>
            <p:ph type="sldNum" sz="quarter" idx="12"/>
          </p:nvPr>
        </p:nvSpPr>
        <p:spPr/>
        <p:txBody>
          <a:bodyPr/>
          <a:lstStyle/>
          <a:p>
            <a:fld id="{D2B58257-7A45-4D13-9CF5-9A552747FFCE}" type="slidenum">
              <a:rPr lang="en-US" smtClean="0"/>
              <a:t>‹#›</a:t>
            </a:fld>
            <a:endParaRPr lang="en-US"/>
          </a:p>
        </p:txBody>
      </p:sp>
    </p:spTree>
    <p:extLst>
      <p:ext uri="{BB962C8B-B14F-4D97-AF65-F5344CB8AC3E}">
        <p14:creationId xmlns:p14="http://schemas.microsoft.com/office/powerpoint/2010/main" val="2920368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2D3E-3852-432B-8395-5CF59B45A7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3E8635-E12E-4323-9150-32BEA3DA5C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DE4779-8D75-4CBC-A286-4189C729DC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5B634-808E-4165-8B02-CDB8D495B76B}"/>
              </a:ext>
            </a:extLst>
          </p:cNvPr>
          <p:cNvSpPr>
            <a:spLocks noGrp="1"/>
          </p:cNvSpPr>
          <p:nvPr>
            <p:ph type="dt" sz="half" idx="10"/>
          </p:nvPr>
        </p:nvSpPr>
        <p:spPr/>
        <p:txBody>
          <a:bodyPr/>
          <a:lstStyle/>
          <a:p>
            <a:fld id="{FE8E1D6F-0F49-4739-BC06-C3BB61CF8C5D}" type="datetimeFigureOut">
              <a:rPr lang="en-US" smtClean="0"/>
              <a:t>10/31/2021</a:t>
            </a:fld>
            <a:endParaRPr lang="en-US"/>
          </a:p>
        </p:txBody>
      </p:sp>
      <p:sp>
        <p:nvSpPr>
          <p:cNvPr id="6" name="Footer Placeholder 5">
            <a:extLst>
              <a:ext uri="{FF2B5EF4-FFF2-40B4-BE49-F238E27FC236}">
                <a16:creationId xmlns:a16="http://schemas.microsoft.com/office/drawing/2014/main" id="{3582C028-8E90-4390-8549-B38D6055AF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C416D2-5245-42F5-8862-B6B00636D509}"/>
              </a:ext>
            </a:extLst>
          </p:cNvPr>
          <p:cNvSpPr>
            <a:spLocks noGrp="1"/>
          </p:cNvSpPr>
          <p:nvPr>
            <p:ph type="sldNum" sz="quarter" idx="12"/>
          </p:nvPr>
        </p:nvSpPr>
        <p:spPr/>
        <p:txBody>
          <a:bodyPr/>
          <a:lstStyle/>
          <a:p>
            <a:fld id="{D2B58257-7A45-4D13-9CF5-9A552747FFCE}" type="slidenum">
              <a:rPr lang="en-US" smtClean="0"/>
              <a:t>‹#›</a:t>
            </a:fld>
            <a:endParaRPr lang="en-US"/>
          </a:p>
        </p:txBody>
      </p:sp>
    </p:spTree>
    <p:extLst>
      <p:ext uri="{BB962C8B-B14F-4D97-AF65-F5344CB8AC3E}">
        <p14:creationId xmlns:p14="http://schemas.microsoft.com/office/powerpoint/2010/main" val="1478921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415D43-35B3-4C22-854F-BDA792DDA4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14D9D6-9F8E-4573-9803-370319A4AA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2AE9B2-624D-4DFB-B0AE-38BC39CF69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8E1D6F-0F49-4739-BC06-C3BB61CF8C5D}" type="datetimeFigureOut">
              <a:rPr lang="en-US" smtClean="0"/>
              <a:t>10/31/2021</a:t>
            </a:fld>
            <a:endParaRPr lang="en-US"/>
          </a:p>
        </p:txBody>
      </p:sp>
      <p:sp>
        <p:nvSpPr>
          <p:cNvPr id="5" name="Footer Placeholder 4">
            <a:extLst>
              <a:ext uri="{FF2B5EF4-FFF2-40B4-BE49-F238E27FC236}">
                <a16:creationId xmlns:a16="http://schemas.microsoft.com/office/drawing/2014/main" id="{6D61EC46-9B26-4FFC-AB0B-4694E7AF95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B763C5-B75E-4E14-9CD5-179DBE3327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B58257-7A45-4D13-9CF5-9A552747FFCE}" type="slidenum">
              <a:rPr lang="en-US" smtClean="0"/>
              <a:t>‹#›</a:t>
            </a:fld>
            <a:endParaRPr lang="en-US"/>
          </a:p>
        </p:txBody>
      </p:sp>
    </p:spTree>
    <p:extLst>
      <p:ext uri="{BB962C8B-B14F-4D97-AF65-F5344CB8AC3E}">
        <p14:creationId xmlns:p14="http://schemas.microsoft.com/office/powerpoint/2010/main" val="2130164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B48E-41D5-445F-A592-5C314370F4FB}"/>
              </a:ext>
            </a:extLst>
          </p:cNvPr>
          <p:cNvSpPr>
            <a:spLocks noGrp="1"/>
          </p:cNvSpPr>
          <p:nvPr>
            <p:ph type="ctrTitle"/>
          </p:nvPr>
        </p:nvSpPr>
        <p:spPr/>
        <p:txBody>
          <a:bodyPr/>
          <a:lstStyle/>
          <a:p>
            <a:r>
              <a:rPr lang="en-US" dirty="0"/>
              <a:t>Heart Disease</a:t>
            </a:r>
          </a:p>
        </p:txBody>
      </p:sp>
      <p:sp>
        <p:nvSpPr>
          <p:cNvPr id="3" name="Subtitle 2">
            <a:extLst>
              <a:ext uri="{FF2B5EF4-FFF2-40B4-BE49-F238E27FC236}">
                <a16:creationId xmlns:a16="http://schemas.microsoft.com/office/drawing/2014/main" id="{7189A7C1-8DC3-466D-A793-F9ED2FD0EBFF}"/>
              </a:ext>
            </a:extLst>
          </p:cNvPr>
          <p:cNvSpPr>
            <a:spLocks noGrp="1"/>
          </p:cNvSpPr>
          <p:nvPr>
            <p:ph type="subTitle" idx="1"/>
          </p:nvPr>
        </p:nvSpPr>
        <p:spPr/>
        <p:txBody>
          <a:bodyPr/>
          <a:lstStyle/>
          <a:p>
            <a:r>
              <a:rPr lang="en-US" dirty="0"/>
              <a:t>By Mike Merenda</a:t>
            </a:r>
          </a:p>
        </p:txBody>
      </p:sp>
    </p:spTree>
    <p:extLst>
      <p:ext uri="{BB962C8B-B14F-4D97-AF65-F5344CB8AC3E}">
        <p14:creationId xmlns:p14="http://schemas.microsoft.com/office/powerpoint/2010/main" val="1191180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B254-CB0E-418A-87AF-343AEFC1DC2A}"/>
              </a:ext>
            </a:extLst>
          </p:cNvPr>
          <p:cNvSpPr>
            <a:spLocks noGrp="1"/>
          </p:cNvSpPr>
          <p:nvPr>
            <p:ph type="title"/>
          </p:nvPr>
        </p:nvSpPr>
        <p:spPr/>
        <p:txBody>
          <a:bodyPr/>
          <a:lstStyle/>
          <a:p>
            <a:r>
              <a:rPr lang="en-US" dirty="0"/>
              <a:t>Data Information</a:t>
            </a:r>
          </a:p>
        </p:txBody>
      </p:sp>
      <p:pic>
        <p:nvPicPr>
          <p:cNvPr id="5" name="Content Placeholder 4" descr="Graphical user interface&#10;&#10;Description automatically generated">
            <a:extLst>
              <a:ext uri="{FF2B5EF4-FFF2-40B4-BE49-F238E27FC236}">
                <a16:creationId xmlns:a16="http://schemas.microsoft.com/office/drawing/2014/main" id="{3437F3BE-952D-4918-A9C8-88AE8D6EBFB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775534"/>
            <a:ext cx="12193201" cy="5082466"/>
          </a:xfrm>
        </p:spPr>
      </p:pic>
    </p:spTree>
    <p:extLst>
      <p:ext uri="{BB962C8B-B14F-4D97-AF65-F5344CB8AC3E}">
        <p14:creationId xmlns:p14="http://schemas.microsoft.com/office/powerpoint/2010/main" val="2935961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0B7D5-08BB-4D4C-A3FD-73DA4FAA9FCC}"/>
              </a:ext>
            </a:extLst>
          </p:cNvPr>
          <p:cNvSpPr>
            <a:spLocks noGrp="1"/>
          </p:cNvSpPr>
          <p:nvPr>
            <p:ph type="title"/>
          </p:nvPr>
        </p:nvSpPr>
        <p:spPr>
          <a:xfrm>
            <a:off x="838200" y="365125"/>
            <a:ext cx="10515600" cy="1325563"/>
          </a:xfrm>
        </p:spPr>
        <p:txBody>
          <a:bodyPr/>
          <a:lstStyle/>
          <a:p>
            <a:r>
              <a:rPr lang="en-US" dirty="0"/>
              <a:t>Cleaning of Data</a:t>
            </a:r>
          </a:p>
        </p:txBody>
      </p:sp>
      <p:sp>
        <p:nvSpPr>
          <p:cNvPr id="3" name="Content Placeholder 2">
            <a:extLst>
              <a:ext uri="{FF2B5EF4-FFF2-40B4-BE49-F238E27FC236}">
                <a16:creationId xmlns:a16="http://schemas.microsoft.com/office/drawing/2014/main" id="{606FB467-6709-4C66-8BA9-ACDA2510FB8F}"/>
              </a:ext>
            </a:extLst>
          </p:cNvPr>
          <p:cNvSpPr>
            <a:spLocks noGrp="1"/>
          </p:cNvSpPr>
          <p:nvPr>
            <p:ph idx="1"/>
          </p:nvPr>
        </p:nvSpPr>
        <p:spPr/>
        <p:txBody>
          <a:bodyPr/>
          <a:lstStyle/>
          <a:p>
            <a:r>
              <a:rPr lang="en-US" dirty="0"/>
              <a:t>Checked for Duplicates</a:t>
            </a:r>
          </a:p>
          <a:p>
            <a:pPr marL="0" indent="0">
              <a:buNone/>
            </a:pPr>
            <a:endParaRPr lang="en-US" dirty="0"/>
          </a:p>
          <a:p>
            <a:r>
              <a:rPr lang="en-US" dirty="0"/>
              <a:t>Checked for any missing data or Null Values</a:t>
            </a:r>
          </a:p>
        </p:txBody>
      </p:sp>
      <p:pic>
        <p:nvPicPr>
          <p:cNvPr id="5" name="Picture 4">
            <a:extLst>
              <a:ext uri="{FF2B5EF4-FFF2-40B4-BE49-F238E27FC236}">
                <a16:creationId xmlns:a16="http://schemas.microsoft.com/office/drawing/2014/main" id="{CF360876-45DE-42D6-884C-3982E47780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183363"/>
            <a:ext cx="9742949" cy="727788"/>
          </a:xfrm>
          <a:prstGeom prst="rect">
            <a:avLst/>
          </a:prstGeom>
        </p:spPr>
      </p:pic>
      <p:pic>
        <p:nvPicPr>
          <p:cNvPr id="7" name="Picture 6" descr="Text&#10;&#10;Description automatically generated with low confidence">
            <a:extLst>
              <a:ext uri="{FF2B5EF4-FFF2-40B4-BE49-F238E27FC236}">
                <a16:creationId xmlns:a16="http://schemas.microsoft.com/office/drawing/2014/main" id="{9F952D40-0E15-4218-A859-147CB136CC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230220"/>
            <a:ext cx="9742949" cy="3081680"/>
          </a:xfrm>
          <a:prstGeom prst="rect">
            <a:avLst/>
          </a:prstGeom>
        </p:spPr>
      </p:pic>
    </p:spTree>
    <p:extLst>
      <p:ext uri="{BB962C8B-B14F-4D97-AF65-F5344CB8AC3E}">
        <p14:creationId xmlns:p14="http://schemas.microsoft.com/office/powerpoint/2010/main" val="2713905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C820A-9327-4D2B-B1D2-813357880471}"/>
              </a:ext>
            </a:extLst>
          </p:cNvPr>
          <p:cNvSpPr>
            <a:spLocks noGrp="1"/>
          </p:cNvSpPr>
          <p:nvPr>
            <p:ph type="title"/>
          </p:nvPr>
        </p:nvSpPr>
        <p:spPr/>
        <p:txBody>
          <a:bodyPr/>
          <a:lstStyle/>
          <a:p>
            <a:r>
              <a:rPr lang="en-US" dirty="0"/>
              <a:t>Incorrect Data</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D32AFA65-90AD-43E1-B1B1-0123A29BB7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9099" y="1576874"/>
            <a:ext cx="8973802" cy="3321698"/>
          </a:xfrm>
        </p:spPr>
      </p:pic>
      <p:pic>
        <p:nvPicPr>
          <p:cNvPr id="7" name="Picture 6" descr="Graphical user interface, application&#10;&#10;Description automatically generated">
            <a:extLst>
              <a:ext uri="{FF2B5EF4-FFF2-40B4-BE49-F238E27FC236}">
                <a16:creationId xmlns:a16="http://schemas.microsoft.com/office/drawing/2014/main" id="{16BAA53C-A41B-4CCD-B990-40021320BC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9099" y="5101269"/>
            <a:ext cx="3667637" cy="704948"/>
          </a:xfrm>
          <a:prstGeom prst="rect">
            <a:avLst/>
          </a:prstGeom>
        </p:spPr>
      </p:pic>
    </p:spTree>
    <p:extLst>
      <p:ext uri="{BB962C8B-B14F-4D97-AF65-F5344CB8AC3E}">
        <p14:creationId xmlns:p14="http://schemas.microsoft.com/office/powerpoint/2010/main" val="93780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A9C77-7EAB-4283-BC37-E0BFB092192B}"/>
              </a:ext>
            </a:extLst>
          </p:cNvPr>
          <p:cNvSpPr>
            <a:spLocks noGrp="1"/>
          </p:cNvSpPr>
          <p:nvPr>
            <p:ph type="title"/>
          </p:nvPr>
        </p:nvSpPr>
        <p:spPr/>
        <p:txBody>
          <a:bodyPr/>
          <a:lstStyle/>
          <a:p>
            <a:r>
              <a:rPr lang="en-US" dirty="0"/>
              <a:t>Incorrect Data</a:t>
            </a:r>
          </a:p>
        </p:txBody>
      </p:sp>
      <p:pic>
        <p:nvPicPr>
          <p:cNvPr id="5" name="Content Placeholder 4">
            <a:extLst>
              <a:ext uri="{FF2B5EF4-FFF2-40B4-BE49-F238E27FC236}">
                <a16:creationId xmlns:a16="http://schemas.microsoft.com/office/drawing/2014/main" id="{266F991A-E3B9-4AEA-B2EB-613E3946A9D6}"/>
              </a:ext>
            </a:extLst>
          </p:cNvPr>
          <p:cNvPicPr>
            <a:picLocks noGrp="1" noChangeAspect="1"/>
          </p:cNvPicPr>
          <p:nvPr>
            <p:ph idx="1"/>
          </p:nvPr>
        </p:nvPicPr>
        <p:blipFill>
          <a:blip r:embed="rId3"/>
          <a:stretch>
            <a:fillRect/>
          </a:stretch>
        </p:blipFill>
        <p:spPr>
          <a:xfrm>
            <a:off x="838200" y="2520909"/>
            <a:ext cx="10515600" cy="1187954"/>
          </a:xfrm>
        </p:spPr>
      </p:pic>
    </p:spTree>
    <p:extLst>
      <p:ext uri="{BB962C8B-B14F-4D97-AF65-F5344CB8AC3E}">
        <p14:creationId xmlns:p14="http://schemas.microsoft.com/office/powerpoint/2010/main" val="831204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A1C1B-B437-44BF-9398-A45A15490120}"/>
              </a:ext>
            </a:extLst>
          </p:cNvPr>
          <p:cNvSpPr>
            <a:spLocks noGrp="1"/>
          </p:cNvSpPr>
          <p:nvPr>
            <p:ph type="title"/>
          </p:nvPr>
        </p:nvSpPr>
        <p:spPr/>
        <p:txBody>
          <a:bodyPr/>
          <a:lstStyle/>
          <a:p>
            <a:r>
              <a:rPr lang="en-US" dirty="0"/>
              <a:t>Visual of Amount of People With and Without Heart Disease  in the Data Set</a:t>
            </a:r>
          </a:p>
        </p:txBody>
      </p:sp>
      <p:pic>
        <p:nvPicPr>
          <p:cNvPr id="4" name="Content Placeholder 3">
            <a:extLst>
              <a:ext uri="{FF2B5EF4-FFF2-40B4-BE49-F238E27FC236}">
                <a16:creationId xmlns:a16="http://schemas.microsoft.com/office/drawing/2014/main" id="{065A6D59-CB92-475B-A56D-E5313A8424CD}"/>
              </a:ext>
            </a:extLst>
          </p:cNvPr>
          <p:cNvPicPr>
            <a:picLocks noGrp="1" noChangeAspect="1"/>
          </p:cNvPicPr>
          <p:nvPr>
            <p:ph idx="1"/>
          </p:nvPr>
        </p:nvPicPr>
        <p:blipFill>
          <a:blip r:embed="rId3"/>
          <a:stretch>
            <a:fillRect/>
          </a:stretch>
        </p:blipFill>
        <p:spPr>
          <a:xfrm>
            <a:off x="838201" y="1690688"/>
            <a:ext cx="10515599" cy="4802187"/>
          </a:xfrm>
          <a:prstGeom prst="rect">
            <a:avLst/>
          </a:prstGeom>
        </p:spPr>
      </p:pic>
    </p:spTree>
    <p:extLst>
      <p:ext uri="{BB962C8B-B14F-4D97-AF65-F5344CB8AC3E}">
        <p14:creationId xmlns:p14="http://schemas.microsoft.com/office/powerpoint/2010/main" val="2287524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A8C1B-852B-48CB-9855-0EBC613A5C15}"/>
              </a:ext>
            </a:extLst>
          </p:cNvPr>
          <p:cNvSpPr>
            <a:spLocks noGrp="1"/>
          </p:cNvSpPr>
          <p:nvPr>
            <p:ph type="title"/>
          </p:nvPr>
        </p:nvSpPr>
        <p:spPr/>
        <p:txBody>
          <a:bodyPr/>
          <a:lstStyle/>
          <a:p>
            <a:r>
              <a:rPr lang="en-US" dirty="0" err="1"/>
              <a:t>HeatMap</a:t>
            </a:r>
            <a:r>
              <a:rPr lang="en-US" dirty="0"/>
              <a:t> Showing Correlations</a:t>
            </a:r>
          </a:p>
        </p:txBody>
      </p:sp>
      <p:pic>
        <p:nvPicPr>
          <p:cNvPr id="1026" name="Picture 2">
            <a:extLst>
              <a:ext uri="{FF2B5EF4-FFF2-40B4-BE49-F238E27FC236}">
                <a16:creationId xmlns:a16="http://schemas.microsoft.com/office/drawing/2014/main" id="{371656D5-5F2F-4AC6-95AF-3CCC9C9ECAD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199" y="1690688"/>
            <a:ext cx="10515599" cy="5167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62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369</Words>
  <Application>Microsoft Office PowerPoint</Application>
  <PresentationFormat>Widescreen</PresentationFormat>
  <Paragraphs>24</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Roboto</vt:lpstr>
      <vt:lpstr>Office Theme</vt:lpstr>
      <vt:lpstr>Heart Disease</vt:lpstr>
      <vt:lpstr>Data Information</vt:lpstr>
      <vt:lpstr>Cleaning of Data</vt:lpstr>
      <vt:lpstr>Incorrect Data</vt:lpstr>
      <vt:lpstr>Incorrect Data</vt:lpstr>
      <vt:lpstr>Visual of Amount of People With and Without Heart Disease  in the Data Set</vt:lpstr>
      <vt:lpstr>HeatMap Showing Correlations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dc:title>
  <dc:creator>Mike Merenda</dc:creator>
  <cp:lastModifiedBy>Mike Merenda</cp:lastModifiedBy>
  <cp:revision>1</cp:revision>
  <dcterms:created xsi:type="dcterms:W3CDTF">2021-11-01T01:07:44Z</dcterms:created>
  <dcterms:modified xsi:type="dcterms:W3CDTF">2021-11-01T01:54:00Z</dcterms:modified>
</cp:coreProperties>
</file>