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4" r:id="rId5"/>
    <p:sldId id="265"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D073-7B6C-49DB-95CB-8D007997B286}"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B9ED1-6BCA-4C74-A093-3C965C7ECE07}" type="slidenum">
              <a:rPr lang="en-US" smtClean="0"/>
              <a:t>‹#›</a:t>
            </a:fld>
            <a:endParaRPr lang="en-US"/>
          </a:p>
        </p:txBody>
      </p:sp>
    </p:spTree>
    <p:extLst>
      <p:ext uri="{BB962C8B-B14F-4D97-AF65-F5344CB8AC3E}">
        <p14:creationId xmlns:p14="http://schemas.microsoft.com/office/powerpoint/2010/main" val="222251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out, I just wanted to give a little background on the data set I am working with. This data is showing a few different variables that are attributed to early detection of Heart Disease. It has people with and without Heart Disease and by comparing the features we may be able to help detect Heart Disease early by screening the variables that attribute to heart disease the most.</a:t>
            </a:r>
          </a:p>
          <a:p>
            <a:endParaRPr lang="en-US" dirty="0"/>
          </a:p>
        </p:txBody>
      </p:sp>
      <p:sp>
        <p:nvSpPr>
          <p:cNvPr id="4" name="Slide Number Placeholder 3"/>
          <p:cNvSpPr>
            <a:spLocks noGrp="1"/>
          </p:cNvSpPr>
          <p:nvPr>
            <p:ph type="sldNum" sz="quarter" idx="5"/>
          </p:nvPr>
        </p:nvSpPr>
        <p:spPr/>
        <p:txBody>
          <a:bodyPr/>
          <a:lstStyle/>
          <a:p>
            <a:fld id="{4A8B9ED1-6BCA-4C74-A093-3C965C7ECE07}" type="slidenum">
              <a:rPr lang="en-US" smtClean="0"/>
              <a:t>1</a:t>
            </a:fld>
            <a:endParaRPr lang="en-US"/>
          </a:p>
        </p:txBody>
      </p:sp>
    </p:spTree>
    <p:extLst>
      <p:ext uri="{BB962C8B-B14F-4D97-AF65-F5344CB8AC3E}">
        <p14:creationId xmlns:p14="http://schemas.microsoft.com/office/powerpoint/2010/main" val="34029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doing my analysis of the data I found that the feature with the highest correlation to Heart Disease was </a:t>
            </a:r>
            <a:r>
              <a:rPr lang="en-US" dirty="0" err="1"/>
              <a:t>OldPeak</a:t>
            </a:r>
            <a:r>
              <a:rPr lang="en-US" dirty="0"/>
              <a:t>. Here is a graph showing the average </a:t>
            </a:r>
            <a:r>
              <a:rPr lang="en-US" dirty="0" err="1"/>
              <a:t>Oldpeak</a:t>
            </a:r>
            <a:r>
              <a:rPr lang="en-US" dirty="0"/>
              <a:t> for People with heart Disease which is represented by the Gray and people without heart disease which is represented by the Red. This shows us that </a:t>
            </a:r>
            <a:r>
              <a:rPr lang="en-US" dirty="0" err="1"/>
              <a:t>OldPeak</a:t>
            </a:r>
            <a:r>
              <a:rPr lang="en-US" dirty="0"/>
              <a:t> is much higher for people with Heart Disease than without. </a:t>
            </a:r>
          </a:p>
        </p:txBody>
      </p:sp>
      <p:sp>
        <p:nvSpPr>
          <p:cNvPr id="4" name="Slide Number Placeholder 3"/>
          <p:cNvSpPr>
            <a:spLocks noGrp="1"/>
          </p:cNvSpPr>
          <p:nvPr>
            <p:ph type="sldNum" sz="quarter" idx="5"/>
          </p:nvPr>
        </p:nvSpPr>
        <p:spPr/>
        <p:txBody>
          <a:bodyPr/>
          <a:lstStyle/>
          <a:p>
            <a:fld id="{4A8B9ED1-6BCA-4C74-A093-3C965C7ECE07}" type="slidenum">
              <a:rPr lang="en-US" smtClean="0"/>
              <a:t>2</a:t>
            </a:fld>
            <a:endParaRPr lang="en-US"/>
          </a:p>
        </p:txBody>
      </p:sp>
    </p:spTree>
    <p:extLst>
      <p:ext uri="{BB962C8B-B14F-4D97-AF65-F5344CB8AC3E}">
        <p14:creationId xmlns:p14="http://schemas.microsoft.com/office/powerpoint/2010/main" val="21464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finding that </a:t>
            </a:r>
            <a:r>
              <a:rPr lang="en-US" dirty="0" err="1"/>
              <a:t>Oldpeak</a:t>
            </a:r>
            <a:r>
              <a:rPr lang="en-US" dirty="0"/>
              <a:t> had a large variance between people with and without heart disease, I then investigated the difference between the average </a:t>
            </a:r>
            <a:r>
              <a:rPr lang="en-US" dirty="0" err="1"/>
              <a:t>Oldpeak</a:t>
            </a:r>
            <a:r>
              <a:rPr lang="en-US" dirty="0"/>
              <a:t> of the males and females in our data set. We can see that the males have a much higher </a:t>
            </a:r>
            <a:r>
              <a:rPr lang="en-US" dirty="0" err="1"/>
              <a:t>Oldpeak</a:t>
            </a:r>
            <a:r>
              <a:rPr lang="en-US" dirty="0"/>
              <a:t> on average than the females. This can be useful as we already saw that high </a:t>
            </a:r>
            <a:r>
              <a:rPr lang="en-US" dirty="0" err="1"/>
              <a:t>Oldpeak</a:t>
            </a:r>
            <a:r>
              <a:rPr lang="en-US" dirty="0"/>
              <a:t> correlates to Heart Disease meaning that males would be more susceptible to heart disease on average than females.</a:t>
            </a:r>
          </a:p>
        </p:txBody>
      </p:sp>
      <p:sp>
        <p:nvSpPr>
          <p:cNvPr id="4" name="Slide Number Placeholder 3"/>
          <p:cNvSpPr>
            <a:spLocks noGrp="1"/>
          </p:cNvSpPr>
          <p:nvPr>
            <p:ph type="sldNum" sz="quarter" idx="5"/>
          </p:nvPr>
        </p:nvSpPr>
        <p:spPr/>
        <p:txBody>
          <a:bodyPr/>
          <a:lstStyle/>
          <a:p>
            <a:fld id="{4A8B9ED1-6BCA-4C74-A093-3C965C7ECE07}" type="slidenum">
              <a:rPr lang="en-US" smtClean="0"/>
              <a:t>3</a:t>
            </a:fld>
            <a:endParaRPr lang="en-US"/>
          </a:p>
        </p:txBody>
      </p:sp>
    </p:spTree>
    <p:extLst>
      <p:ext uri="{BB962C8B-B14F-4D97-AF65-F5344CB8AC3E}">
        <p14:creationId xmlns:p14="http://schemas.microsoft.com/office/powerpoint/2010/main" val="221135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found that Maximum Heart rate had a very high negative correlation with heart rate. This graph shows that on average people with Heart disease which is represented by the grey have a lower maximum Heart rate as the people without heart disease which are represented by the red. This can be useful when trying to detect heart disease early</a:t>
            </a:r>
          </a:p>
        </p:txBody>
      </p:sp>
      <p:sp>
        <p:nvSpPr>
          <p:cNvPr id="4" name="Slide Number Placeholder 3"/>
          <p:cNvSpPr>
            <a:spLocks noGrp="1"/>
          </p:cNvSpPr>
          <p:nvPr>
            <p:ph type="sldNum" sz="quarter" idx="5"/>
          </p:nvPr>
        </p:nvSpPr>
        <p:spPr/>
        <p:txBody>
          <a:bodyPr/>
          <a:lstStyle/>
          <a:p>
            <a:fld id="{4A8B9ED1-6BCA-4C74-A093-3C965C7ECE07}" type="slidenum">
              <a:rPr lang="en-US" smtClean="0"/>
              <a:t>4</a:t>
            </a:fld>
            <a:endParaRPr lang="en-US"/>
          </a:p>
        </p:txBody>
      </p:sp>
    </p:spTree>
    <p:extLst>
      <p:ext uri="{BB962C8B-B14F-4D97-AF65-F5344CB8AC3E}">
        <p14:creationId xmlns:p14="http://schemas.microsoft.com/office/powerpoint/2010/main" val="3557955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 did with </a:t>
            </a:r>
            <a:r>
              <a:rPr lang="en-US" dirty="0" err="1"/>
              <a:t>Oldpeak</a:t>
            </a:r>
            <a:r>
              <a:rPr lang="en-US" dirty="0"/>
              <a:t>, I then investigated the difference between the average Maximum Heart rate of the males and females in our data set. We can see that the males have a lower Maximum heart rate on average than the females. This reinforces the possibility that males are more susceptible to heart disease as they now show having higher Old Peak and lower Maximum Heartrate</a:t>
            </a:r>
          </a:p>
          <a:p>
            <a:endParaRPr lang="en-US" dirty="0"/>
          </a:p>
        </p:txBody>
      </p:sp>
      <p:sp>
        <p:nvSpPr>
          <p:cNvPr id="4" name="Slide Number Placeholder 3"/>
          <p:cNvSpPr>
            <a:spLocks noGrp="1"/>
          </p:cNvSpPr>
          <p:nvPr>
            <p:ph type="sldNum" sz="quarter" idx="5"/>
          </p:nvPr>
        </p:nvSpPr>
        <p:spPr/>
        <p:txBody>
          <a:bodyPr/>
          <a:lstStyle/>
          <a:p>
            <a:fld id="{4A8B9ED1-6BCA-4C74-A093-3C965C7ECE07}" type="slidenum">
              <a:rPr lang="en-US" smtClean="0"/>
              <a:t>5</a:t>
            </a:fld>
            <a:endParaRPr lang="en-US"/>
          </a:p>
        </p:txBody>
      </p:sp>
    </p:spTree>
    <p:extLst>
      <p:ext uri="{BB962C8B-B14F-4D97-AF65-F5344CB8AC3E}">
        <p14:creationId xmlns:p14="http://schemas.microsoft.com/office/powerpoint/2010/main" val="237262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my Machine learning problem was a classification problem, I chose to run a KNN classifier and a Random forest classifier. After Tuning my parameters, I found that the KNN model outperformed the Random Forest Model and was more suitable for our problem as it scored higher on both the Training and Testing data. With the higher accuracy score we will be able to reduce the amount of false positives and false negatives in our outcomes</a:t>
            </a:r>
          </a:p>
        </p:txBody>
      </p:sp>
      <p:sp>
        <p:nvSpPr>
          <p:cNvPr id="4" name="Slide Number Placeholder 3"/>
          <p:cNvSpPr>
            <a:spLocks noGrp="1"/>
          </p:cNvSpPr>
          <p:nvPr>
            <p:ph type="sldNum" sz="quarter" idx="5"/>
          </p:nvPr>
        </p:nvSpPr>
        <p:spPr/>
        <p:txBody>
          <a:bodyPr/>
          <a:lstStyle/>
          <a:p>
            <a:fld id="{4A8B9ED1-6BCA-4C74-A093-3C965C7ECE07}" type="slidenum">
              <a:rPr lang="en-US" smtClean="0"/>
              <a:t>6</a:t>
            </a:fld>
            <a:endParaRPr lang="en-US"/>
          </a:p>
        </p:txBody>
      </p:sp>
    </p:spTree>
    <p:extLst>
      <p:ext uri="{BB962C8B-B14F-4D97-AF65-F5344CB8AC3E}">
        <p14:creationId xmlns:p14="http://schemas.microsoft.com/office/powerpoint/2010/main" val="428714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to detect heart disease early, the key features that need to be taken into consideration are </a:t>
            </a:r>
            <a:r>
              <a:rPr lang="en-US" dirty="0" err="1"/>
              <a:t>OldPeak</a:t>
            </a:r>
            <a:r>
              <a:rPr lang="en-US" dirty="0"/>
              <a:t>, Sex, and </a:t>
            </a:r>
            <a:r>
              <a:rPr lang="en-US" dirty="0" err="1"/>
              <a:t>MaxHR</a:t>
            </a:r>
            <a:r>
              <a:rPr lang="en-US" dirty="0"/>
              <a:t>. We have seen that </a:t>
            </a:r>
            <a:r>
              <a:rPr lang="en-US" dirty="0" err="1"/>
              <a:t>OldPeak</a:t>
            </a:r>
            <a:r>
              <a:rPr lang="en-US" dirty="0"/>
              <a:t> has a positive correlation with Heart Disease as the higher the Old Peak, the higher the risk. Whereas Maximum heart rate has an equal negative correlation where the lower the max rate the higher the risk. Lastly our data showed men having higher Old peak and lower Max heart rates on average. This means that Men should get screened for heart disease on a more frequent basis.</a:t>
            </a:r>
          </a:p>
        </p:txBody>
      </p:sp>
      <p:sp>
        <p:nvSpPr>
          <p:cNvPr id="4" name="Slide Number Placeholder 3"/>
          <p:cNvSpPr>
            <a:spLocks noGrp="1"/>
          </p:cNvSpPr>
          <p:nvPr>
            <p:ph type="sldNum" sz="quarter" idx="5"/>
          </p:nvPr>
        </p:nvSpPr>
        <p:spPr/>
        <p:txBody>
          <a:bodyPr/>
          <a:lstStyle/>
          <a:p>
            <a:fld id="{4A8B9ED1-6BCA-4C74-A093-3C965C7ECE07}" type="slidenum">
              <a:rPr lang="en-US" smtClean="0"/>
              <a:t>7</a:t>
            </a:fld>
            <a:endParaRPr lang="en-US"/>
          </a:p>
        </p:txBody>
      </p:sp>
    </p:spTree>
    <p:extLst>
      <p:ext uri="{BB962C8B-B14F-4D97-AF65-F5344CB8AC3E}">
        <p14:creationId xmlns:p14="http://schemas.microsoft.com/office/powerpoint/2010/main" val="56027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988C-84C5-4D86-8A29-51689FDE63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4BD180-D9CC-46AD-A0DC-7ECB8C1C1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B1560-0BFC-4140-AEE2-E20249AC8893}"/>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5" name="Footer Placeholder 4">
            <a:extLst>
              <a:ext uri="{FF2B5EF4-FFF2-40B4-BE49-F238E27FC236}">
                <a16:creationId xmlns:a16="http://schemas.microsoft.com/office/drawing/2014/main" id="{B9E23344-A581-4463-B476-05C694D41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09104-70FC-42B5-A70C-270CC778D096}"/>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281031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913A-4199-4779-A945-3E6EF067D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BAB998-F173-4CAB-808C-B5AE941E5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DA1A0-77DD-4404-8EDA-7D5061F74F5B}"/>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5" name="Footer Placeholder 4">
            <a:extLst>
              <a:ext uri="{FF2B5EF4-FFF2-40B4-BE49-F238E27FC236}">
                <a16:creationId xmlns:a16="http://schemas.microsoft.com/office/drawing/2014/main" id="{E13DF06E-FA7C-44F0-8B4D-297A0C17D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DF65-907A-4FE1-8449-32E1E2BB3E2A}"/>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204993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C37AB2-F55A-4FB5-8A9F-41D30D0C39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A168A-7027-489D-8AF2-FCCC3A0AA2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FDE15-28B5-4679-84C9-559680DEC044}"/>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5" name="Footer Placeholder 4">
            <a:extLst>
              <a:ext uri="{FF2B5EF4-FFF2-40B4-BE49-F238E27FC236}">
                <a16:creationId xmlns:a16="http://schemas.microsoft.com/office/drawing/2014/main" id="{D9FDD211-A141-4EB0-8BE7-A38F1B121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F44FD-D456-4693-BBFD-36E3320F6A17}"/>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308190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EC05-653A-484F-9838-9487E7A5C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D12D1-CD3E-4B3F-9388-E33C24238A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32C5F-C514-4E38-BBD5-446D58A5346F}"/>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5" name="Footer Placeholder 4">
            <a:extLst>
              <a:ext uri="{FF2B5EF4-FFF2-40B4-BE49-F238E27FC236}">
                <a16:creationId xmlns:a16="http://schemas.microsoft.com/office/drawing/2014/main" id="{A571DEB8-2DA5-48FC-9E2C-E1C17AB68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8145-7377-452C-BA74-A3C458DCF35C}"/>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404073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A5D0-DB97-4DF4-99C8-D8F9EBF5F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B3872-D574-4252-AAFD-27EDAA6CF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E4364-0FA7-4792-9764-980A54BAE546}"/>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5" name="Footer Placeholder 4">
            <a:extLst>
              <a:ext uri="{FF2B5EF4-FFF2-40B4-BE49-F238E27FC236}">
                <a16:creationId xmlns:a16="http://schemas.microsoft.com/office/drawing/2014/main" id="{B36AAA98-D5C9-4681-8F63-314AB3961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C11F9-58D6-4591-BE7A-341BCAFDA253}"/>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398685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5C8A-94D4-4DCF-A0B2-A04DAE7DB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DFA769-E771-4DDB-8588-8FFEE5166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042411-4563-49C7-B963-1D89CC6D2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5A415-71C5-4A3F-9E9D-179A67ED5964}"/>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6" name="Footer Placeholder 5">
            <a:extLst>
              <a:ext uri="{FF2B5EF4-FFF2-40B4-BE49-F238E27FC236}">
                <a16:creationId xmlns:a16="http://schemas.microsoft.com/office/drawing/2014/main" id="{DE71D9E2-5204-4BF2-A821-821323A2B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2EB55-6EFC-43F3-ACE8-3F9419BC74F2}"/>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79153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3DFB-D062-438A-9841-5D84B081F5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6EA278-9523-44FD-8B95-F856723F8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ECB0C-9825-404A-A26A-DFEE5CD018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FB3BE2-F3DB-471F-B584-0EF04FF10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B490B-AFA6-4B25-A61F-C7A994276D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097BEF-58CD-4D7F-99E8-DFE919E624EC}"/>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8" name="Footer Placeholder 7">
            <a:extLst>
              <a:ext uri="{FF2B5EF4-FFF2-40B4-BE49-F238E27FC236}">
                <a16:creationId xmlns:a16="http://schemas.microsoft.com/office/drawing/2014/main" id="{648F4434-E3C8-472D-9957-2555BBC7D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6A07E5-A698-45CF-9512-AB61B0351481}"/>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52941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CECF-6ACC-4756-B480-91EE99EA74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2E696A-5145-445B-B33D-47B170C1B0BE}"/>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4" name="Footer Placeholder 3">
            <a:extLst>
              <a:ext uri="{FF2B5EF4-FFF2-40B4-BE49-F238E27FC236}">
                <a16:creationId xmlns:a16="http://schemas.microsoft.com/office/drawing/2014/main" id="{2198AE3D-977B-4DB7-87B2-73772B0641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30DDF-2091-48C2-8954-7532BFB57A45}"/>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42261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7720A-2729-4F20-A22A-CD7B31EF6290}"/>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3" name="Footer Placeholder 2">
            <a:extLst>
              <a:ext uri="{FF2B5EF4-FFF2-40B4-BE49-F238E27FC236}">
                <a16:creationId xmlns:a16="http://schemas.microsoft.com/office/drawing/2014/main" id="{7C5947BF-9C41-4E9C-A404-7030391838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CBC94D-4F72-48E5-9419-85BEF02854BD}"/>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369979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F264-6605-491F-AC67-37262E89C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B4071-3911-4FFD-8221-F374551EF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40E417-A3A4-438D-9545-700D54E8F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CACB1-A477-40AC-90DA-91B244B23ED9}"/>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6" name="Footer Placeholder 5">
            <a:extLst>
              <a:ext uri="{FF2B5EF4-FFF2-40B4-BE49-F238E27FC236}">
                <a16:creationId xmlns:a16="http://schemas.microsoft.com/office/drawing/2014/main" id="{60B5F5C8-B46D-49FD-A8C8-5595DAED8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8D789-C393-4AB8-BA54-972085DC3B35}"/>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296075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5DB6-20B0-4BE7-94E4-1131BD999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166CED-473B-4709-A888-23CFBE96F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6943A1-06A3-4ACB-BF43-43572E821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9D875-F4E7-4134-9DB7-E764F6690641}"/>
              </a:ext>
            </a:extLst>
          </p:cNvPr>
          <p:cNvSpPr>
            <a:spLocks noGrp="1"/>
          </p:cNvSpPr>
          <p:nvPr>
            <p:ph type="dt" sz="half" idx="10"/>
          </p:nvPr>
        </p:nvSpPr>
        <p:spPr/>
        <p:txBody>
          <a:bodyPr/>
          <a:lstStyle/>
          <a:p>
            <a:fld id="{F2562CC0-4D15-4583-B7EE-38ED45AD8EBC}" type="datetimeFigureOut">
              <a:rPr lang="en-US" smtClean="0"/>
              <a:t>11/14/2021</a:t>
            </a:fld>
            <a:endParaRPr lang="en-US"/>
          </a:p>
        </p:txBody>
      </p:sp>
      <p:sp>
        <p:nvSpPr>
          <p:cNvPr id="6" name="Footer Placeholder 5">
            <a:extLst>
              <a:ext uri="{FF2B5EF4-FFF2-40B4-BE49-F238E27FC236}">
                <a16:creationId xmlns:a16="http://schemas.microsoft.com/office/drawing/2014/main" id="{AC0D0906-06D6-4854-920F-CE09AB6F0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6DF41-5315-4CC0-8014-A7EB7F1E79B5}"/>
              </a:ext>
            </a:extLst>
          </p:cNvPr>
          <p:cNvSpPr>
            <a:spLocks noGrp="1"/>
          </p:cNvSpPr>
          <p:nvPr>
            <p:ph type="sldNum" sz="quarter" idx="12"/>
          </p:nvPr>
        </p:nvSpPr>
        <p:spPr/>
        <p:txBody>
          <a:bodyPr/>
          <a:lstStyle/>
          <a:p>
            <a:fld id="{1EDAB960-CC8C-4591-8338-EE6F3FB7B8B1}" type="slidenum">
              <a:rPr lang="en-US" smtClean="0"/>
              <a:t>‹#›</a:t>
            </a:fld>
            <a:endParaRPr lang="en-US"/>
          </a:p>
        </p:txBody>
      </p:sp>
    </p:spTree>
    <p:extLst>
      <p:ext uri="{BB962C8B-B14F-4D97-AF65-F5344CB8AC3E}">
        <p14:creationId xmlns:p14="http://schemas.microsoft.com/office/powerpoint/2010/main" val="112055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6F201-27A3-4274-8C71-D476B24F6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C6DEC1-7ABC-4E6E-970D-D238C1305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021A5-C4A1-48E5-999F-98EB8D926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62CC0-4D15-4583-B7EE-38ED45AD8EBC}" type="datetimeFigureOut">
              <a:rPr lang="en-US" smtClean="0"/>
              <a:t>11/14/2021</a:t>
            </a:fld>
            <a:endParaRPr lang="en-US"/>
          </a:p>
        </p:txBody>
      </p:sp>
      <p:sp>
        <p:nvSpPr>
          <p:cNvPr id="5" name="Footer Placeholder 4">
            <a:extLst>
              <a:ext uri="{FF2B5EF4-FFF2-40B4-BE49-F238E27FC236}">
                <a16:creationId xmlns:a16="http://schemas.microsoft.com/office/drawing/2014/main" id="{1E44B747-0BEB-4CA8-81A9-AFFBE40F4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FD17F9-1454-4E76-8DFF-F7446B7BF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AB960-CC8C-4591-8338-EE6F3FB7B8B1}" type="slidenum">
              <a:rPr lang="en-US" smtClean="0"/>
              <a:t>‹#›</a:t>
            </a:fld>
            <a:endParaRPr lang="en-US"/>
          </a:p>
        </p:txBody>
      </p:sp>
    </p:spTree>
    <p:extLst>
      <p:ext uri="{BB962C8B-B14F-4D97-AF65-F5344CB8AC3E}">
        <p14:creationId xmlns:p14="http://schemas.microsoft.com/office/powerpoint/2010/main" val="3505875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3E33-31E3-4B06-8DAE-D9750490BC59}"/>
              </a:ext>
            </a:extLst>
          </p:cNvPr>
          <p:cNvSpPr>
            <a:spLocks noGrp="1"/>
          </p:cNvSpPr>
          <p:nvPr>
            <p:ph type="ctrTitle"/>
          </p:nvPr>
        </p:nvSpPr>
        <p:spPr/>
        <p:txBody>
          <a:bodyPr/>
          <a:lstStyle/>
          <a:p>
            <a:r>
              <a:rPr lang="en-US" dirty="0"/>
              <a:t>Heart Disease</a:t>
            </a:r>
          </a:p>
        </p:txBody>
      </p:sp>
      <p:sp>
        <p:nvSpPr>
          <p:cNvPr id="3" name="Subtitle 2">
            <a:extLst>
              <a:ext uri="{FF2B5EF4-FFF2-40B4-BE49-F238E27FC236}">
                <a16:creationId xmlns:a16="http://schemas.microsoft.com/office/drawing/2014/main" id="{85882F2E-8E6C-48EB-8E8E-AD2D30A99A14}"/>
              </a:ext>
            </a:extLst>
          </p:cNvPr>
          <p:cNvSpPr>
            <a:spLocks noGrp="1"/>
          </p:cNvSpPr>
          <p:nvPr>
            <p:ph type="subTitle" idx="1"/>
          </p:nvPr>
        </p:nvSpPr>
        <p:spPr/>
        <p:txBody>
          <a:bodyPr/>
          <a:lstStyle/>
          <a:p>
            <a:r>
              <a:rPr lang="en-US" dirty="0"/>
              <a:t>By Mike Merenda</a:t>
            </a:r>
          </a:p>
        </p:txBody>
      </p:sp>
    </p:spTree>
    <p:extLst>
      <p:ext uri="{BB962C8B-B14F-4D97-AF65-F5344CB8AC3E}">
        <p14:creationId xmlns:p14="http://schemas.microsoft.com/office/powerpoint/2010/main" val="114288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527D-531A-4675-AC5A-2A55AC334AA4}"/>
              </a:ext>
            </a:extLst>
          </p:cNvPr>
          <p:cNvSpPr>
            <a:spLocks noGrp="1"/>
          </p:cNvSpPr>
          <p:nvPr>
            <p:ph type="title"/>
          </p:nvPr>
        </p:nvSpPr>
        <p:spPr/>
        <p:txBody>
          <a:bodyPr/>
          <a:lstStyle/>
          <a:p>
            <a:r>
              <a:rPr lang="en-US" dirty="0" err="1"/>
              <a:t>Oldpeak</a:t>
            </a:r>
            <a:r>
              <a:rPr lang="en-US" dirty="0"/>
              <a:t> and Heart Disease</a:t>
            </a:r>
          </a:p>
        </p:txBody>
      </p:sp>
      <p:pic>
        <p:nvPicPr>
          <p:cNvPr id="1028" name="Picture 4">
            <a:extLst>
              <a:ext uri="{FF2B5EF4-FFF2-40B4-BE49-F238E27FC236}">
                <a16:creationId xmlns:a16="http://schemas.microsoft.com/office/drawing/2014/main" id="{98B0B253-52CF-47B3-8589-48FB21A5C1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86262"/>
            <a:ext cx="10515599" cy="42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61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FF89-B786-49EE-A6EC-22024242E131}"/>
              </a:ext>
            </a:extLst>
          </p:cNvPr>
          <p:cNvSpPr>
            <a:spLocks noGrp="1"/>
          </p:cNvSpPr>
          <p:nvPr>
            <p:ph type="title"/>
          </p:nvPr>
        </p:nvSpPr>
        <p:spPr/>
        <p:txBody>
          <a:bodyPr/>
          <a:lstStyle/>
          <a:p>
            <a:r>
              <a:rPr lang="en-US" dirty="0" err="1"/>
              <a:t>OldPeak</a:t>
            </a:r>
            <a:r>
              <a:rPr lang="en-US" dirty="0"/>
              <a:t> for Men and Women</a:t>
            </a:r>
          </a:p>
        </p:txBody>
      </p:sp>
      <p:pic>
        <p:nvPicPr>
          <p:cNvPr id="2050" name="Picture 2">
            <a:extLst>
              <a:ext uri="{FF2B5EF4-FFF2-40B4-BE49-F238E27FC236}">
                <a16:creationId xmlns:a16="http://schemas.microsoft.com/office/drawing/2014/main" id="{67E99E5B-45AE-43E7-B126-C9C308913F7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1" y="1921773"/>
            <a:ext cx="10515600" cy="42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7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3A38-F657-4677-AB97-0882AAA06E3B}"/>
              </a:ext>
            </a:extLst>
          </p:cNvPr>
          <p:cNvSpPr>
            <a:spLocks noGrp="1"/>
          </p:cNvSpPr>
          <p:nvPr>
            <p:ph type="title"/>
          </p:nvPr>
        </p:nvSpPr>
        <p:spPr/>
        <p:txBody>
          <a:bodyPr/>
          <a:lstStyle/>
          <a:p>
            <a:r>
              <a:rPr lang="en-US" dirty="0"/>
              <a:t>Maximum Heart Rate and Heart Disease</a:t>
            </a:r>
          </a:p>
        </p:txBody>
      </p:sp>
      <p:pic>
        <p:nvPicPr>
          <p:cNvPr id="3080" name="Picture 8">
            <a:extLst>
              <a:ext uri="{FF2B5EF4-FFF2-40B4-BE49-F238E27FC236}">
                <a16:creationId xmlns:a16="http://schemas.microsoft.com/office/drawing/2014/main" id="{BFD52228-64CE-4727-B01E-6F3D92F19A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86262"/>
            <a:ext cx="10515600" cy="42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98A7-153E-45F1-841E-A53164280F79}"/>
              </a:ext>
            </a:extLst>
          </p:cNvPr>
          <p:cNvSpPr>
            <a:spLocks noGrp="1"/>
          </p:cNvSpPr>
          <p:nvPr>
            <p:ph type="title"/>
          </p:nvPr>
        </p:nvSpPr>
        <p:spPr/>
        <p:txBody>
          <a:bodyPr/>
          <a:lstStyle/>
          <a:p>
            <a:r>
              <a:rPr lang="en-US" dirty="0" err="1"/>
              <a:t>MaxHR</a:t>
            </a:r>
            <a:r>
              <a:rPr lang="en-US" dirty="0"/>
              <a:t> for Men and women</a:t>
            </a:r>
          </a:p>
        </p:txBody>
      </p:sp>
      <p:pic>
        <p:nvPicPr>
          <p:cNvPr id="4102" name="Picture 6">
            <a:extLst>
              <a:ext uri="{FF2B5EF4-FFF2-40B4-BE49-F238E27FC236}">
                <a16:creationId xmlns:a16="http://schemas.microsoft.com/office/drawing/2014/main" id="{A252C75B-5C84-4F7A-B0BD-9B4522B188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86262"/>
            <a:ext cx="10515600" cy="42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8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7D7B-460E-40C9-80FB-FD40D4E8E4B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6CE513B1-0759-4D54-ADCA-242594FA51EC}"/>
              </a:ext>
            </a:extLst>
          </p:cNvPr>
          <p:cNvSpPr>
            <a:spLocks noGrp="1"/>
          </p:cNvSpPr>
          <p:nvPr>
            <p:ph idx="1"/>
          </p:nvPr>
        </p:nvSpPr>
        <p:spPr/>
        <p:txBody>
          <a:bodyPr/>
          <a:lstStyle/>
          <a:p>
            <a:r>
              <a:rPr lang="en-US" dirty="0"/>
              <a:t>KNN vs Random Forest</a:t>
            </a:r>
          </a:p>
          <a:p>
            <a:pPr lvl="1"/>
            <a:r>
              <a:rPr lang="en-US" dirty="0"/>
              <a:t>KNN Train Score = 1</a:t>
            </a:r>
          </a:p>
          <a:p>
            <a:pPr lvl="1"/>
            <a:r>
              <a:rPr lang="en-US" dirty="0"/>
              <a:t>KNN Testing Score = .87</a:t>
            </a:r>
          </a:p>
          <a:p>
            <a:pPr lvl="1"/>
            <a:r>
              <a:rPr lang="en-US" dirty="0"/>
              <a:t>Random Forest Training Score = .97</a:t>
            </a:r>
          </a:p>
          <a:p>
            <a:pPr lvl="1"/>
            <a:r>
              <a:rPr lang="en-US" dirty="0"/>
              <a:t>Random Forest Training Score = .86</a:t>
            </a:r>
          </a:p>
        </p:txBody>
      </p:sp>
    </p:spTree>
    <p:extLst>
      <p:ext uri="{BB962C8B-B14F-4D97-AF65-F5344CB8AC3E}">
        <p14:creationId xmlns:p14="http://schemas.microsoft.com/office/powerpoint/2010/main" val="219057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39C8-816B-413E-8305-B5CE1B406FF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98A5722-9390-48F3-AF35-E315A4EAAB16}"/>
              </a:ext>
            </a:extLst>
          </p:cNvPr>
          <p:cNvSpPr>
            <a:spLocks noGrp="1"/>
          </p:cNvSpPr>
          <p:nvPr>
            <p:ph idx="1"/>
          </p:nvPr>
        </p:nvSpPr>
        <p:spPr/>
        <p:txBody>
          <a:bodyPr/>
          <a:lstStyle/>
          <a:p>
            <a:r>
              <a:rPr lang="en-US" dirty="0"/>
              <a:t>Prescreen for high </a:t>
            </a:r>
            <a:r>
              <a:rPr lang="en-US" dirty="0" err="1"/>
              <a:t>Oldpeak</a:t>
            </a:r>
            <a:endParaRPr lang="en-US" dirty="0"/>
          </a:p>
          <a:p>
            <a:endParaRPr lang="en-US" dirty="0"/>
          </a:p>
          <a:p>
            <a:r>
              <a:rPr lang="en-US" dirty="0"/>
              <a:t>Emphasize Maximum heart rate when screening</a:t>
            </a:r>
          </a:p>
          <a:p>
            <a:endParaRPr lang="en-US" dirty="0"/>
          </a:p>
          <a:p>
            <a:r>
              <a:rPr lang="en-US" dirty="0"/>
              <a:t>Males should go in for screening more regularly than females</a:t>
            </a:r>
          </a:p>
          <a:p>
            <a:endParaRPr lang="en-US" dirty="0"/>
          </a:p>
        </p:txBody>
      </p:sp>
    </p:spTree>
    <p:extLst>
      <p:ext uri="{BB962C8B-B14F-4D97-AF65-F5344CB8AC3E}">
        <p14:creationId xmlns:p14="http://schemas.microsoft.com/office/powerpoint/2010/main" val="3367610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625</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Heart Disease</vt:lpstr>
      <vt:lpstr>Oldpeak and Heart Disease</vt:lpstr>
      <vt:lpstr>OldPeak for Men and Women</vt:lpstr>
      <vt:lpstr>Maximum Heart Rate and Heart Disease</vt:lpstr>
      <vt:lpstr>MaxHR for Men and women</vt:lpstr>
      <vt:lpstr>Model Selection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dc:title>
  <dc:creator>Mike Merenda</dc:creator>
  <cp:lastModifiedBy>Mike Merenda</cp:lastModifiedBy>
  <cp:revision>1</cp:revision>
  <dcterms:created xsi:type="dcterms:W3CDTF">2021-11-15T03:04:45Z</dcterms:created>
  <dcterms:modified xsi:type="dcterms:W3CDTF">2021-11-15T04:21:13Z</dcterms:modified>
</cp:coreProperties>
</file>