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32" r:id="rId3"/>
    <p:sldId id="335" r:id="rId4"/>
    <p:sldId id="336" r:id="rId5"/>
    <p:sldId id="337" r:id="rId6"/>
    <p:sldId id="340" r:id="rId7"/>
    <p:sldId id="334" r:id="rId8"/>
    <p:sldId id="342" r:id="rId9"/>
    <p:sldId id="343" r:id="rId10"/>
    <p:sldId id="344" r:id="rId11"/>
    <p:sldId id="345" r:id="rId12"/>
    <p:sldId id="346" r:id="rId13"/>
    <p:sldId id="330" r:id="rId14"/>
    <p:sldId id="347" r:id="rId15"/>
    <p:sldId id="300" r:id="rId16"/>
    <p:sldId id="34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E9311-70AA-41EB-B2CA-8B17881D512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28C30-2DE7-4114-BCE5-B6DE31F0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C1B8D-10DD-45DC-98E3-F98BE2C0324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1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60BB-F66F-49B8-9C03-D8E1BCE5C3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82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60BB-F66F-49B8-9C03-D8E1BCE5C3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5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60BB-F66F-49B8-9C03-D8E1BCE5C3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21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E51DC-4C9C-463C-B8ED-D7BF40368C40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07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60BB-F66F-49B8-9C03-D8E1BCE5C3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6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60BB-F66F-49B8-9C03-D8E1BCE5C3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8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60BB-F66F-49B8-9C03-D8E1BCE5C3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76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60BB-F66F-49B8-9C03-D8E1BCE5C3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26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60BB-F66F-49B8-9C03-D8E1BCE5C3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82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60BB-F66F-49B8-9C03-D8E1BCE5C3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05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60BB-F66F-49B8-9C03-D8E1BCE5C3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91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60BB-F66F-49B8-9C03-D8E1BCE5C3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1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60BB-F66F-49B8-9C03-D8E1BCE5C3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1C50-A0DF-4661-8A74-9CA896188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E1E6A-5E0A-4447-94FF-A3B22EB3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6917A-D421-45A2-A994-7646C59F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EB68-2474-4C3E-A972-D2D38B7C9D5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49A03-B346-4EDE-AD8F-D81BF544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22541-92F6-41AF-ACDE-A28AB6D0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9BC4-9410-43FB-83B2-C83B5186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9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8F92-6A98-4394-A4B9-F09EE81D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091A-B5C2-482C-9E56-2473D1F88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D00AB-0C30-4BC5-8770-0D8C32A9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EB68-2474-4C3E-A972-D2D38B7C9D5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EF156-5C9F-45DD-A6DC-9A28E37A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CD36D-298F-49CE-A2D5-CC96A8B7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9BC4-9410-43FB-83B2-C83B5186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3F21A-E799-41DD-AB52-CB3E21B4E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01B73-17B4-4E2E-A93B-CC7486E8D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2B4A-B2D0-439D-AE97-6C36474E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EB68-2474-4C3E-A972-D2D38B7C9D5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0531D-9DA6-41DB-AF83-24A69FDB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8D52C-C5C7-4749-B8E2-DE55A676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9BC4-9410-43FB-83B2-C83B5186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12" y="1403"/>
          <a:ext cx="1512" cy="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29" imgH="631" progId="TCLayout.ActiveDocument.1">
                  <p:embed/>
                </p:oleObj>
              </mc:Choice>
              <mc:Fallback>
                <p:oleObj name="think-cell Slide" r:id="rId3" imgW="629" imgH="631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2" y="1403"/>
                        <a:ext cx="1512" cy="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641" y="419948"/>
            <a:ext cx="10887560" cy="375384"/>
          </a:xfrm>
        </p:spPr>
        <p:txBody>
          <a:bodyPr lIns="0" rIns="0" anchor="b"/>
          <a:lstStyle>
            <a:lvl1pPr>
              <a:lnSpc>
                <a:spcPct val="80000"/>
              </a:lnSpc>
              <a:defRPr sz="2000" spc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19329" y="747070"/>
            <a:ext cx="10886880" cy="587143"/>
          </a:xfrm>
        </p:spPr>
        <p:txBody>
          <a:bodyPr lIns="0" rIns="0">
            <a:noAutofit/>
          </a:bodyPr>
          <a:lstStyle>
            <a:lvl1pPr marL="0" indent="0">
              <a:buNone/>
              <a:defRPr sz="13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238282" indent="0">
              <a:buNone/>
              <a:defRPr/>
            </a:lvl2pPr>
            <a:lvl3pPr marL="476563" indent="0">
              <a:buNone/>
              <a:defRPr/>
            </a:lvl3pPr>
            <a:lvl4pPr marL="714845" indent="0">
              <a:buNone/>
              <a:defRPr/>
            </a:lvl4pPr>
            <a:lvl5pPr marL="95312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67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1147-E7DA-48AC-85A8-B7234484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DA90-7DC0-40D6-8E37-6EBE067A9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3335C-4CC3-44CD-B803-B67EEEF5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EB68-2474-4C3E-A972-D2D38B7C9D5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1D558-C291-4AF9-8839-F0A193AA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8EFFA-C166-428C-8EB9-C8DB2890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9BC4-9410-43FB-83B2-C83B5186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6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22CB-EB16-41F6-8DBF-CDB56C8E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F3263-70AB-4F9B-8C30-1A1F98A2D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2B6A-BF8B-406C-9721-94D93311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EB68-2474-4C3E-A972-D2D38B7C9D5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EAC8C-4922-4D81-AEC6-F22E6CE4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AEFC-8E79-482D-841C-8A9B0B2E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9BC4-9410-43FB-83B2-C83B5186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7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D971-F0BD-4056-A3C6-ECB05E89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854A-8554-4735-93B0-95739EEF1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AB4A9-DCA0-4985-BA58-22FC528EE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DC9BD-3D3C-4CDD-903E-9CC158B2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EB68-2474-4C3E-A972-D2D38B7C9D5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58A1C-B4FB-4C0C-B140-E5ABFA3E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72613-54F4-4139-A255-0B41D0C1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9BC4-9410-43FB-83B2-C83B5186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3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7D3D-B289-43B4-855E-C481F1B0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5C82F-9824-40BA-BB7D-82BF2B01E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0CF22-0EBF-4A0C-B1A7-462D67E86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216E2-5975-429A-AB29-5156656CE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2B275-B4BB-4A46-84B9-B6AB7B37E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EB5C1-DE5B-40AE-87FB-3F107B94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EB68-2474-4C3E-A972-D2D38B7C9D5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5D34B-DA8C-457B-A529-257F3FAD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2FFBF-28E1-465D-A9B8-AC873C3A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9BC4-9410-43FB-83B2-C83B5186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0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3D00-709D-4ED5-A37C-8598BBA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7DC05-7159-4156-91FA-D430684E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EB68-2474-4C3E-A972-D2D38B7C9D5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5D33C-04B1-4455-A3CF-B0B21B01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B2570-BC4D-48E0-9D21-F0FE2515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9BC4-9410-43FB-83B2-C83B5186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3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21B8E-D4AC-4A95-A610-34EB8C3F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EB68-2474-4C3E-A972-D2D38B7C9D5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6B72A-7105-47DB-8735-828CFEB6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B6244-BE0D-4437-A94E-AB83F766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9BC4-9410-43FB-83B2-C83B5186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4DA5-97A1-45CA-B107-846A9671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664A9-18FA-49E8-9D99-0B2F8D019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9A459-9596-4336-B9E1-D9D06D039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AEE99-ED9C-4915-9196-678679CC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EB68-2474-4C3E-A972-D2D38B7C9D5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2BFF8-3EF6-40EC-875D-EC19390C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4E5C-9984-4D8B-AC7E-19118C1C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9BC4-9410-43FB-83B2-C83B5186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2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BAFB-8EBE-4F4B-94C6-78391CA2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897CD-278E-43E8-AF1E-703412D7A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8DCEA-8443-4CB2-88BD-87F1A39AA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80CBA-F88F-4D43-8E98-0293A9C0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EB68-2474-4C3E-A972-D2D38B7C9D5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12C8D-F1E6-4919-9C6C-E71CB98B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06596-38C5-4860-9C41-89E9E668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9BC4-9410-43FB-83B2-C83B5186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7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862C7-96F1-46E0-ABA1-8737F2E1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9110-230A-4ADF-BF32-8AC064D3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5A8DC-38AF-497B-9066-2645FDB0B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AEB68-2474-4C3E-A972-D2D38B7C9D5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0F70D-1F07-4FB3-8465-E8E927417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BD9B-4DCB-4A20-8B3C-A89A66900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E9BC4-9410-43FB-83B2-C83B5186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2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asick/QueryEngin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1198880" y="1326896"/>
            <a:ext cx="10088880" cy="2716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1219170" rtl="0" eaLnBrk="1" latinLnBrk="0" hangingPunct="1">
              <a:lnSpc>
                <a:spcPts val="5067"/>
              </a:lnSpc>
              <a:spcBef>
                <a:spcPct val="0"/>
              </a:spcBef>
              <a:buNone/>
              <a:defRPr sz="4800" b="1" kern="1200">
                <a:solidFill>
                  <a:srgbClr val="0079C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Enabling fast query response and Business Intelligence (BI) support directly from your Enterprise Data Lake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or: How I Learned to Stop Worrying and Love the Blob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Michael Sick, Clorox Corp (unofficially)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June 15, 2021</a:t>
            </a:r>
          </a:p>
          <a:p>
            <a:pPr algn="ctr"/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266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9844-39C9-459B-9271-ABA29132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2" y="158753"/>
            <a:ext cx="11527367" cy="630767"/>
          </a:xfrm>
        </p:spPr>
        <p:txBody>
          <a:bodyPr>
            <a:normAutofit fontScale="90000"/>
          </a:bodyPr>
          <a:lstStyle/>
          <a:p>
            <a:r>
              <a:rPr lang="en-US" dirty="0"/>
              <a:t>Tuning Steps: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4A287-D357-4676-A0A8-03A0ADFA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5680A-F3F2-4B83-B2CF-AAB378AA7749}" type="slidenum">
              <a:rPr lang="en-US" smtClean="0">
                <a:solidFill>
                  <a:srgbClr val="EEECE1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F785-2117-49EC-9432-A91B955AB000}"/>
              </a:ext>
            </a:extLst>
          </p:cNvPr>
          <p:cNvSpPr txBox="1"/>
          <p:nvPr/>
        </p:nvSpPr>
        <p:spPr>
          <a:xfrm>
            <a:off x="386081" y="983724"/>
            <a:ext cx="1141984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Initial: It was not slow, but it was not fast – 10-20 seconds / query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Applied Raw Reflections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Mid-Point: It was faster, but not fast enough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Applied and tuned Aggregate Reflections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Now: It’s reasonably fast, additional tuning would focus on network and 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Applied Arrow Cache since I’m greedy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Power BI Analyzer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214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9844-39C9-459B-9271-ABA29132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2" y="158753"/>
            <a:ext cx="11527367" cy="630767"/>
          </a:xfrm>
        </p:spPr>
        <p:txBody>
          <a:bodyPr>
            <a:normAutofit fontScale="90000"/>
          </a:bodyPr>
          <a:lstStyle/>
          <a:p>
            <a:r>
              <a:rPr lang="en-US" dirty="0"/>
              <a:t>Tuning Steps: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4A287-D357-4676-A0A8-03A0ADFA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5680A-F3F2-4B83-B2CF-AAB378AA7749}" type="slidenum">
              <a:rPr lang="en-US" smtClean="0">
                <a:solidFill>
                  <a:srgbClr val="EEECE1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F785-2117-49EC-9432-A91B955AB000}"/>
              </a:ext>
            </a:extLst>
          </p:cNvPr>
          <p:cNvSpPr txBox="1"/>
          <p:nvPr/>
        </p:nvSpPr>
        <p:spPr>
          <a:xfrm>
            <a:off x="386081" y="983724"/>
            <a:ext cx="1141984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Initial: It was not slow, but it was not fast – 10-20 seconds / query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Applied Raw Reflections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Mid-Point: It was faster, but not fast enough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Applied and tuned Aggregate Reflections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Now: It’s reasonably fast, additional tuning would focus on network and 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Applied Arrow Cache since I’m greedy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Power BI Analyzer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22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9844-39C9-459B-9271-ABA29132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2" y="158753"/>
            <a:ext cx="11527367" cy="630767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Things Change? The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4A287-D357-4676-A0A8-03A0ADFA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5680A-F3F2-4B83-B2CF-AAB378AA7749}" type="slidenum">
              <a:rPr lang="en-US" smtClean="0">
                <a:solidFill>
                  <a:srgbClr val="EEECE1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C1D3969-53DA-4E1E-B588-28E80FDBFE43}"/>
              </a:ext>
            </a:extLst>
          </p:cNvPr>
          <p:cNvSpPr txBox="1"/>
          <p:nvPr/>
        </p:nvSpPr>
        <p:spPr>
          <a:xfrm>
            <a:off x="386080" y="3816380"/>
            <a:ext cx="429768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Fewer barriers to access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Improved query response / unit costs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Simplified data discovery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Radical reduction in managing data copies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DCCDC-7FF1-4256-8CD5-7DE3E457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616" y="1007618"/>
            <a:ext cx="6348984" cy="225939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45CC58-322F-4DBB-856B-1CF5188472E7}"/>
              </a:ext>
            </a:extLst>
          </p:cNvPr>
          <p:cNvSpPr txBox="1"/>
          <p:nvPr/>
        </p:nvSpPr>
        <p:spPr>
          <a:xfrm>
            <a:off x="6380480" y="3816380"/>
            <a:ext cx="4297680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Yet another data tool – need to acquire and operationalize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Some users will not trust the Data Lake when the Lakehouse can serve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Not all data serving workloads can be handed in new architecture (“yet”)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14AB35-73AA-464E-BCB3-BA20D8385C78}"/>
              </a:ext>
            </a:extLst>
          </p:cNvPr>
          <p:cNvSpPr txBox="1"/>
          <p:nvPr/>
        </p:nvSpPr>
        <p:spPr>
          <a:xfrm>
            <a:off x="843280" y="3484968"/>
            <a:ext cx="1757680" cy="380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605C14-648F-47AC-AA45-769A55ECF4CC}"/>
              </a:ext>
            </a:extLst>
          </p:cNvPr>
          <p:cNvSpPr txBox="1"/>
          <p:nvPr/>
        </p:nvSpPr>
        <p:spPr>
          <a:xfrm>
            <a:off x="6471920" y="3484968"/>
            <a:ext cx="1757680" cy="380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407056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9844-39C9-459B-9271-ABA29132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Warehouse vs. Data Warehousing vs Data Lake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4A287-D357-4676-A0A8-03A0ADFA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270"/>
            <a:ext cx="2743200" cy="365125"/>
          </a:xfrm>
        </p:spPr>
        <p:txBody>
          <a:bodyPr/>
          <a:lstStyle/>
          <a:p>
            <a:pPr>
              <a:defRPr/>
            </a:pPr>
            <a:fld id="{1B75680A-F3F2-4B83-B2CF-AAB378AA7749}" type="slidenum">
              <a:rPr lang="en-US" smtClean="0">
                <a:solidFill>
                  <a:srgbClr val="EEECE1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F785-2117-49EC-9432-A91B955AB000}"/>
              </a:ext>
            </a:extLst>
          </p:cNvPr>
          <p:cNvSpPr txBox="1"/>
          <p:nvPr/>
        </p:nvSpPr>
        <p:spPr>
          <a:xfrm>
            <a:off x="474133" y="1288525"/>
            <a:ext cx="11331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Containers:</a:t>
            </a:r>
            <a:r>
              <a:rPr lang="en-US" dirty="0"/>
              <a:t> Data Lakes and Data Warehouses are both physical containers for data but they vary in technology and capability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Good Practices: </a:t>
            </a:r>
            <a:r>
              <a:rPr lang="en-US" dirty="0"/>
              <a:t>Data Warehousing is a set of good practices mostly adopted during the rise of Data Warehouse technologies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Evolution: </a:t>
            </a:r>
            <a:r>
              <a:rPr lang="en-US" dirty="0"/>
              <a:t>As Data Lakes become “</a:t>
            </a:r>
            <a:r>
              <a:rPr lang="en-US" dirty="0" err="1"/>
              <a:t>Lakehouses</a:t>
            </a:r>
            <a:r>
              <a:rPr lang="en-US" dirty="0"/>
              <a:t>”, more of the Data Warehousing good practices will be implemented in the Lakehouse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C98AA9-2F4F-4960-B272-B866A45D798E}"/>
              </a:ext>
            </a:extLst>
          </p:cNvPr>
          <p:cNvSpPr/>
          <p:nvPr/>
        </p:nvSpPr>
        <p:spPr>
          <a:xfrm>
            <a:off x="292496" y="3638007"/>
            <a:ext cx="3383280" cy="29717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3EB829-FD36-465C-829E-3780993EDBED}"/>
              </a:ext>
            </a:extLst>
          </p:cNvPr>
          <p:cNvSpPr/>
          <p:nvPr/>
        </p:nvSpPr>
        <p:spPr>
          <a:xfrm>
            <a:off x="7762601" y="3638007"/>
            <a:ext cx="3383280" cy="29717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18A7DC-8113-40B5-B268-9C39B5B90E0E}"/>
              </a:ext>
            </a:extLst>
          </p:cNvPr>
          <p:cNvSpPr txBox="1"/>
          <p:nvPr/>
        </p:nvSpPr>
        <p:spPr>
          <a:xfrm>
            <a:off x="292496" y="3253576"/>
            <a:ext cx="204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Lake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18E21-8C40-43ED-BBDC-9BDCD312E64D}"/>
              </a:ext>
            </a:extLst>
          </p:cNvPr>
          <p:cNvSpPr txBox="1"/>
          <p:nvPr/>
        </p:nvSpPr>
        <p:spPr>
          <a:xfrm>
            <a:off x="7716881" y="3253576"/>
            <a:ext cx="303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Warehouse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48D6D0-75EF-4DD1-8E2C-927DB56E911B}"/>
              </a:ext>
            </a:extLst>
          </p:cNvPr>
          <p:cNvSpPr txBox="1"/>
          <p:nvPr/>
        </p:nvSpPr>
        <p:spPr>
          <a:xfrm>
            <a:off x="4114800" y="3855720"/>
            <a:ext cx="3383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Integration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Data Capture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Schema Enforcement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Schema Evolution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Dimensional Data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4403D89-1D6F-423A-8E69-D8EACE62C57F}"/>
              </a:ext>
            </a:extLst>
          </p:cNvPr>
          <p:cNvGrpSpPr/>
          <p:nvPr/>
        </p:nvGrpSpPr>
        <p:grpSpPr>
          <a:xfrm>
            <a:off x="3529815" y="4036045"/>
            <a:ext cx="640080" cy="1653678"/>
            <a:chOff x="3535495" y="3609325"/>
            <a:chExt cx="640080" cy="165367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BC30D45-A403-440C-8B36-D924F91B8A42}"/>
                </a:ext>
              </a:extLst>
            </p:cNvPr>
            <p:cNvCxnSpPr/>
            <p:nvPr/>
          </p:nvCxnSpPr>
          <p:spPr bwMode="auto">
            <a:xfrm flipH="1">
              <a:off x="3535495" y="3609325"/>
              <a:ext cx="640080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D226413-38BA-4319-96C8-C0D9BAD57B71}"/>
                </a:ext>
              </a:extLst>
            </p:cNvPr>
            <p:cNvCxnSpPr/>
            <p:nvPr/>
          </p:nvCxnSpPr>
          <p:spPr bwMode="auto">
            <a:xfrm flipH="1">
              <a:off x="3535495" y="3887147"/>
              <a:ext cx="640080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0491A8E-2828-42FD-9523-114C7748868B}"/>
                </a:ext>
              </a:extLst>
            </p:cNvPr>
            <p:cNvCxnSpPr/>
            <p:nvPr/>
          </p:nvCxnSpPr>
          <p:spPr bwMode="auto">
            <a:xfrm flipH="1">
              <a:off x="3535495" y="4169705"/>
              <a:ext cx="640080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D84B6E1-B6D3-456B-92C6-753DDB2E1D0E}"/>
                </a:ext>
              </a:extLst>
            </p:cNvPr>
            <p:cNvCxnSpPr/>
            <p:nvPr/>
          </p:nvCxnSpPr>
          <p:spPr bwMode="auto">
            <a:xfrm flipH="1">
              <a:off x="3535495" y="4442318"/>
              <a:ext cx="640080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7E8433E-FD45-4569-88FE-DA269F505C8E}"/>
                </a:ext>
              </a:extLst>
            </p:cNvPr>
            <p:cNvCxnSpPr/>
            <p:nvPr/>
          </p:nvCxnSpPr>
          <p:spPr bwMode="auto">
            <a:xfrm flipH="1">
              <a:off x="3535495" y="4709021"/>
              <a:ext cx="640080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884B798-9D00-4949-B9C5-6EE4A7F5BDBF}"/>
                </a:ext>
              </a:extLst>
            </p:cNvPr>
            <p:cNvCxnSpPr/>
            <p:nvPr/>
          </p:nvCxnSpPr>
          <p:spPr bwMode="auto">
            <a:xfrm flipH="1">
              <a:off x="3535495" y="4987080"/>
              <a:ext cx="640080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B2F55D1-3630-43BA-89D1-BB6FB40C9301}"/>
                </a:ext>
              </a:extLst>
            </p:cNvPr>
            <p:cNvCxnSpPr/>
            <p:nvPr/>
          </p:nvCxnSpPr>
          <p:spPr bwMode="auto">
            <a:xfrm flipH="1">
              <a:off x="3535495" y="5263003"/>
              <a:ext cx="640080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3EE5FE-2BFF-464B-9ACA-CA8C1913BD49}"/>
              </a:ext>
            </a:extLst>
          </p:cNvPr>
          <p:cNvGrpSpPr/>
          <p:nvPr/>
        </p:nvGrpSpPr>
        <p:grpSpPr>
          <a:xfrm>
            <a:off x="7294371" y="4036045"/>
            <a:ext cx="640080" cy="1666931"/>
            <a:chOff x="7385251" y="3609325"/>
            <a:chExt cx="640080" cy="1666931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B53EE50-0BEE-4FDF-AF8D-A12FE518A353}"/>
                </a:ext>
              </a:extLst>
            </p:cNvPr>
            <p:cNvCxnSpPr/>
            <p:nvPr/>
          </p:nvCxnSpPr>
          <p:spPr bwMode="auto">
            <a:xfrm rot="10800000" flipH="1">
              <a:off x="7385251" y="3609325"/>
              <a:ext cx="640080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3D8F3C7-328E-4AD9-9116-425AD9032077}"/>
                </a:ext>
              </a:extLst>
            </p:cNvPr>
            <p:cNvCxnSpPr/>
            <p:nvPr/>
          </p:nvCxnSpPr>
          <p:spPr bwMode="auto">
            <a:xfrm rot="10800000" flipH="1">
              <a:off x="7385251" y="3900400"/>
              <a:ext cx="640080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D6808A2-22BB-4EE1-824C-CF06085284CA}"/>
                </a:ext>
              </a:extLst>
            </p:cNvPr>
            <p:cNvCxnSpPr/>
            <p:nvPr/>
          </p:nvCxnSpPr>
          <p:spPr bwMode="auto">
            <a:xfrm rot="10800000" flipH="1">
              <a:off x="7385251" y="4182958"/>
              <a:ext cx="640080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50D533D-F6CA-4EA1-BF95-282A3C8F3759}"/>
                </a:ext>
              </a:extLst>
            </p:cNvPr>
            <p:cNvCxnSpPr/>
            <p:nvPr/>
          </p:nvCxnSpPr>
          <p:spPr bwMode="auto">
            <a:xfrm rot="10800000" flipH="1">
              <a:off x="7385251" y="4455571"/>
              <a:ext cx="640080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F3109EF-0B01-4D96-947B-5321FAC13607}"/>
                </a:ext>
              </a:extLst>
            </p:cNvPr>
            <p:cNvCxnSpPr/>
            <p:nvPr/>
          </p:nvCxnSpPr>
          <p:spPr bwMode="auto">
            <a:xfrm rot="10800000" flipH="1">
              <a:off x="7385251" y="4722274"/>
              <a:ext cx="640080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82D07E-E722-4BA7-97D2-592D30B6BAE5}"/>
                </a:ext>
              </a:extLst>
            </p:cNvPr>
            <p:cNvCxnSpPr/>
            <p:nvPr/>
          </p:nvCxnSpPr>
          <p:spPr bwMode="auto">
            <a:xfrm rot="10800000" flipH="1">
              <a:off x="7385251" y="5000333"/>
              <a:ext cx="640080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37D334-3556-41F4-B3A1-14F207E33650}"/>
                </a:ext>
              </a:extLst>
            </p:cNvPr>
            <p:cNvCxnSpPr/>
            <p:nvPr/>
          </p:nvCxnSpPr>
          <p:spPr bwMode="auto">
            <a:xfrm rot="10800000" flipH="1">
              <a:off x="7385251" y="5276256"/>
              <a:ext cx="640080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2903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9844-39C9-459B-9271-ABA29132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2" y="187424"/>
            <a:ext cx="11527367" cy="573425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4A287-D357-4676-A0A8-03A0ADFA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5680A-F3F2-4B83-B2CF-AAB378AA7749}" type="slidenum">
              <a:rPr lang="en-US" smtClean="0">
                <a:solidFill>
                  <a:srgbClr val="EEECE1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F785-2117-49EC-9432-A91B955AB000}"/>
              </a:ext>
            </a:extLst>
          </p:cNvPr>
          <p:cNvSpPr txBox="1"/>
          <p:nvPr/>
        </p:nvSpPr>
        <p:spPr>
          <a:xfrm>
            <a:off x="386081" y="983724"/>
            <a:ext cx="1141984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Other questions?</a:t>
            </a:r>
          </a:p>
        </p:txBody>
      </p:sp>
    </p:spTree>
    <p:extLst>
      <p:ext uri="{BB962C8B-B14F-4D97-AF65-F5344CB8AC3E}">
        <p14:creationId xmlns:p14="http://schemas.microsoft.com/office/powerpoint/2010/main" val="2730720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852" y="2459790"/>
            <a:ext cx="2641600" cy="756294"/>
          </a:xfrm>
        </p:spPr>
        <p:txBody>
          <a:bodyPr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4000">
                <a:latin typeface="Century Gothic" panose="020B0502020202020204" pitchFamily="34" charset="0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36347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9844-39C9-459B-9271-ABA29132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2" y="158753"/>
            <a:ext cx="11527367" cy="630767"/>
          </a:xfrm>
        </p:spPr>
        <p:txBody>
          <a:bodyPr>
            <a:normAutofit fontScale="90000"/>
          </a:bodyPr>
          <a:lstStyle/>
          <a:p>
            <a:r>
              <a:rPr lang="en-US" dirty="0"/>
              <a:t>Thanks Power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4A287-D357-4676-A0A8-03A0ADFA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5680A-F3F2-4B83-B2CF-AAB378AA7749}" type="slidenum">
              <a:rPr lang="en-US" smtClean="0">
                <a:solidFill>
                  <a:srgbClr val="EEECE1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EEECE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7291E22-45E9-49C3-87FD-473EC053ACDC}"/>
              </a:ext>
            </a:extLst>
          </p:cNvPr>
          <p:cNvGrpSpPr/>
          <p:nvPr/>
        </p:nvGrpSpPr>
        <p:grpSpPr>
          <a:xfrm>
            <a:off x="700268" y="2158658"/>
            <a:ext cx="1745544" cy="1588532"/>
            <a:chOff x="2183628" y="3936658"/>
            <a:chExt cx="1745544" cy="15885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CFA3D079-C40B-4D81-85AC-FDC06DBFD4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3628" y="3936658"/>
              <a:ext cx="1745544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66A5663-8706-4A2A-92BD-43C78ECF3CE7}"/>
                </a:ext>
              </a:extLst>
            </p:cNvPr>
            <p:cNvSpPr txBox="1"/>
            <p:nvPr/>
          </p:nvSpPr>
          <p:spPr>
            <a:xfrm>
              <a:off x="2294400" y="515585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Engineer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9EE8B79-B3D2-4E05-8598-5BC6F4D97E5A}"/>
                  </a:ext>
                </a:extLst>
              </p:cNvPr>
              <p:cNvSpPr txBox="1"/>
              <p:nvPr/>
            </p:nvSpPr>
            <p:spPr>
              <a:xfrm>
                <a:off x="871999" y="3776313"/>
                <a:ext cx="2748894" cy="29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̇"/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  <m:r>
                          <a:rPr lang="en-US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𝑜𝑝𝑦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𝐿𝑜𝑎𝑑</m:t>
                    </m:r>
                  </m:oMath>
                </a14:m>
                <a:r>
                  <a:rPr lang="en-US" dirty="0"/>
                  <a:t> Jobs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9EE8B79-B3D2-4E05-8598-5BC6F4D97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99" y="3776313"/>
                <a:ext cx="2748894" cy="294119"/>
              </a:xfrm>
              <a:prstGeom prst="rect">
                <a:avLst/>
              </a:prstGeom>
              <a:blipFill>
                <a:blip r:embed="rId4"/>
                <a:stretch>
                  <a:fillRect l="-15521" t="-161224" r="-5100" b="-2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8716FD8B-84F4-484B-8E20-1C573BB08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397" y="1400377"/>
            <a:ext cx="3941604" cy="2600960"/>
          </a:xfrm>
          <a:prstGeom prst="rect">
            <a:avLst/>
          </a:prstGeom>
        </p:spPr>
      </p:pic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C83007FC-F14B-4C01-9896-D3BA80CD879E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2153920" y="4001337"/>
            <a:ext cx="7195279" cy="12700"/>
          </a:xfrm>
          <a:prstGeom prst="curvedConnector4">
            <a:avLst>
              <a:gd name="adj1" fmla="val 39129"/>
              <a:gd name="adj2" fmla="val 14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36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9844-39C9-459B-9271-ABA29132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2" y="158753"/>
            <a:ext cx="11527367" cy="630767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4A287-D357-4676-A0A8-03A0ADFA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5680A-F3F2-4B83-B2CF-AAB378AA7749}" type="slidenum">
              <a:rPr lang="en-US" smtClean="0">
                <a:solidFill>
                  <a:srgbClr val="EEECE1"/>
                </a:solidFill>
              </a:rPr>
              <a:pPr>
                <a:defRPr/>
              </a:pPr>
              <a:t>2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F785-2117-49EC-9432-A91B955AB000}"/>
              </a:ext>
            </a:extLst>
          </p:cNvPr>
          <p:cNvSpPr txBox="1"/>
          <p:nvPr/>
        </p:nvSpPr>
        <p:spPr>
          <a:xfrm>
            <a:off x="386081" y="983724"/>
            <a:ext cx="1141984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Now: </a:t>
            </a:r>
            <a:r>
              <a:rPr lang="en-US" sz="2400" dirty="0"/>
              <a:t>Senior Data Architect @ the Clorox Company, helping to define and accelerate the company’s enterprise data platform.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Way Back: </a:t>
            </a:r>
            <a:r>
              <a:rPr lang="en-US" sz="2400" dirty="0"/>
              <a:t>Client serving Big Data Architect with EY, Cloud Technology Partners, and a # of boutique consultancies serving clients large to small.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Way </a:t>
            </a:r>
            <a:r>
              <a:rPr lang="en-US" sz="2400" b="1" dirty="0" err="1"/>
              <a:t>Way</a:t>
            </a:r>
            <a:r>
              <a:rPr lang="en-US" sz="2400" b="1" dirty="0"/>
              <a:t> Back: </a:t>
            </a:r>
            <a:r>
              <a:rPr lang="en-US" sz="2400" dirty="0"/>
              <a:t>SOA Architect (yup, before services got “micro” and we learned reuse is hard) and distributed computing developer @ places like Cisco, Sun and Lawrence Livermore. </a:t>
            </a:r>
          </a:p>
        </p:txBody>
      </p:sp>
    </p:spTree>
    <p:extLst>
      <p:ext uri="{BB962C8B-B14F-4D97-AF65-F5344CB8AC3E}">
        <p14:creationId xmlns:p14="http://schemas.microsoft.com/office/powerpoint/2010/main" val="217605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9844-39C9-459B-9271-ABA29132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2" y="158753"/>
            <a:ext cx="11527367" cy="630767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4A287-D357-4676-A0A8-03A0ADFA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5680A-F3F2-4B83-B2CF-AAB378AA7749}" type="slidenum">
              <a:rPr lang="en-US" smtClean="0">
                <a:solidFill>
                  <a:srgbClr val="EEECE1"/>
                </a:solidFill>
              </a:rPr>
              <a:pPr>
                <a:defRPr/>
              </a:pPr>
              <a:t>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F785-2117-49EC-9432-A91B955AB000}"/>
              </a:ext>
            </a:extLst>
          </p:cNvPr>
          <p:cNvSpPr txBox="1"/>
          <p:nvPr/>
        </p:nvSpPr>
        <p:spPr>
          <a:xfrm>
            <a:off x="386081" y="983724"/>
            <a:ext cx="11419840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What’s a Lakehouse? </a:t>
            </a:r>
            <a:r>
              <a:rPr lang="en-US" sz="2400" dirty="0"/>
              <a:t>– What is it?.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What’s a Query Engine? </a:t>
            </a:r>
            <a:r>
              <a:rPr lang="en-US" sz="2400" dirty="0"/>
              <a:t>What’s it do? Market overview. Why we care.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One Performance Journey</a:t>
            </a:r>
            <a:r>
              <a:rPr lang="en-US" sz="2400" dirty="0"/>
              <a:t> – The data set, the preparation, initial experiences, and the tuning, the current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Implications on Architecture &amp; Practices</a:t>
            </a:r>
            <a:r>
              <a:rPr lang="en-US" sz="2400" dirty="0"/>
              <a:t> – Architecture changes, good practices. </a:t>
            </a:r>
          </a:p>
          <a:p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Code </a:t>
            </a:r>
            <a:r>
              <a:rPr lang="en-US" sz="2400" b="1" dirty="0" err="1"/>
              <a:t>Snippits</a:t>
            </a:r>
            <a:r>
              <a:rPr lang="en-US" sz="2400" b="1" dirty="0"/>
              <a:t> @ </a:t>
            </a:r>
            <a:r>
              <a:rPr lang="en-US" sz="2400" dirty="0">
                <a:hlinkClick r:id="rId3"/>
              </a:rPr>
              <a:t>https://github.com/mikeasick/QueryEngine</a:t>
            </a:r>
            <a:r>
              <a:rPr lang="en-US" sz="2400" dirty="0"/>
              <a:t> - mostly data prep so far and evolving (will put PBIX once I’m sure it’s secure or take down </a:t>
            </a:r>
            <a:r>
              <a:rPr lang="en-US" sz="2400" dirty="0" err="1"/>
              <a:t>Dremio</a:t>
            </a:r>
            <a:r>
              <a:rPr lang="en-US" sz="2400" dirty="0"/>
              <a:t> Server)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578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9844-39C9-459B-9271-ABA29132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2" y="158753"/>
            <a:ext cx="11527367" cy="63076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Lakehouse?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4A287-D357-4676-A0A8-03A0ADFA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5680A-F3F2-4B83-B2CF-AAB378AA7749}" type="slidenum">
              <a:rPr lang="en-US" smtClean="0">
                <a:solidFill>
                  <a:srgbClr val="EEECE1"/>
                </a:solidFill>
              </a:rPr>
              <a:pPr>
                <a:defRPr/>
              </a:pPr>
              <a:t>4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A5A8AD-8EE9-4750-8609-8B2C5EB7E7F7}"/>
              </a:ext>
            </a:extLst>
          </p:cNvPr>
          <p:cNvSpPr/>
          <p:nvPr/>
        </p:nvSpPr>
        <p:spPr>
          <a:xfrm>
            <a:off x="923925" y="1442263"/>
            <a:ext cx="1247775" cy="74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A65181-53CB-4F95-A2D6-035BCADA1648}"/>
              </a:ext>
            </a:extLst>
          </p:cNvPr>
          <p:cNvSpPr/>
          <p:nvPr/>
        </p:nvSpPr>
        <p:spPr>
          <a:xfrm>
            <a:off x="2781713" y="1619934"/>
            <a:ext cx="2295112" cy="23535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034F42-50B4-41E9-BB44-812F6DAA7039}"/>
              </a:ext>
            </a:extLst>
          </p:cNvPr>
          <p:cNvSpPr/>
          <p:nvPr/>
        </p:nvSpPr>
        <p:spPr>
          <a:xfrm>
            <a:off x="6675120" y="3505190"/>
            <a:ext cx="1143557" cy="6399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Cloud Data Warehouse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78368B-2CAF-4DD6-BA78-4D69E0B91E2F}"/>
              </a:ext>
            </a:extLst>
          </p:cNvPr>
          <p:cNvSpPr/>
          <p:nvPr/>
        </p:nvSpPr>
        <p:spPr>
          <a:xfrm>
            <a:off x="8130990" y="2406785"/>
            <a:ext cx="1417824" cy="4403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Science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AE1EED-CA51-4516-8492-56F6151294BB}"/>
              </a:ext>
            </a:extLst>
          </p:cNvPr>
          <p:cNvSpPr/>
          <p:nvPr/>
        </p:nvSpPr>
        <p:spPr>
          <a:xfrm>
            <a:off x="923924" y="2345058"/>
            <a:ext cx="1247775" cy="74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E-Comm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878FC3-0152-4FB7-8D5F-0C55946275FE}"/>
              </a:ext>
            </a:extLst>
          </p:cNvPr>
          <p:cNvSpPr/>
          <p:nvPr/>
        </p:nvSpPr>
        <p:spPr>
          <a:xfrm>
            <a:off x="923924" y="3226127"/>
            <a:ext cx="1247775" cy="747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8EE0D5-603B-4D26-B08E-30F369150523}"/>
              </a:ext>
            </a:extLst>
          </p:cNvPr>
          <p:cNvSpPr txBox="1"/>
          <p:nvPr/>
        </p:nvSpPr>
        <p:spPr>
          <a:xfrm>
            <a:off x="790573" y="961047"/>
            <a:ext cx="160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D6479-C2B6-4B4D-9752-CA9456CB4E81}"/>
              </a:ext>
            </a:extLst>
          </p:cNvPr>
          <p:cNvSpPr txBox="1"/>
          <p:nvPr/>
        </p:nvSpPr>
        <p:spPr>
          <a:xfrm>
            <a:off x="2838862" y="961047"/>
            <a:ext cx="204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Enterprise Data Lake (EDL)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6D8908-0519-4752-A8C4-7D1E11781FA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171700" y="1815946"/>
            <a:ext cx="610013" cy="980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1265C8-A143-483F-96CB-F870243A1289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2171699" y="2718741"/>
            <a:ext cx="610014" cy="779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4B5B286-5C53-4011-882A-7A3F7136B7B7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2171699" y="2796713"/>
            <a:ext cx="610014" cy="8030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BD3E64-B9EF-431D-905B-57896D469B3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076825" y="2796713"/>
            <a:ext cx="1598295" cy="1028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A5ADA7-240F-459E-952E-E6D10E2D040C}"/>
              </a:ext>
            </a:extLst>
          </p:cNvPr>
          <p:cNvSpPr txBox="1"/>
          <p:nvPr/>
        </p:nvSpPr>
        <p:spPr>
          <a:xfrm>
            <a:off x="8191950" y="961047"/>
            <a:ext cx="159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Workloads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9C0798F-28AA-4EE1-9E55-3D0E6C613F7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076825" y="2626974"/>
            <a:ext cx="3054165" cy="1697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7D802E-3620-4CF5-A297-3569A7334D15}"/>
              </a:ext>
            </a:extLst>
          </p:cNvPr>
          <p:cNvSpPr/>
          <p:nvPr/>
        </p:nvSpPr>
        <p:spPr>
          <a:xfrm rot="-5400000">
            <a:off x="2443303" y="2534085"/>
            <a:ext cx="1525269" cy="6100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Bronze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0655710-91C6-4381-8A86-330174BC3573}"/>
              </a:ext>
            </a:extLst>
          </p:cNvPr>
          <p:cNvSpPr/>
          <p:nvPr/>
        </p:nvSpPr>
        <p:spPr>
          <a:xfrm rot="-5400000">
            <a:off x="3168379" y="2534085"/>
            <a:ext cx="1525269" cy="6100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Silver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87897F4-4B84-44C9-BA9C-66DB4F7E105D}"/>
              </a:ext>
            </a:extLst>
          </p:cNvPr>
          <p:cNvSpPr/>
          <p:nvPr/>
        </p:nvSpPr>
        <p:spPr>
          <a:xfrm rot="-5400000">
            <a:off x="3893454" y="2534085"/>
            <a:ext cx="1525269" cy="6100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Gold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0A02182-6667-402E-9A27-874DD3D11DF8}"/>
              </a:ext>
            </a:extLst>
          </p:cNvPr>
          <p:cNvSpPr/>
          <p:nvPr/>
        </p:nvSpPr>
        <p:spPr>
          <a:xfrm>
            <a:off x="8178800" y="1736408"/>
            <a:ext cx="1370014" cy="4552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Ad-hoc Query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6A731A4-7194-4423-86C3-56957EF339A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076825" y="1905967"/>
            <a:ext cx="3101975" cy="890746"/>
          </a:xfrm>
          <a:prstGeom prst="bentConnector3">
            <a:avLst>
              <a:gd name="adj1" fmla="val 49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BACC319-5933-4AB6-864A-140C5705E4EC}"/>
              </a:ext>
            </a:extLst>
          </p:cNvPr>
          <p:cNvSpPr/>
          <p:nvPr/>
        </p:nvSpPr>
        <p:spPr>
          <a:xfrm>
            <a:off x="8129404" y="2997206"/>
            <a:ext cx="1417824" cy="4403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Dynamic BI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C4DA84E-00F9-418C-8626-6B545518A3E5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5076825" y="2796713"/>
            <a:ext cx="3052579" cy="420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7FAC913E-A71D-4AB2-A488-74B2832A19BA}"/>
              </a:ext>
            </a:extLst>
          </p:cNvPr>
          <p:cNvCxnSpPr>
            <a:cxnSpLocks/>
            <a:stCxn id="8" idx="3"/>
            <a:endCxn id="26" idx="2"/>
          </p:cNvCxnSpPr>
          <p:nvPr/>
        </p:nvCxnSpPr>
        <p:spPr>
          <a:xfrm flipV="1">
            <a:off x="7818677" y="3437584"/>
            <a:ext cx="1019639" cy="387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DC1D3969-53DA-4E1E-B588-28E80FDBFE43}"/>
              </a:ext>
            </a:extLst>
          </p:cNvPr>
          <p:cNvSpPr txBox="1"/>
          <p:nvPr/>
        </p:nvSpPr>
        <p:spPr>
          <a:xfrm>
            <a:off x="386080" y="4527580"/>
            <a:ext cx="1141984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vendor driven architecture pattern, with serious implications on how we can enable data &amp; analytics. Including: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Most / all transformations happen in the lake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lake has the capability to serve most to all data serving workloads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Role of the data warehouse is diminished or eliminated (not likely)</a:t>
            </a:r>
          </a:p>
        </p:txBody>
      </p:sp>
    </p:spTree>
    <p:extLst>
      <p:ext uri="{BB962C8B-B14F-4D97-AF65-F5344CB8AC3E}">
        <p14:creationId xmlns:p14="http://schemas.microsoft.com/office/powerpoint/2010/main" val="146002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9844-39C9-459B-9271-ABA29132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2" y="158753"/>
            <a:ext cx="11527367" cy="63076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Query Engine?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4A287-D357-4676-A0A8-03A0ADFA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5680A-F3F2-4B83-B2CF-AAB378AA7749}" type="slidenum">
              <a:rPr lang="en-US" smtClean="0">
                <a:solidFill>
                  <a:srgbClr val="EEECE1"/>
                </a:solidFill>
              </a:rPr>
              <a:pPr>
                <a:defRPr/>
              </a:pPr>
              <a:t>5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D6479-C2B6-4B4D-9752-CA9456CB4E81}"/>
              </a:ext>
            </a:extLst>
          </p:cNvPr>
          <p:cNvSpPr txBox="1"/>
          <p:nvPr/>
        </p:nvSpPr>
        <p:spPr>
          <a:xfrm>
            <a:off x="3063120" y="1184567"/>
            <a:ext cx="428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Lake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C1D3969-53DA-4E1E-B588-28E80FDBFE43}"/>
              </a:ext>
            </a:extLst>
          </p:cNvPr>
          <p:cNvSpPr txBox="1"/>
          <p:nvPr/>
        </p:nvSpPr>
        <p:spPr>
          <a:xfrm>
            <a:off x="386080" y="4131340"/>
            <a:ext cx="1141984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 emerging product category of projects / products that enable fast query on Data Lakes: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Performance oriented – often with acceleration options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Blob/Object Store focused – with the ability to direct query other data stores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Have varying degrees of other associated data management capabilities like semantic layer management, security controls …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7C17AB-FEA3-4D96-B5A8-62EA6F4174D1}"/>
              </a:ext>
            </a:extLst>
          </p:cNvPr>
          <p:cNvGrpSpPr/>
          <p:nvPr/>
        </p:nvGrpSpPr>
        <p:grpSpPr>
          <a:xfrm>
            <a:off x="579120" y="1619934"/>
            <a:ext cx="9255760" cy="2353558"/>
            <a:chOff x="579120" y="1619934"/>
            <a:chExt cx="9255760" cy="235355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3A65181-53CB-4F95-A2D6-035BCADA1648}"/>
                </a:ext>
              </a:extLst>
            </p:cNvPr>
            <p:cNvSpPr/>
            <p:nvPr/>
          </p:nvSpPr>
          <p:spPr>
            <a:xfrm>
              <a:off x="579120" y="1619934"/>
              <a:ext cx="9255760" cy="235355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84FF0EB-7487-45FA-8114-0F29EC9435CC}"/>
                </a:ext>
              </a:extLst>
            </p:cNvPr>
            <p:cNvGrpSpPr/>
            <p:nvPr/>
          </p:nvGrpSpPr>
          <p:grpSpPr>
            <a:xfrm>
              <a:off x="4176918" y="1751336"/>
              <a:ext cx="2060164" cy="1032503"/>
              <a:chOff x="3601971" y="1751336"/>
              <a:chExt cx="2060164" cy="1032503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A7D802E-3620-4CF5-A297-3569A7334D15}"/>
                  </a:ext>
                </a:extLst>
              </p:cNvPr>
              <p:cNvSpPr/>
              <p:nvPr/>
            </p:nvSpPr>
            <p:spPr>
              <a:xfrm rot="-5400000">
                <a:off x="3390726" y="1962581"/>
                <a:ext cx="1032503" cy="6100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Bronze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60655710-91C6-4381-8A86-330174BC3573}"/>
                  </a:ext>
                </a:extLst>
              </p:cNvPr>
              <p:cNvSpPr/>
              <p:nvPr/>
            </p:nvSpPr>
            <p:spPr>
              <a:xfrm rot="-5400000">
                <a:off x="4115802" y="1962581"/>
                <a:ext cx="1032503" cy="6100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Silver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687897F4-4B84-44C9-BA9C-66DB4F7E105D}"/>
                  </a:ext>
                </a:extLst>
              </p:cNvPr>
              <p:cNvSpPr/>
              <p:nvPr/>
            </p:nvSpPr>
            <p:spPr>
              <a:xfrm rot="-5400000">
                <a:off x="4840877" y="1962581"/>
                <a:ext cx="1032503" cy="6100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Gold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09744B0-19CA-4D66-B5E2-BE529DB7D371}"/>
                </a:ext>
              </a:extLst>
            </p:cNvPr>
            <p:cNvGrpSpPr/>
            <p:nvPr/>
          </p:nvGrpSpPr>
          <p:grpSpPr>
            <a:xfrm>
              <a:off x="782320" y="2902499"/>
              <a:ext cx="8849360" cy="977061"/>
              <a:chOff x="822960" y="2902499"/>
              <a:chExt cx="8849360" cy="977061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CA99762-5C22-4C5F-ACB7-280A248834A4}"/>
                  </a:ext>
                </a:extLst>
              </p:cNvPr>
              <p:cNvSpPr/>
              <p:nvPr/>
            </p:nvSpPr>
            <p:spPr>
              <a:xfrm>
                <a:off x="822960" y="2902499"/>
                <a:ext cx="8849360" cy="45295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Query Engine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D4D4701-A210-419F-9DCD-7066CA4F0D0D}"/>
                  </a:ext>
                </a:extLst>
              </p:cNvPr>
              <p:cNvSpPr/>
              <p:nvPr/>
            </p:nvSpPr>
            <p:spPr>
              <a:xfrm>
                <a:off x="822960" y="3426605"/>
                <a:ext cx="8849360" cy="45295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File Engine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39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9844-39C9-459B-9271-ABA29132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Query Engine – Market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4A287-D357-4676-A0A8-03A0ADFA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5680A-F3F2-4B83-B2CF-AAB378AA7749}" type="slidenum">
              <a:rPr lang="en-US" smtClean="0">
                <a:solidFill>
                  <a:srgbClr val="EEECE1"/>
                </a:solidFill>
              </a:rPr>
              <a:pPr>
                <a:defRPr/>
              </a:pPr>
              <a:t>6</a:t>
            </a:fld>
            <a:endParaRPr lang="en-US">
              <a:solidFill>
                <a:srgbClr val="EEECE1"/>
              </a:solidFill>
            </a:endParaRP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5C1C6B38-7277-468F-BAA2-33801E553235}"/>
              </a:ext>
            </a:extLst>
          </p:cNvPr>
          <p:cNvGraphicFramePr>
            <a:graphicFrameLocks noGrp="1"/>
          </p:cNvGraphicFramePr>
          <p:nvPr/>
        </p:nvGraphicFramePr>
        <p:xfrm>
          <a:off x="450850" y="1568025"/>
          <a:ext cx="10674350" cy="47597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83352">
                  <a:extLst>
                    <a:ext uri="{9D8B030D-6E8A-4147-A177-3AD203B41FA5}">
                      <a16:colId xmlns:a16="http://schemas.microsoft.com/office/drawing/2014/main" val="3618577977"/>
                    </a:ext>
                  </a:extLst>
                </a:gridCol>
                <a:gridCol w="7090998">
                  <a:extLst>
                    <a:ext uri="{9D8B030D-6E8A-4147-A177-3AD203B41FA5}">
                      <a16:colId xmlns:a16="http://schemas.microsoft.com/office/drawing/2014/main" val="3499822383"/>
                    </a:ext>
                  </a:extLst>
                </a:gridCol>
              </a:tblGrid>
              <a:tr h="951950">
                <a:tc>
                  <a:txBody>
                    <a:bodyPr/>
                    <a:lstStyle/>
                    <a:p>
                      <a:r>
                        <a:rPr lang="en-US" dirty="0"/>
                        <a:t>Project /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259314"/>
                  </a:ext>
                </a:extLst>
              </a:tr>
              <a:tr h="951950">
                <a:tc>
                  <a:txBody>
                    <a:bodyPr/>
                    <a:lstStyle/>
                    <a:p>
                      <a:r>
                        <a:rPr lang="en-US" sz="1400"/>
                        <a:t>Starburst - </a:t>
                      </a:r>
                      <a:r>
                        <a:rPr lang="en-US" sz="1400" err="1"/>
                        <a:t>Trino</a:t>
                      </a:r>
                      <a:r>
                        <a:rPr lang="en-US" sz="1400"/>
                        <a:t> Project (was Presto)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Supports ad-hoc, BI and data science workloads on files, object stores and databases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Tast</a:t>
                      </a:r>
                      <a:r>
                        <a:rPr lang="en-US" sz="1400" dirty="0"/>
                        <a:t> moving project / product – broad industry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Unclear if split between Presto and </a:t>
                      </a:r>
                      <a:r>
                        <a:rPr lang="en-US" sz="1400" dirty="0" err="1"/>
                        <a:t>Trino</a:t>
                      </a:r>
                      <a:r>
                        <a:rPr lang="en-US" sz="1400" dirty="0"/>
                        <a:t> will impact momentum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Very strong SQL compliance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11622"/>
                  </a:ext>
                </a:extLst>
              </a:tr>
              <a:tr h="951950">
                <a:tc>
                  <a:txBody>
                    <a:bodyPr/>
                    <a:lstStyle/>
                    <a:p>
                      <a:r>
                        <a:rPr lang="en-US" sz="1400" err="1"/>
                        <a:t>Dremio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Supports ad-hoc, BI and data science workloads on files, object stores and databases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Provides indexing functions for higher performing queries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Interesting features for construction of semantic layer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Very Parquet file format focused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80699"/>
                  </a:ext>
                </a:extLst>
              </a:tr>
              <a:tr h="951950">
                <a:tc>
                  <a:txBody>
                    <a:bodyPr/>
                    <a:lstStyle/>
                    <a:p>
                      <a:r>
                        <a:rPr lang="en-US" sz="1400"/>
                        <a:t>Materialize.io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Query engine for ad-hoc and BI queries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All data is ingested into the in-memory materialized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Targeted towards real-time data serving scenarios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967360"/>
                  </a:ext>
                </a:extLst>
              </a:tr>
              <a:tr h="951950">
                <a:tc>
                  <a:txBody>
                    <a:bodyPr/>
                    <a:lstStyle/>
                    <a:p>
                      <a:r>
                        <a:rPr lang="en-US" sz="1400" dirty="0"/>
                        <a:t>Databricks – Delta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Has improved query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Has clusters optimized for data serving jobs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63481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7BB4087A-A241-4DB7-B600-64E5A4611AB2}"/>
              </a:ext>
            </a:extLst>
          </p:cNvPr>
          <p:cNvGrpSpPr/>
          <p:nvPr/>
        </p:nvGrpSpPr>
        <p:grpSpPr>
          <a:xfrm>
            <a:off x="1946093" y="2893588"/>
            <a:ext cx="1540289" cy="352712"/>
            <a:chOff x="8480174" y="3905468"/>
            <a:chExt cx="1679826" cy="4938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DD49E3-A97C-4C1B-BB3B-4A87B408802E}"/>
                </a:ext>
              </a:extLst>
            </p:cNvPr>
            <p:cNvSpPr/>
            <p:nvPr/>
          </p:nvSpPr>
          <p:spPr bwMode="auto">
            <a:xfrm>
              <a:off x="8480174" y="3905468"/>
              <a:ext cx="1679826" cy="4938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Geneva" charset="0"/>
                <a:cs typeface="Geneva" charset="0"/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4C699F2-E35F-420F-B38C-75CD2FE7B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8998" y="3932643"/>
              <a:ext cx="1579882" cy="446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4" descr="dremio logo - DATAVERSITY">
            <a:extLst>
              <a:ext uri="{FF2B5EF4-FFF2-40B4-BE49-F238E27FC236}">
                <a16:creationId xmlns:a16="http://schemas.microsoft.com/office/drawing/2014/main" id="{C8598FD2-8848-46F5-A32E-D18BF6B5B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93" y="3580384"/>
            <a:ext cx="1129284" cy="35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Materialize Logo">
            <a:extLst>
              <a:ext uri="{FF2B5EF4-FFF2-40B4-BE49-F238E27FC236}">
                <a16:creationId xmlns:a16="http://schemas.microsoft.com/office/drawing/2014/main" id="{4B8C4058-53B6-4F81-8838-08D4E130F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93" y="4762055"/>
            <a:ext cx="1605504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2F5EB02-1FC2-466D-A272-E0779AC23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93" y="5612066"/>
            <a:ext cx="802609" cy="65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92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9844-39C9-459B-9271-ABA29132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2" y="158753"/>
            <a:ext cx="11527367" cy="630767"/>
          </a:xfrm>
        </p:spPr>
        <p:txBody>
          <a:bodyPr>
            <a:normAutofit fontScale="90000"/>
          </a:bodyPr>
          <a:lstStyle/>
          <a:p>
            <a:r>
              <a:rPr lang="en-US" dirty="0"/>
              <a:t>Why we Care?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4A287-D357-4676-A0A8-03A0ADFA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5680A-F3F2-4B83-B2CF-AAB378AA7749}" type="slidenum">
              <a:rPr lang="en-US" smtClean="0">
                <a:solidFill>
                  <a:srgbClr val="EEECE1"/>
                </a:solidFill>
              </a:rPr>
              <a:pPr>
                <a:defRPr/>
              </a:pPr>
              <a:t>7</a:t>
            </a:fld>
            <a:endParaRPr lang="en-US">
              <a:solidFill>
                <a:srgbClr val="EEECE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EA92A1D-23A5-4CA8-B07B-C20B2153F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16" y="1099058"/>
            <a:ext cx="7246712" cy="257886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206CDF-0C58-4CC3-AB40-B60E84AA9CF0}"/>
              </a:ext>
            </a:extLst>
          </p:cNvPr>
          <p:cNvCxnSpPr>
            <a:cxnSpLocks/>
          </p:cNvCxnSpPr>
          <p:nvPr/>
        </p:nvCxnSpPr>
        <p:spPr>
          <a:xfrm flipV="1">
            <a:off x="1986770" y="3677920"/>
            <a:ext cx="1680990" cy="92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B11D66-55CB-4B9D-93E3-49F8570D0655}"/>
              </a:ext>
            </a:extLst>
          </p:cNvPr>
          <p:cNvCxnSpPr/>
          <p:nvPr/>
        </p:nvCxnSpPr>
        <p:spPr>
          <a:xfrm>
            <a:off x="4053840" y="4546258"/>
            <a:ext cx="0" cy="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EDD74E-2628-4492-BDFE-3D2AB8B9AFEA}"/>
              </a:ext>
            </a:extLst>
          </p:cNvPr>
          <p:cNvCxnSpPr>
            <a:cxnSpLocks/>
          </p:cNvCxnSpPr>
          <p:nvPr/>
        </p:nvCxnSpPr>
        <p:spPr>
          <a:xfrm flipH="1" flipV="1">
            <a:off x="4988560" y="3535680"/>
            <a:ext cx="416560" cy="148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1273FB-0A0D-42BA-AF32-7F611A168959}"/>
              </a:ext>
            </a:extLst>
          </p:cNvPr>
          <p:cNvCxnSpPr>
            <a:endCxn id="28" idx="3"/>
          </p:cNvCxnSpPr>
          <p:nvPr/>
        </p:nvCxnSpPr>
        <p:spPr>
          <a:xfrm flipH="1">
            <a:off x="7857328" y="1534160"/>
            <a:ext cx="1704221" cy="854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DC88EE-3549-4458-A9C4-A806BF4D8EBE}"/>
              </a:ext>
            </a:extLst>
          </p:cNvPr>
          <p:cNvCxnSpPr>
            <a:cxnSpLocks/>
          </p:cNvCxnSpPr>
          <p:nvPr/>
        </p:nvCxnSpPr>
        <p:spPr>
          <a:xfrm flipH="1" flipV="1">
            <a:off x="7244080" y="3429000"/>
            <a:ext cx="406400" cy="13283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7291E22-45E9-49C3-87FD-473EC053ACDC}"/>
              </a:ext>
            </a:extLst>
          </p:cNvPr>
          <p:cNvGrpSpPr/>
          <p:nvPr/>
        </p:nvGrpSpPr>
        <p:grpSpPr>
          <a:xfrm>
            <a:off x="700268" y="4048418"/>
            <a:ext cx="1745544" cy="1588532"/>
            <a:chOff x="2183628" y="3936658"/>
            <a:chExt cx="1745544" cy="15885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CFA3D079-C40B-4D81-85AC-FDC06DBFD4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3628" y="3936658"/>
              <a:ext cx="1745544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66A5663-8706-4A2A-92BD-43C78ECF3CE7}"/>
                </a:ext>
              </a:extLst>
            </p:cNvPr>
            <p:cNvSpPr txBox="1"/>
            <p:nvPr/>
          </p:nvSpPr>
          <p:spPr>
            <a:xfrm>
              <a:off x="2294400" y="515585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Data Engineer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2A61E4D-0F85-47F2-BF39-148E3482C26B}"/>
              </a:ext>
            </a:extLst>
          </p:cNvPr>
          <p:cNvGrpSpPr/>
          <p:nvPr/>
        </p:nvGrpSpPr>
        <p:grpSpPr>
          <a:xfrm>
            <a:off x="7085258" y="4135120"/>
            <a:ext cx="1745544" cy="1514316"/>
            <a:chOff x="7085258" y="4257040"/>
            <a:chExt cx="1745544" cy="1514316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3CB5D7C-A118-46E0-8033-2AB9134AD2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5258" y="4257040"/>
              <a:ext cx="1745544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6F2ABF-9E52-416C-8092-65BE8A0414AA}"/>
                </a:ext>
              </a:extLst>
            </p:cNvPr>
            <p:cNvSpPr txBox="1"/>
            <p:nvPr/>
          </p:nvSpPr>
          <p:spPr>
            <a:xfrm>
              <a:off x="7363670" y="5402024"/>
              <a:ext cx="1188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CIO / CFO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0DF0D51-D4CE-41D4-BC09-A3C6152A59C3}"/>
              </a:ext>
            </a:extLst>
          </p:cNvPr>
          <p:cNvGrpSpPr/>
          <p:nvPr/>
        </p:nvGrpSpPr>
        <p:grpSpPr>
          <a:xfrm>
            <a:off x="4219048" y="4792424"/>
            <a:ext cx="1745544" cy="1506784"/>
            <a:chOff x="4219048" y="4792424"/>
            <a:chExt cx="1745544" cy="1506784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2B0C94E2-D92C-41E4-AB2F-36353E031C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048" y="4792424"/>
              <a:ext cx="1745544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A70FDBD-1D24-49E3-BC5A-0BFABF39DDDA}"/>
                </a:ext>
              </a:extLst>
            </p:cNvPr>
            <p:cNvSpPr txBox="1"/>
            <p:nvPr/>
          </p:nvSpPr>
          <p:spPr>
            <a:xfrm>
              <a:off x="4219048" y="5929876"/>
              <a:ext cx="1745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Data Operations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07ABDB9-8BD8-4FA1-8431-C78C19FA17BF}"/>
              </a:ext>
            </a:extLst>
          </p:cNvPr>
          <p:cNvGrpSpPr/>
          <p:nvPr/>
        </p:nvGrpSpPr>
        <p:grpSpPr>
          <a:xfrm>
            <a:off x="9344344" y="924560"/>
            <a:ext cx="1745544" cy="1527572"/>
            <a:chOff x="9344344" y="924560"/>
            <a:chExt cx="1745544" cy="152757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4951B2F-2917-4795-840F-03E703FD3C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4344" y="924560"/>
              <a:ext cx="1745544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29C9B1-7DAC-47F2-BEBE-DE9ACABB1EAC}"/>
                </a:ext>
              </a:extLst>
            </p:cNvPr>
            <p:cNvSpPr txBox="1"/>
            <p:nvPr/>
          </p:nvSpPr>
          <p:spPr>
            <a:xfrm>
              <a:off x="9835155" y="2082800"/>
              <a:ext cx="763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User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9EE8B79-B3D2-4E05-8598-5BC6F4D97E5A}"/>
                  </a:ext>
                </a:extLst>
              </p:cNvPr>
              <p:cNvSpPr txBox="1"/>
              <p:nvPr/>
            </p:nvSpPr>
            <p:spPr>
              <a:xfrm>
                <a:off x="140479" y="5666073"/>
                <a:ext cx="3879460" cy="29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̇"/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  <m:r>
                          <a:rPr lang="en-US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𝑜𝑝𝑦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𝐿𝑜𝑎𝑑</m:t>
                    </m:r>
                  </m:oMath>
                </a14:m>
                <a:r>
                  <a:rPr lang="en-US" dirty="0"/>
                  <a:t> + Reconcile Jobs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9EE8B79-B3D2-4E05-8598-5BC6F4D97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9" y="5666073"/>
                <a:ext cx="3879460" cy="294119"/>
              </a:xfrm>
              <a:prstGeom prst="rect">
                <a:avLst/>
              </a:prstGeom>
              <a:blipFill>
                <a:blip r:embed="rId5"/>
                <a:stretch>
                  <a:fillRect l="-11006" t="-161224" r="-2987" b="-2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0825FF7-1C0B-4D60-85FC-3D6E122548B4}"/>
                  </a:ext>
                </a:extLst>
              </p:cNvPr>
              <p:cNvSpPr txBox="1"/>
              <p:nvPr/>
            </p:nvSpPr>
            <p:spPr>
              <a:xfrm>
                <a:off x="7906242" y="2389010"/>
                <a:ext cx="4299895" cy="770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𝑊𝑎𝑖𝑡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𝑊𝑎𝑖𝑡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𝑄𝑢𝑒𝑟𝑦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0825FF7-1C0B-4D60-85FC-3D6E12254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242" y="2389010"/>
                <a:ext cx="4299895" cy="7709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73271B0-DC8D-4308-810A-078E251D2251}"/>
                  </a:ext>
                </a:extLst>
              </p:cNvPr>
              <p:cNvSpPr txBox="1"/>
              <p:nvPr/>
            </p:nvSpPr>
            <p:spPr>
              <a:xfrm>
                <a:off x="3778333" y="6337642"/>
                <a:ext cx="3051989" cy="29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̇"/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  <m:r>
                          <a:rPr lang="en-US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𝑀𝑎𝑛𝑎𝑔𝑒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𝐸𝑥𝑐𝑒𝑠𝑠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Jobs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73271B0-DC8D-4308-810A-078E251D2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333" y="6337642"/>
                <a:ext cx="3051989" cy="294119"/>
              </a:xfrm>
              <a:prstGeom prst="rect">
                <a:avLst/>
              </a:prstGeom>
              <a:blipFill>
                <a:blip r:embed="rId7"/>
                <a:stretch>
                  <a:fillRect l="-14200" t="-166667" r="-4000" b="-2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D9A29F-41FB-45E1-958D-0B1A65895953}"/>
                  </a:ext>
                </a:extLst>
              </p:cNvPr>
              <p:cNvSpPr txBox="1"/>
              <p:nvPr/>
            </p:nvSpPr>
            <p:spPr>
              <a:xfrm>
                <a:off x="3778333" y="6336038"/>
                <a:ext cx="3051989" cy="29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̇"/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  <m:r>
                          <a:rPr lang="en-US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𝑀𝑎𝑛𝑎𝑔𝑒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𝐸𝑥𝑐𝑒𝑠𝑠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Jobs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D9A29F-41FB-45E1-958D-0B1A65895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333" y="6336038"/>
                <a:ext cx="3051989" cy="294119"/>
              </a:xfrm>
              <a:prstGeom prst="rect">
                <a:avLst/>
              </a:prstGeom>
              <a:blipFill>
                <a:blip r:embed="rId8"/>
                <a:stretch>
                  <a:fillRect l="-14200" t="-161224" r="-4000" b="-2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FBA0340-74AC-4935-A5D6-B666DDF10DF6}"/>
                  </a:ext>
                </a:extLst>
              </p:cNvPr>
              <p:cNvSpPr txBox="1"/>
              <p:nvPr/>
            </p:nvSpPr>
            <p:spPr>
              <a:xfrm>
                <a:off x="6235240" y="5493767"/>
                <a:ext cx="5023491" cy="770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𝑊𝑎𝑟𝑒h𝑜𝑠𝑒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𝐿𝑎𝑘𝑒h𝑜𝑢𝑠𝑒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FBA0340-74AC-4935-A5D6-B666DDF10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240" y="5493767"/>
                <a:ext cx="5023491" cy="7709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02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9844-39C9-459B-9271-ABA29132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2" y="158753"/>
            <a:ext cx="11527367" cy="63076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did we build?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4A287-D357-4676-A0A8-03A0ADFA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5680A-F3F2-4B83-B2CF-AAB378AA7749}" type="slidenum">
              <a:rPr lang="en-US" smtClean="0">
                <a:solidFill>
                  <a:srgbClr val="EEECE1"/>
                </a:solidFill>
              </a:rPr>
              <a:pPr>
                <a:defRPr/>
              </a:pPr>
              <a:t>8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A5A8AD-8EE9-4750-8609-8B2C5EB7E7F7}"/>
              </a:ext>
            </a:extLst>
          </p:cNvPr>
          <p:cNvSpPr/>
          <p:nvPr/>
        </p:nvSpPr>
        <p:spPr>
          <a:xfrm>
            <a:off x="923925" y="1442263"/>
            <a:ext cx="1247775" cy="25444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 AQ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Gzip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A65181-53CB-4F95-A2D6-035BCADA1648}"/>
              </a:ext>
            </a:extLst>
          </p:cNvPr>
          <p:cNvSpPr/>
          <p:nvPr/>
        </p:nvSpPr>
        <p:spPr>
          <a:xfrm>
            <a:off x="2781712" y="1619934"/>
            <a:ext cx="3456527" cy="23535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8EE0D5-603B-4D26-B08E-30F369150523}"/>
              </a:ext>
            </a:extLst>
          </p:cNvPr>
          <p:cNvSpPr txBox="1"/>
          <p:nvPr/>
        </p:nvSpPr>
        <p:spPr>
          <a:xfrm>
            <a:off x="790573" y="961047"/>
            <a:ext cx="160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D6479-C2B6-4B4D-9752-CA9456CB4E81}"/>
              </a:ext>
            </a:extLst>
          </p:cNvPr>
          <p:cNvSpPr txBox="1"/>
          <p:nvPr/>
        </p:nvSpPr>
        <p:spPr>
          <a:xfrm>
            <a:off x="2838862" y="961047"/>
            <a:ext cx="204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AWS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6D8908-0519-4752-A8C4-7D1E11781FA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171700" y="2714492"/>
            <a:ext cx="610012" cy="82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A5ADA7-240F-459E-952E-E6D10E2D040C}"/>
              </a:ext>
            </a:extLst>
          </p:cNvPr>
          <p:cNvSpPr txBox="1"/>
          <p:nvPr/>
        </p:nvSpPr>
        <p:spPr>
          <a:xfrm>
            <a:off x="8191950" y="961047"/>
            <a:ext cx="159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Workloads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7D802E-3620-4CF5-A297-3569A7334D15}"/>
              </a:ext>
            </a:extLst>
          </p:cNvPr>
          <p:cNvSpPr/>
          <p:nvPr/>
        </p:nvSpPr>
        <p:spPr>
          <a:xfrm rot="-5400000">
            <a:off x="2443303" y="2534085"/>
            <a:ext cx="1525269" cy="6100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Raw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6A731A4-7194-4423-86C3-56957EF339A6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 flipV="1">
            <a:off x="6947150" y="2021916"/>
            <a:ext cx="1231650" cy="1537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BACC319-5933-4AB6-864A-140C5705E4EC}"/>
              </a:ext>
            </a:extLst>
          </p:cNvPr>
          <p:cNvSpPr/>
          <p:nvPr/>
        </p:nvSpPr>
        <p:spPr>
          <a:xfrm>
            <a:off x="8129404" y="2997205"/>
            <a:ext cx="1417824" cy="12754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BI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7FAC913E-A71D-4AB2-A488-74B2832A19BA}"/>
              </a:ext>
            </a:extLst>
          </p:cNvPr>
          <p:cNvCxnSpPr>
            <a:cxnSpLocks/>
            <a:stCxn id="8" idx="3"/>
            <a:endCxn id="26" idx="2"/>
          </p:cNvCxnSpPr>
          <p:nvPr/>
        </p:nvCxnSpPr>
        <p:spPr>
          <a:xfrm>
            <a:off x="6947150" y="3559444"/>
            <a:ext cx="1891166" cy="713233"/>
          </a:xfrm>
          <a:prstGeom prst="bentConnector4">
            <a:avLst>
              <a:gd name="adj1" fmla="val 31257"/>
              <a:gd name="adj2" fmla="val 132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DC1D3969-53DA-4E1E-B588-28E80FDBFE43}"/>
              </a:ext>
            </a:extLst>
          </p:cNvPr>
          <p:cNvSpPr txBox="1"/>
          <p:nvPr/>
        </p:nvSpPr>
        <p:spPr>
          <a:xfrm>
            <a:off x="386080" y="4527580"/>
            <a:ext cx="11419840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S3 – pulled data form </a:t>
            </a:r>
            <a:r>
              <a:rPr lang="en-US" sz="2200" dirty="0" err="1"/>
              <a:t>OpenAQ’s</a:t>
            </a:r>
            <a:r>
              <a:rPr lang="en-US" sz="2200" dirty="0"/>
              <a:t> S3 bucket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Registered all data / tables in Glue Data Catalog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Performed ETL/ELT using series of Athena SQL statements (CTAS/ inserts)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Pointed </a:t>
            </a:r>
            <a:r>
              <a:rPr lang="en-US" sz="2200" dirty="0" err="1"/>
              <a:t>Dremio</a:t>
            </a:r>
            <a:r>
              <a:rPr lang="en-US" sz="2200" dirty="0"/>
              <a:t> cluster at final S3 buckets for Facts and Dimension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Queried in </a:t>
            </a:r>
            <a:r>
              <a:rPr lang="en-US" sz="2200" dirty="0" err="1"/>
              <a:t>Dbeaver</a:t>
            </a:r>
            <a:r>
              <a:rPr lang="en-US" sz="2200" dirty="0"/>
              <a:t> to confirm and performance tune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Built (my 1</a:t>
            </a:r>
            <a:r>
              <a:rPr lang="en-US" sz="2200" baseline="30000" dirty="0"/>
              <a:t>st</a:t>
            </a:r>
            <a:r>
              <a:rPr lang="en-US" sz="2200" dirty="0"/>
              <a:t>) Power BI Report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A427C6B-F5DF-4BA0-8B77-0C170E54E07A}"/>
              </a:ext>
            </a:extLst>
          </p:cNvPr>
          <p:cNvSpPr/>
          <p:nvPr/>
        </p:nvSpPr>
        <p:spPr>
          <a:xfrm rot="-5400000">
            <a:off x="4963188" y="2529914"/>
            <a:ext cx="1525269" cy="6100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Final</a:t>
            </a:r>
          </a:p>
        </p:txBody>
      </p:sp>
      <p:pic>
        <p:nvPicPr>
          <p:cNvPr id="41" name="Graphic 14">
            <a:extLst>
              <a:ext uri="{FF2B5EF4-FFF2-40B4-BE49-F238E27FC236}">
                <a16:creationId xmlns:a16="http://schemas.microsoft.com/office/drawing/2014/main" id="{03CFE0DA-7222-7240-9D26-C830D958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494" y="1681017"/>
            <a:ext cx="612648" cy="61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6">
            <a:extLst>
              <a:ext uri="{FF2B5EF4-FFF2-40B4-BE49-F238E27FC236}">
                <a16:creationId xmlns:a16="http://schemas.microsoft.com/office/drawing/2014/main" id="{1AC5EB71-E4C7-BC46-9983-2A7C0F00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830" y="1681018"/>
            <a:ext cx="612648" cy="61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9">
            <a:extLst>
              <a:ext uri="{FF2B5EF4-FFF2-40B4-BE49-F238E27FC236}">
                <a16:creationId xmlns:a16="http://schemas.microsoft.com/office/drawing/2014/main" id="{ABBD8B24-1955-BB4E-A133-A8D4E7C63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757" y="26435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168" y="1736408"/>
            <a:ext cx="457190" cy="45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8">
            <a:extLst>
              <a:ext uri="{FF2B5EF4-FFF2-40B4-BE49-F238E27FC236}">
                <a16:creationId xmlns:a16="http://schemas.microsoft.com/office/drawing/2014/main" id="{6189A210-D025-4BC9-8E27-BEC01000D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785" y="1677372"/>
            <a:ext cx="457190" cy="45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067EE1E-ABF0-4197-8A31-A53A41F83A11}"/>
              </a:ext>
            </a:extLst>
          </p:cNvPr>
          <p:cNvSpPr txBox="1"/>
          <p:nvPr/>
        </p:nvSpPr>
        <p:spPr>
          <a:xfrm>
            <a:off x="2683093" y="2122683"/>
            <a:ext cx="104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C3A313-387F-4353-B8EF-74FB6855D286}"/>
              </a:ext>
            </a:extLst>
          </p:cNvPr>
          <p:cNvSpPr txBox="1"/>
          <p:nvPr/>
        </p:nvSpPr>
        <p:spPr>
          <a:xfrm>
            <a:off x="5198011" y="2058461"/>
            <a:ext cx="104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B5C0EA-6C77-4C23-AB62-0B24F033FBDF}"/>
              </a:ext>
            </a:extLst>
          </p:cNvPr>
          <p:cNvSpPr txBox="1"/>
          <p:nvPr/>
        </p:nvSpPr>
        <p:spPr>
          <a:xfrm>
            <a:off x="3404408" y="2243815"/>
            <a:ext cx="104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Glue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D8FC4E-C980-400F-851F-C11272EF2F72}"/>
              </a:ext>
            </a:extLst>
          </p:cNvPr>
          <p:cNvSpPr txBox="1"/>
          <p:nvPr/>
        </p:nvSpPr>
        <p:spPr>
          <a:xfrm>
            <a:off x="4382195" y="2257122"/>
            <a:ext cx="104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Athena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AD6049-7CF8-4A91-8E0A-1475BF84C6A1}"/>
              </a:ext>
            </a:extLst>
          </p:cNvPr>
          <p:cNvSpPr txBox="1"/>
          <p:nvPr/>
        </p:nvSpPr>
        <p:spPr>
          <a:xfrm>
            <a:off x="3517897" y="3201735"/>
            <a:ext cx="1047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Glue Data </a:t>
            </a:r>
          </a:p>
          <a:p>
            <a:pPr algn="ctr"/>
            <a:r>
              <a:rPr lang="en-US" sz="1400" dirty="0"/>
              <a:t>Catalog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034F42-50B4-41E9-BB44-812F6DAA7039}"/>
              </a:ext>
            </a:extLst>
          </p:cNvPr>
          <p:cNvSpPr/>
          <p:nvPr/>
        </p:nvSpPr>
        <p:spPr>
          <a:xfrm>
            <a:off x="5803593" y="3090858"/>
            <a:ext cx="1143557" cy="9371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Dremio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2" name="Picture 4" descr="dremio logo - DATAVERSITY">
            <a:extLst>
              <a:ext uri="{FF2B5EF4-FFF2-40B4-BE49-F238E27FC236}">
                <a16:creationId xmlns:a16="http://schemas.microsoft.com/office/drawing/2014/main" id="{1F6F62C2-374B-4702-BF82-22F4F43A9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598" y="3518128"/>
            <a:ext cx="815819" cy="2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295FBC48-F4D5-4A96-9284-96307AA0CF73}"/>
              </a:ext>
            </a:extLst>
          </p:cNvPr>
          <p:cNvGrpSpPr/>
          <p:nvPr/>
        </p:nvGrpSpPr>
        <p:grpSpPr>
          <a:xfrm>
            <a:off x="8178800" y="1451106"/>
            <a:ext cx="1370014" cy="1141619"/>
            <a:chOff x="8178800" y="1501906"/>
            <a:chExt cx="1370014" cy="114161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0A02182-6667-402E-9A27-874DD3D11DF8}"/>
                </a:ext>
              </a:extLst>
            </p:cNvPr>
            <p:cNvSpPr/>
            <p:nvPr/>
          </p:nvSpPr>
          <p:spPr>
            <a:xfrm>
              <a:off x="8178800" y="1501906"/>
              <a:ext cx="1370014" cy="11416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Ad-hoc Query</a:t>
              </a:r>
            </a:p>
          </p:txBody>
        </p:sp>
        <p:pic>
          <p:nvPicPr>
            <p:cNvPr id="3076" name="Picture 4" descr="DBeaver – Universal Database Tool">
              <a:extLst>
                <a:ext uri="{FF2B5EF4-FFF2-40B4-BE49-F238E27FC236}">
                  <a16:creationId xmlns:a16="http://schemas.microsoft.com/office/drawing/2014/main" id="{C6BA4763-CD1B-4AC5-95C1-30A34C1132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5970" y="2167968"/>
              <a:ext cx="1047115" cy="40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8" name="Picture 6" descr="Microsoft Power BI | Logopedia | Fandom">
            <a:extLst>
              <a:ext uri="{FF2B5EF4-FFF2-40B4-BE49-F238E27FC236}">
                <a16:creationId xmlns:a16="http://schemas.microsoft.com/office/drawing/2014/main" id="{A941DC42-B503-4750-940C-79851AA1D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70" y="3448105"/>
            <a:ext cx="731058" cy="7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71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9844-39C9-459B-9271-ABA29132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2" y="158753"/>
            <a:ext cx="11527367" cy="630767"/>
          </a:xfrm>
        </p:spPr>
        <p:txBody>
          <a:bodyPr>
            <a:normAutofit fontScale="90000"/>
          </a:bodyPr>
          <a:lstStyle/>
          <a:p>
            <a:r>
              <a:rPr lang="en-US" dirty="0"/>
              <a:t>Showing Basics: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4A287-D357-4676-A0A8-03A0ADFA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5680A-F3F2-4B83-B2CF-AAB378AA7749}" type="slidenum">
              <a:rPr lang="en-US" smtClean="0">
                <a:solidFill>
                  <a:srgbClr val="EEECE1"/>
                </a:solidFill>
              </a:rPr>
              <a:pPr>
                <a:defRPr/>
              </a:pPr>
              <a:t>9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F785-2117-49EC-9432-A91B955AB000}"/>
              </a:ext>
            </a:extLst>
          </p:cNvPr>
          <p:cNvSpPr txBox="1"/>
          <p:nvPr/>
        </p:nvSpPr>
        <p:spPr>
          <a:xfrm>
            <a:off x="386081" y="983724"/>
            <a:ext cx="11419840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Glue Data Catalog:  </a:t>
            </a:r>
            <a:r>
              <a:rPr lang="en-US" sz="2400" dirty="0"/>
              <a:t>Lots of tables.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Athena: </a:t>
            </a:r>
            <a:r>
              <a:rPr lang="en-US" sz="2400" dirty="0"/>
              <a:t>Building a dimension.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err="1"/>
              <a:t>Dremio</a:t>
            </a:r>
            <a:r>
              <a:rPr lang="en-US" sz="2400" b="1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Viewing the catalog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Building a Virtual Data 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Viewing a Virtual Data 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Querying a Virtual Data Set</a:t>
            </a:r>
          </a:p>
          <a:p>
            <a:pPr lvl="1"/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Power BI: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Report</a:t>
            </a:r>
          </a:p>
        </p:txBody>
      </p:sp>
    </p:spTree>
    <p:extLst>
      <p:ext uri="{BB962C8B-B14F-4D97-AF65-F5344CB8AC3E}">
        <p14:creationId xmlns:p14="http://schemas.microsoft.com/office/powerpoint/2010/main" val="3066228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1015</Words>
  <Application>Microsoft Office PowerPoint</Application>
  <PresentationFormat>Widescreen</PresentationFormat>
  <Paragraphs>193</Paragraphs>
  <Slides>16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Century Gothic</vt:lpstr>
      <vt:lpstr>Office Theme</vt:lpstr>
      <vt:lpstr>think-cell Slide</vt:lpstr>
      <vt:lpstr>PowerPoint Presentation</vt:lpstr>
      <vt:lpstr>About Me</vt:lpstr>
      <vt:lpstr>Outline</vt:lpstr>
      <vt:lpstr>What is a Lakehouse?</vt:lpstr>
      <vt:lpstr>What is a Query Engine?</vt:lpstr>
      <vt:lpstr>Query Engine – Market Overview</vt:lpstr>
      <vt:lpstr>Why we Care?</vt:lpstr>
      <vt:lpstr>What did we build?</vt:lpstr>
      <vt:lpstr>Showing Basics:</vt:lpstr>
      <vt:lpstr>Tuning Steps:</vt:lpstr>
      <vt:lpstr>Tuning Steps:</vt:lpstr>
      <vt:lpstr>How Do Things Change? The Architecture</vt:lpstr>
      <vt:lpstr>Data Warehouse vs. Data Warehousing vs Data Lake</vt:lpstr>
      <vt:lpstr>Thank You!</vt:lpstr>
      <vt:lpstr>Appendix</vt:lpstr>
      <vt:lpstr>Thanks Power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Sick</dc:creator>
  <cp:lastModifiedBy>Michael Sick</cp:lastModifiedBy>
  <cp:revision>2</cp:revision>
  <dcterms:created xsi:type="dcterms:W3CDTF">2021-06-15T18:35:56Z</dcterms:created>
  <dcterms:modified xsi:type="dcterms:W3CDTF">2021-06-15T18:37:55Z</dcterms:modified>
</cp:coreProperties>
</file>