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2" r:id="rId6"/>
    <p:sldId id="268" r:id="rId7"/>
    <p:sldId id="269" r:id="rId8"/>
    <p:sldId id="270" r:id="rId9"/>
    <p:sldId id="263" r:id="rId10"/>
    <p:sldId id="265" r:id="rId11"/>
    <p:sldId id="264"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64" d="100"/>
          <a:sy n="64" d="100"/>
        </p:scale>
        <p:origin x="9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F925-96F5-4E98-88AA-58D69E2C0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518801-8DB5-436C-BCA7-0E789624C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FF8D83-AB3C-4DE4-BA8A-E7869E5A184B}"/>
              </a:ext>
            </a:extLst>
          </p:cNvPr>
          <p:cNvSpPr>
            <a:spLocks noGrp="1"/>
          </p:cNvSpPr>
          <p:nvPr>
            <p:ph type="dt" sz="half" idx="10"/>
          </p:nvPr>
        </p:nvSpPr>
        <p:spPr/>
        <p:txBody>
          <a:bodyPr/>
          <a:lstStyle/>
          <a:p>
            <a:fld id="{60DD063C-F75E-462F-AAB5-6ED1EA77107B}" type="datetimeFigureOut">
              <a:rPr lang="en-US" smtClean="0"/>
              <a:t>6/9/2020</a:t>
            </a:fld>
            <a:endParaRPr lang="en-US"/>
          </a:p>
        </p:txBody>
      </p:sp>
      <p:sp>
        <p:nvSpPr>
          <p:cNvPr id="5" name="Footer Placeholder 4">
            <a:extLst>
              <a:ext uri="{FF2B5EF4-FFF2-40B4-BE49-F238E27FC236}">
                <a16:creationId xmlns:a16="http://schemas.microsoft.com/office/drawing/2014/main" id="{E89B7A82-C3AA-4985-8ED0-A483B56E0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C449E-BB0F-4633-8BA9-307DA3420FEA}"/>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62730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3529-914F-407D-A9E8-C77B64D985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238D11-FED0-4BB1-837A-A20395A77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49A1C-0F71-44F4-B2F2-6571B6922CEC}"/>
              </a:ext>
            </a:extLst>
          </p:cNvPr>
          <p:cNvSpPr>
            <a:spLocks noGrp="1"/>
          </p:cNvSpPr>
          <p:nvPr>
            <p:ph type="dt" sz="half" idx="10"/>
          </p:nvPr>
        </p:nvSpPr>
        <p:spPr/>
        <p:txBody>
          <a:bodyPr/>
          <a:lstStyle/>
          <a:p>
            <a:fld id="{60DD063C-F75E-462F-AAB5-6ED1EA77107B}" type="datetimeFigureOut">
              <a:rPr lang="en-US" smtClean="0"/>
              <a:t>6/9/2020</a:t>
            </a:fld>
            <a:endParaRPr lang="en-US"/>
          </a:p>
        </p:txBody>
      </p:sp>
      <p:sp>
        <p:nvSpPr>
          <p:cNvPr id="5" name="Footer Placeholder 4">
            <a:extLst>
              <a:ext uri="{FF2B5EF4-FFF2-40B4-BE49-F238E27FC236}">
                <a16:creationId xmlns:a16="http://schemas.microsoft.com/office/drawing/2014/main" id="{3388CA9A-0C00-4A82-B1F5-C9BC319CF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978EC-6C1F-468A-9D59-57B36D1DDCAB}"/>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86045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FFED03-AB88-45DF-8DDC-A870E6C32A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7F0E3-F56B-4957-847B-464275670B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C77B-DB9D-46B4-A22D-C2C512171704}"/>
              </a:ext>
            </a:extLst>
          </p:cNvPr>
          <p:cNvSpPr>
            <a:spLocks noGrp="1"/>
          </p:cNvSpPr>
          <p:nvPr>
            <p:ph type="dt" sz="half" idx="10"/>
          </p:nvPr>
        </p:nvSpPr>
        <p:spPr/>
        <p:txBody>
          <a:bodyPr/>
          <a:lstStyle/>
          <a:p>
            <a:fld id="{60DD063C-F75E-462F-AAB5-6ED1EA77107B}" type="datetimeFigureOut">
              <a:rPr lang="en-US" smtClean="0"/>
              <a:t>6/9/2020</a:t>
            </a:fld>
            <a:endParaRPr lang="en-US"/>
          </a:p>
        </p:txBody>
      </p:sp>
      <p:sp>
        <p:nvSpPr>
          <p:cNvPr id="5" name="Footer Placeholder 4">
            <a:extLst>
              <a:ext uri="{FF2B5EF4-FFF2-40B4-BE49-F238E27FC236}">
                <a16:creationId xmlns:a16="http://schemas.microsoft.com/office/drawing/2014/main" id="{52BD2FC8-34F9-4A3E-BDDC-5C1FEA1C8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941D2-E546-4188-A707-C30D4927BB13}"/>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118510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4F94-B136-458A-9BEF-0683DDF1A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78243-B9FD-4393-8723-6E146D3202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813EF-FA4F-4880-A823-624D02379F2E}"/>
              </a:ext>
            </a:extLst>
          </p:cNvPr>
          <p:cNvSpPr>
            <a:spLocks noGrp="1"/>
          </p:cNvSpPr>
          <p:nvPr>
            <p:ph type="dt" sz="half" idx="10"/>
          </p:nvPr>
        </p:nvSpPr>
        <p:spPr/>
        <p:txBody>
          <a:bodyPr/>
          <a:lstStyle/>
          <a:p>
            <a:fld id="{60DD063C-F75E-462F-AAB5-6ED1EA77107B}" type="datetimeFigureOut">
              <a:rPr lang="en-US" smtClean="0"/>
              <a:t>6/9/2020</a:t>
            </a:fld>
            <a:endParaRPr lang="en-US"/>
          </a:p>
        </p:txBody>
      </p:sp>
      <p:sp>
        <p:nvSpPr>
          <p:cNvPr id="5" name="Footer Placeholder 4">
            <a:extLst>
              <a:ext uri="{FF2B5EF4-FFF2-40B4-BE49-F238E27FC236}">
                <a16:creationId xmlns:a16="http://schemas.microsoft.com/office/drawing/2014/main" id="{2DF4DE4D-28A1-4097-BDAA-1158A0BF7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F1EDD-4FA1-4048-9FBE-0576C05996AC}"/>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291572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77BA-2F56-4FC5-878E-DE9200A970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C92074-0221-4E36-9BD7-AD4F3039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2020F6-B74B-464A-87C3-5BCB1AD5E00B}"/>
              </a:ext>
            </a:extLst>
          </p:cNvPr>
          <p:cNvSpPr>
            <a:spLocks noGrp="1"/>
          </p:cNvSpPr>
          <p:nvPr>
            <p:ph type="dt" sz="half" idx="10"/>
          </p:nvPr>
        </p:nvSpPr>
        <p:spPr/>
        <p:txBody>
          <a:bodyPr/>
          <a:lstStyle/>
          <a:p>
            <a:fld id="{60DD063C-F75E-462F-AAB5-6ED1EA77107B}" type="datetimeFigureOut">
              <a:rPr lang="en-US" smtClean="0"/>
              <a:t>6/9/2020</a:t>
            </a:fld>
            <a:endParaRPr lang="en-US"/>
          </a:p>
        </p:txBody>
      </p:sp>
      <p:sp>
        <p:nvSpPr>
          <p:cNvPr id="5" name="Footer Placeholder 4">
            <a:extLst>
              <a:ext uri="{FF2B5EF4-FFF2-40B4-BE49-F238E27FC236}">
                <a16:creationId xmlns:a16="http://schemas.microsoft.com/office/drawing/2014/main" id="{9B2639FE-7CF6-4436-B3E4-1983AE59B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9D750-B0F4-4DD2-BA9D-09EA654F6A52}"/>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26433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19BF-3D7C-4BA7-B6DC-4ADAD49AC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F016EE-437C-4004-9997-BE9C87302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1CCB51-BE00-441E-9E39-7E7DEEE6C3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9655D-3444-453B-9D01-3DBE3224D9FA}"/>
              </a:ext>
            </a:extLst>
          </p:cNvPr>
          <p:cNvSpPr>
            <a:spLocks noGrp="1"/>
          </p:cNvSpPr>
          <p:nvPr>
            <p:ph type="dt" sz="half" idx="10"/>
          </p:nvPr>
        </p:nvSpPr>
        <p:spPr/>
        <p:txBody>
          <a:bodyPr/>
          <a:lstStyle/>
          <a:p>
            <a:fld id="{60DD063C-F75E-462F-AAB5-6ED1EA77107B}" type="datetimeFigureOut">
              <a:rPr lang="en-US" smtClean="0"/>
              <a:t>6/9/2020</a:t>
            </a:fld>
            <a:endParaRPr lang="en-US"/>
          </a:p>
        </p:txBody>
      </p:sp>
      <p:sp>
        <p:nvSpPr>
          <p:cNvPr id="6" name="Footer Placeholder 5">
            <a:extLst>
              <a:ext uri="{FF2B5EF4-FFF2-40B4-BE49-F238E27FC236}">
                <a16:creationId xmlns:a16="http://schemas.microsoft.com/office/drawing/2014/main" id="{CEE9E387-D6A3-4923-B8E8-28FE1F50A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B0B0C-CC07-40A1-BD94-E1CD9DE90639}"/>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408762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D153-8652-47A2-A24E-AB79D0C7ED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CC9960-77E1-4D83-B038-00B9DC684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662C7-134C-4861-8009-A3018A4EE7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5372FC-418B-48DF-B70B-C47492FE49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A3813-183D-4484-9208-E1D052C52D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04717D-8198-489E-B6E7-9FFE1C9331F7}"/>
              </a:ext>
            </a:extLst>
          </p:cNvPr>
          <p:cNvSpPr>
            <a:spLocks noGrp="1"/>
          </p:cNvSpPr>
          <p:nvPr>
            <p:ph type="dt" sz="half" idx="10"/>
          </p:nvPr>
        </p:nvSpPr>
        <p:spPr/>
        <p:txBody>
          <a:bodyPr/>
          <a:lstStyle/>
          <a:p>
            <a:fld id="{60DD063C-F75E-462F-AAB5-6ED1EA77107B}" type="datetimeFigureOut">
              <a:rPr lang="en-US" smtClean="0"/>
              <a:t>6/9/2020</a:t>
            </a:fld>
            <a:endParaRPr lang="en-US"/>
          </a:p>
        </p:txBody>
      </p:sp>
      <p:sp>
        <p:nvSpPr>
          <p:cNvPr id="8" name="Footer Placeholder 7">
            <a:extLst>
              <a:ext uri="{FF2B5EF4-FFF2-40B4-BE49-F238E27FC236}">
                <a16:creationId xmlns:a16="http://schemas.microsoft.com/office/drawing/2014/main" id="{0349A857-E257-48E5-B88F-68813F3990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A8220-B03B-43FA-8D63-40E8D7423DBF}"/>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140436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3F48-B7B6-4D59-AACA-09B82FFD27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9F6DAD-2B9C-4CE5-901D-6CB7EDC7BA4B}"/>
              </a:ext>
            </a:extLst>
          </p:cNvPr>
          <p:cNvSpPr>
            <a:spLocks noGrp="1"/>
          </p:cNvSpPr>
          <p:nvPr>
            <p:ph type="dt" sz="half" idx="10"/>
          </p:nvPr>
        </p:nvSpPr>
        <p:spPr/>
        <p:txBody>
          <a:bodyPr/>
          <a:lstStyle/>
          <a:p>
            <a:fld id="{60DD063C-F75E-462F-AAB5-6ED1EA77107B}" type="datetimeFigureOut">
              <a:rPr lang="en-US" smtClean="0"/>
              <a:t>6/9/2020</a:t>
            </a:fld>
            <a:endParaRPr lang="en-US"/>
          </a:p>
        </p:txBody>
      </p:sp>
      <p:sp>
        <p:nvSpPr>
          <p:cNvPr id="4" name="Footer Placeholder 3">
            <a:extLst>
              <a:ext uri="{FF2B5EF4-FFF2-40B4-BE49-F238E27FC236}">
                <a16:creationId xmlns:a16="http://schemas.microsoft.com/office/drawing/2014/main" id="{AB7D47CA-0E1A-4FD0-AA27-34F1EC7F6E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9F26C2-ADD1-4FF8-8A6D-2365B8CE8911}"/>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367690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D5D1C-4143-40C4-982E-448DB6466C82}"/>
              </a:ext>
            </a:extLst>
          </p:cNvPr>
          <p:cNvSpPr>
            <a:spLocks noGrp="1"/>
          </p:cNvSpPr>
          <p:nvPr>
            <p:ph type="dt" sz="half" idx="10"/>
          </p:nvPr>
        </p:nvSpPr>
        <p:spPr/>
        <p:txBody>
          <a:bodyPr/>
          <a:lstStyle/>
          <a:p>
            <a:fld id="{60DD063C-F75E-462F-AAB5-6ED1EA77107B}" type="datetimeFigureOut">
              <a:rPr lang="en-US" smtClean="0"/>
              <a:t>6/9/2020</a:t>
            </a:fld>
            <a:endParaRPr lang="en-US"/>
          </a:p>
        </p:txBody>
      </p:sp>
      <p:sp>
        <p:nvSpPr>
          <p:cNvPr id="3" name="Footer Placeholder 2">
            <a:extLst>
              <a:ext uri="{FF2B5EF4-FFF2-40B4-BE49-F238E27FC236}">
                <a16:creationId xmlns:a16="http://schemas.microsoft.com/office/drawing/2014/main" id="{F779A853-D3A4-4C31-BD50-410C5FB6A7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738E59-7F77-49BA-BA9B-A53A97AE22B4}"/>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251797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9D72-A3F5-4FE5-A52C-3846AD308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C32AD1-7E81-4237-9DDB-D02BD2FF4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46BB68-53CC-4F3F-941B-977E3612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40F3E-DD9C-4FB1-9272-C61D92A93142}"/>
              </a:ext>
            </a:extLst>
          </p:cNvPr>
          <p:cNvSpPr>
            <a:spLocks noGrp="1"/>
          </p:cNvSpPr>
          <p:nvPr>
            <p:ph type="dt" sz="half" idx="10"/>
          </p:nvPr>
        </p:nvSpPr>
        <p:spPr/>
        <p:txBody>
          <a:bodyPr/>
          <a:lstStyle/>
          <a:p>
            <a:fld id="{60DD063C-F75E-462F-AAB5-6ED1EA77107B}" type="datetimeFigureOut">
              <a:rPr lang="en-US" smtClean="0"/>
              <a:t>6/9/2020</a:t>
            </a:fld>
            <a:endParaRPr lang="en-US"/>
          </a:p>
        </p:txBody>
      </p:sp>
      <p:sp>
        <p:nvSpPr>
          <p:cNvPr id="6" name="Footer Placeholder 5">
            <a:extLst>
              <a:ext uri="{FF2B5EF4-FFF2-40B4-BE49-F238E27FC236}">
                <a16:creationId xmlns:a16="http://schemas.microsoft.com/office/drawing/2014/main" id="{7E34421A-B3DC-4E13-B77D-5E0F348C70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945F2-4042-4948-AD32-59FC5807AF3B}"/>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45101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8265-A2A3-49A1-8169-CDCD57853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CD454-2988-4CC5-8111-C5892A817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D7FB12-208B-4F05-9E61-FE360D9BF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CC30C-08FC-4A9A-9B28-E22726094129}"/>
              </a:ext>
            </a:extLst>
          </p:cNvPr>
          <p:cNvSpPr>
            <a:spLocks noGrp="1"/>
          </p:cNvSpPr>
          <p:nvPr>
            <p:ph type="dt" sz="half" idx="10"/>
          </p:nvPr>
        </p:nvSpPr>
        <p:spPr/>
        <p:txBody>
          <a:bodyPr/>
          <a:lstStyle/>
          <a:p>
            <a:fld id="{60DD063C-F75E-462F-AAB5-6ED1EA77107B}" type="datetimeFigureOut">
              <a:rPr lang="en-US" smtClean="0"/>
              <a:t>6/9/2020</a:t>
            </a:fld>
            <a:endParaRPr lang="en-US"/>
          </a:p>
        </p:txBody>
      </p:sp>
      <p:sp>
        <p:nvSpPr>
          <p:cNvPr id="6" name="Footer Placeholder 5">
            <a:extLst>
              <a:ext uri="{FF2B5EF4-FFF2-40B4-BE49-F238E27FC236}">
                <a16:creationId xmlns:a16="http://schemas.microsoft.com/office/drawing/2014/main" id="{38BC084B-E837-4A09-9C32-0E14C702B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706F2-7521-49FB-80E2-FA820FC3DBBF}"/>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351931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ED3C1-D8AD-422B-A825-317DD4C1E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87B5A5-8F12-423F-81D1-D1AE6DE3C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12BFD-6E18-4FEE-8B42-81ADCEBFA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D063C-F75E-462F-AAB5-6ED1EA77107B}" type="datetimeFigureOut">
              <a:rPr lang="en-US" smtClean="0"/>
              <a:t>6/9/2020</a:t>
            </a:fld>
            <a:endParaRPr lang="en-US"/>
          </a:p>
        </p:txBody>
      </p:sp>
      <p:sp>
        <p:nvSpPr>
          <p:cNvPr id="5" name="Footer Placeholder 4">
            <a:extLst>
              <a:ext uri="{FF2B5EF4-FFF2-40B4-BE49-F238E27FC236}">
                <a16:creationId xmlns:a16="http://schemas.microsoft.com/office/drawing/2014/main" id="{104B8DB2-EBD4-410E-960F-E15926FDD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1543D9-1B91-4228-BB0A-E02D4FAB9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08876-5AF7-4427-94A8-D094BDBE88F3}" type="slidenum">
              <a:rPr lang="en-US" smtClean="0"/>
              <a:t>‹#›</a:t>
            </a:fld>
            <a:endParaRPr lang="en-US"/>
          </a:p>
        </p:txBody>
      </p:sp>
    </p:spTree>
    <p:extLst>
      <p:ext uri="{BB962C8B-B14F-4D97-AF65-F5344CB8AC3E}">
        <p14:creationId xmlns:p14="http://schemas.microsoft.com/office/powerpoint/2010/main" val="33494524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4B74940-3418-4FD4-9341-9BB26C51D6DD}"/>
              </a:ext>
            </a:extLst>
          </p:cNvPr>
          <p:cNvSpPr>
            <a:spLocks noGrp="1"/>
          </p:cNvSpPr>
          <p:nvPr>
            <p:ph type="ctrTitle"/>
          </p:nvPr>
        </p:nvSpPr>
        <p:spPr>
          <a:xfrm>
            <a:off x="3045368" y="2043663"/>
            <a:ext cx="6105194" cy="2031055"/>
          </a:xfrm>
        </p:spPr>
        <p:txBody>
          <a:bodyPr>
            <a:normAutofit/>
          </a:bodyPr>
          <a:lstStyle/>
          <a:p>
            <a:r>
              <a:rPr lang="en-US" sz="4700">
                <a:solidFill>
                  <a:srgbClr val="FFFFFF"/>
                </a:solidFill>
              </a:rPr>
              <a:t>Capstone Project: Office Supplies Campaign sales</a:t>
            </a:r>
          </a:p>
        </p:txBody>
      </p:sp>
      <p:sp>
        <p:nvSpPr>
          <p:cNvPr id="3" name="Subtitle 2">
            <a:extLst>
              <a:ext uri="{FF2B5EF4-FFF2-40B4-BE49-F238E27FC236}">
                <a16:creationId xmlns:a16="http://schemas.microsoft.com/office/drawing/2014/main" id="{6E77013A-397E-4082-B204-429DB26E9658}"/>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By Michael Ayedun</a:t>
            </a:r>
          </a:p>
        </p:txBody>
      </p:sp>
    </p:spTree>
    <p:extLst>
      <p:ext uri="{BB962C8B-B14F-4D97-AF65-F5344CB8AC3E}">
        <p14:creationId xmlns:p14="http://schemas.microsoft.com/office/powerpoint/2010/main" val="2401651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453D3-0FFD-4AAE-AE99-9668E9601DC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Decile cont’d</a:t>
            </a:r>
          </a:p>
        </p:txBody>
      </p:sp>
      <p:cxnSp>
        <p:nvCxnSpPr>
          <p:cNvPr id="10" name="Straight Connector 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93547FEA-03B8-48EE-9E6F-F07330375246}"/>
              </a:ext>
            </a:extLst>
          </p:cNvPr>
          <p:cNvGraphicFramePr>
            <a:graphicFrameLocks noGrp="1"/>
          </p:cNvGraphicFramePr>
          <p:nvPr>
            <p:extLst>
              <p:ext uri="{D42A27DB-BD31-4B8C-83A1-F6EECF244321}">
                <p14:modId xmlns:p14="http://schemas.microsoft.com/office/powerpoint/2010/main" val="2725069353"/>
              </p:ext>
            </p:extLst>
          </p:nvPr>
        </p:nvGraphicFramePr>
        <p:xfrm>
          <a:off x="5360672" y="492573"/>
          <a:ext cx="6139845" cy="5880801"/>
        </p:xfrm>
        <a:graphic>
          <a:graphicData uri="http://schemas.openxmlformats.org/drawingml/2006/table">
            <a:tbl>
              <a:tblPr firstRow="1" bandRow="1">
                <a:tableStyleId>{5C22544A-7EE6-4342-B048-85BDC9FD1C3A}</a:tableStyleId>
              </a:tblPr>
              <a:tblGrid>
                <a:gridCol w="2385308">
                  <a:extLst>
                    <a:ext uri="{9D8B030D-6E8A-4147-A177-3AD203B41FA5}">
                      <a16:colId xmlns:a16="http://schemas.microsoft.com/office/drawing/2014/main" val="2081310155"/>
                    </a:ext>
                  </a:extLst>
                </a:gridCol>
                <a:gridCol w="3754537">
                  <a:extLst>
                    <a:ext uri="{9D8B030D-6E8A-4147-A177-3AD203B41FA5}">
                      <a16:colId xmlns:a16="http://schemas.microsoft.com/office/drawing/2014/main" val="1406831368"/>
                    </a:ext>
                  </a:extLst>
                </a:gridCol>
              </a:tblGrid>
              <a:tr h="779177">
                <a:tc>
                  <a:txBody>
                    <a:bodyPr/>
                    <a:lstStyle/>
                    <a:p>
                      <a:pPr algn="l" fontAlgn="ctr"/>
                      <a:br>
                        <a:rPr lang="en-US" sz="2100" b="1">
                          <a:effectLst/>
                        </a:rPr>
                      </a:br>
                      <a:r>
                        <a:rPr lang="en-US" sz="2100" b="1">
                          <a:effectLst/>
                        </a:rPr>
                        <a:t>profit</a:t>
                      </a:r>
                    </a:p>
                  </a:txBody>
                  <a:tcPr marL="103865" marR="103865" marT="51932" marB="51932" anchor="ctr"/>
                </a:tc>
                <a:tc>
                  <a:txBody>
                    <a:bodyPr/>
                    <a:lstStyle/>
                    <a:p>
                      <a:endParaRPr lang="en-US" sz="2100"/>
                    </a:p>
                  </a:txBody>
                  <a:tcPr marL="103865" marR="103865" marT="51932" marB="51932"/>
                </a:tc>
                <a:extLst>
                  <a:ext uri="{0D108BD9-81ED-4DB2-BD59-A6C34878D82A}">
                    <a16:rowId xmlns:a16="http://schemas.microsoft.com/office/drawing/2014/main" val="1737562951"/>
                  </a:ext>
                </a:extLst>
              </a:tr>
              <a:tr h="463784">
                <a:tc>
                  <a:txBody>
                    <a:bodyPr/>
                    <a:lstStyle/>
                    <a:p>
                      <a:pPr algn="r" fontAlgn="ctr"/>
                      <a:r>
                        <a:rPr lang="en-US" sz="2100" b="1">
                          <a:effectLst/>
                        </a:rPr>
                        <a:t>decile</a:t>
                      </a:r>
                    </a:p>
                  </a:txBody>
                  <a:tcPr marL="103865" marR="103865" marT="51932" marB="51932" anchor="ctr"/>
                </a:tc>
                <a:tc>
                  <a:txBody>
                    <a:bodyPr/>
                    <a:lstStyle/>
                    <a:p>
                      <a:pPr algn="r" fontAlgn="ctr"/>
                      <a:endParaRPr lang="en-US" sz="2100" b="1">
                        <a:effectLst/>
                      </a:endParaRPr>
                    </a:p>
                  </a:txBody>
                  <a:tcPr marL="103865" marR="103865" marT="51932" marB="51932" anchor="ctr"/>
                </a:tc>
                <a:extLst>
                  <a:ext uri="{0D108BD9-81ED-4DB2-BD59-A6C34878D82A}">
                    <a16:rowId xmlns:a16="http://schemas.microsoft.com/office/drawing/2014/main" val="1328540184"/>
                  </a:ext>
                </a:extLst>
              </a:tr>
              <a:tr h="463784">
                <a:tc>
                  <a:txBody>
                    <a:bodyPr/>
                    <a:lstStyle/>
                    <a:p>
                      <a:pPr algn="r" fontAlgn="ctr"/>
                      <a:r>
                        <a:rPr lang="en-US" sz="2100" b="1">
                          <a:effectLst/>
                        </a:rPr>
                        <a:t>1</a:t>
                      </a:r>
                    </a:p>
                  </a:txBody>
                  <a:tcPr marL="103865" marR="103865" marT="51932" marB="51932" anchor="ctr"/>
                </a:tc>
                <a:tc>
                  <a:txBody>
                    <a:bodyPr/>
                    <a:lstStyle/>
                    <a:p>
                      <a:pPr algn="r" fontAlgn="ctr"/>
                      <a:r>
                        <a:rPr lang="en-US" sz="2100">
                          <a:effectLst/>
                        </a:rPr>
                        <a:t>-46.696058</a:t>
                      </a:r>
                    </a:p>
                  </a:txBody>
                  <a:tcPr marL="103865" marR="103865" marT="51932" marB="51932" anchor="ctr"/>
                </a:tc>
                <a:extLst>
                  <a:ext uri="{0D108BD9-81ED-4DB2-BD59-A6C34878D82A}">
                    <a16:rowId xmlns:a16="http://schemas.microsoft.com/office/drawing/2014/main" val="3432722536"/>
                  </a:ext>
                </a:extLst>
              </a:tr>
              <a:tr h="463784">
                <a:tc>
                  <a:txBody>
                    <a:bodyPr/>
                    <a:lstStyle/>
                    <a:p>
                      <a:pPr algn="r" fontAlgn="ctr"/>
                      <a:r>
                        <a:rPr lang="en-US" sz="2100" b="1">
                          <a:effectLst/>
                        </a:rPr>
                        <a:t>2</a:t>
                      </a:r>
                    </a:p>
                  </a:txBody>
                  <a:tcPr marL="103865" marR="103865" marT="51932" marB="51932" anchor="ctr"/>
                </a:tc>
                <a:tc>
                  <a:txBody>
                    <a:bodyPr/>
                    <a:lstStyle/>
                    <a:p>
                      <a:pPr algn="r" fontAlgn="ctr"/>
                      <a:r>
                        <a:rPr lang="en-US" sz="2100">
                          <a:effectLst/>
                        </a:rPr>
                        <a:t>-46.197632</a:t>
                      </a:r>
                    </a:p>
                  </a:txBody>
                  <a:tcPr marL="103865" marR="103865" marT="51932" marB="51932" anchor="ctr"/>
                </a:tc>
                <a:extLst>
                  <a:ext uri="{0D108BD9-81ED-4DB2-BD59-A6C34878D82A}">
                    <a16:rowId xmlns:a16="http://schemas.microsoft.com/office/drawing/2014/main" val="92502979"/>
                  </a:ext>
                </a:extLst>
              </a:tr>
              <a:tr h="463784">
                <a:tc>
                  <a:txBody>
                    <a:bodyPr/>
                    <a:lstStyle/>
                    <a:p>
                      <a:pPr algn="r" fontAlgn="ctr"/>
                      <a:r>
                        <a:rPr lang="en-US" sz="2100" b="1">
                          <a:effectLst/>
                        </a:rPr>
                        <a:t>3</a:t>
                      </a:r>
                    </a:p>
                  </a:txBody>
                  <a:tcPr marL="103865" marR="103865" marT="51932" marB="51932" anchor="ctr"/>
                </a:tc>
                <a:tc>
                  <a:txBody>
                    <a:bodyPr/>
                    <a:lstStyle/>
                    <a:p>
                      <a:pPr algn="r" fontAlgn="ctr"/>
                      <a:r>
                        <a:rPr lang="en-US" sz="2100">
                          <a:effectLst/>
                        </a:rPr>
                        <a:t>-45.943836</a:t>
                      </a:r>
                    </a:p>
                  </a:txBody>
                  <a:tcPr marL="103865" marR="103865" marT="51932" marB="51932" anchor="ctr"/>
                </a:tc>
                <a:extLst>
                  <a:ext uri="{0D108BD9-81ED-4DB2-BD59-A6C34878D82A}">
                    <a16:rowId xmlns:a16="http://schemas.microsoft.com/office/drawing/2014/main" val="830517773"/>
                  </a:ext>
                </a:extLst>
              </a:tr>
              <a:tr h="463784">
                <a:tc>
                  <a:txBody>
                    <a:bodyPr/>
                    <a:lstStyle/>
                    <a:p>
                      <a:pPr algn="r" fontAlgn="ctr"/>
                      <a:r>
                        <a:rPr lang="en-US" sz="2100" b="1">
                          <a:effectLst/>
                        </a:rPr>
                        <a:t>4</a:t>
                      </a:r>
                    </a:p>
                  </a:txBody>
                  <a:tcPr marL="103865" marR="103865" marT="51932" marB="51932" anchor="ctr"/>
                </a:tc>
                <a:tc>
                  <a:txBody>
                    <a:bodyPr/>
                    <a:lstStyle/>
                    <a:p>
                      <a:pPr algn="r" fontAlgn="ctr"/>
                      <a:r>
                        <a:rPr lang="en-US" sz="2100">
                          <a:effectLst/>
                        </a:rPr>
                        <a:t>-45.638984</a:t>
                      </a:r>
                    </a:p>
                  </a:txBody>
                  <a:tcPr marL="103865" marR="103865" marT="51932" marB="51932" anchor="ctr"/>
                </a:tc>
                <a:extLst>
                  <a:ext uri="{0D108BD9-81ED-4DB2-BD59-A6C34878D82A}">
                    <a16:rowId xmlns:a16="http://schemas.microsoft.com/office/drawing/2014/main" val="1877819723"/>
                  </a:ext>
                </a:extLst>
              </a:tr>
              <a:tr h="463784">
                <a:tc>
                  <a:txBody>
                    <a:bodyPr/>
                    <a:lstStyle/>
                    <a:p>
                      <a:pPr algn="r" fontAlgn="ctr"/>
                      <a:r>
                        <a:rPr lang="en-US" sz="2100" b="1">
                          <a:effectLst/>
                        </a:rPr>
                        <a:t>5</a:t>
                      </a:r>
                    </a:p>
                  </a:txBody>
                  <a:tcPr marL="103865" marR="103865" marT="51932" marB="51932" anchor="ctr"/>
                </a:tc>
                <a:tc>
                  <a:txBody>
                    <a:bodyPr/>
                    <a:lstStyle/>
                    <a:p>
                      <a:pPr algn="r" fontAlgn="ctr"/>
                      <a:r>
                        <a:rPr lang="en-US" sz="2100">
                          <a:effectLst/>
                        </a:rPr>
                        <a:t>-45.055907</a:t>
                      </a:r>
                    </a:p>
                  </a:txBody>
                  <a:tcPr marL="103865" marR="103865" marT="51932" marB="51932" anchor="ctr"/>
                </a:tc>
                <a:extLst>
                  <a:ext uri="{0D108BD9-81ED-4DB2-BD59-A6C34878D82A}">
                    <a16:rowId xmlns:a16="http://schemas.microsoft.com/office/drawing/2014/main" val="4089220028"/>
                  </a:ext>
                </a:extLst>
              </a:tr>
              <a:tr h="463784">
                <a:tc>
                  <a:txBody>
                    <a:bodyPr/>
                    <a:lstStyle/>
                    <a:p>
                      <a:pPr algn="r" fontAlgn="ctr"/>
                      <a:r>
                        <a:rPr lang="en-US" sz="2100" b="1">
                          <a:effectLst/>
                        </a:rPr>
                        <a:t>6</a:t>
                      </a:r>
                    </a:p>
                  </a:txBody>
                  <a:tcPr marL="103865" marR="103865" marT="51932" marB="51932" anchor="ctr"/>
                </a:tc>
                <a:tc>
                  <a:txBody>
                    <a:bodyPr/>
                    <a:lstStyle/>
                    <a:p>
                      <a:pPr algn="r" fontAlgn="ctr"/>
                      <a:r>
                        <a:rPr lang="en-US" sz="2100">
                          <a:effectLst/>
                        </a:rPr>
                        <a:t>-43.894685</a:t>
                      </a:r>
                    </a:p>
                  </a:txBody>
                  <a:tcPr marL="103865" marR="103865" marT="51932" marB="51932" anchor="ctr"/>
                </a:tc>
                <a:extLst>
                  <a:ext uri="{0D108BD9-81ED-4DB2-BD59-A6C34878D82A}">
                    <a16:rowId xmlns:a16="http://schemas.microsoft.com/office/drawing/2014/main" val="1904215764"/>
                  </a:ext>
                </a:extLst>
              </a:tr>
              <a:tr h="463784">
                <a:tc>
                  <a:txBody>
                    <a:bodyPr/>
                    <a:lstStyle/>
                    <a:p>
                      <a:pPr algn="r" fontAlgn="ctr"/>
                      <a:r>
                        <a:rPr lang="en-US" sz="2100" b="1">
                          <a:effectLst/>
                        </a:rPr>
                        <a:t>7</a:t>
                      </a:r>
                    </a:p>
                  </a:txBody>
                  <a:tcPr marL="103865" marR="103865" marT="51932" marB="51932" anchor="ctr"/>
                </a:tc>
                <a:tc>
                  <a:txBody>
                    <a:bodyPr/>
                    <a:lstStyle/>
                    <a:p>
                      <a:pPr algn="r" fontAlgn="ctr"/>
                      <a:r>
                        <a:rPr lang="en-US" sz="2100">
                          <a:effectLst/>
                        </a:rPr>
                        <a:t>-41.046388</a:t>
                      </a:r>
                    </a:p>
                  </a:txBody>
                  <a:tcPr marL="103865" marR="103865" marT="51932" marB="51932" anchor="ctr"/>
                </a:tc>
                <a:extLst>
                  <a:ext uri="{0D108BD9-81ED-4DB2-BD59-A6C34878D82A}">
                    <a16:rowId xmlns:a16="http://schemas.microsoft.com/office/drawing/2014/main" val="2592335305"/>
                  </a:ext>
                </a:extLst>
              </a:tr>
              <a:tr h="463784">
                <a:tc>
                  <a:txBody>
                    <a:bodyPr/>
                    <a:lstStyle/>
                    <a:p>
                      <a:pPr algn="r" fontAlgn="ctr"/>
                      <a:r>
                        <a:rPr lang="en-US" sz="2100" b="1">
                          <a:effectLst/>
                        </a:rPr>
                        <a:t>8</a:t>
                      </a:r>
                    </a:p>
                  </a:txBody>
                  <a:tcPr marL="103865" marR="103865" marT="51932" marB="51932" anchor="ctr"/>
                </a:tc>
                <a:tc>
                  <a:txBody>
                    <a:bodyPr/>
                    <a:lstStyle/>
                    <a:p>
                      <a:pPr algn="r" fontAlgn="ctr"/>
                      <a:r>
                        <a:rPr lang="en-US" sz="2100">
                          <a:effectLst/>
                        </a:rPr>
                        <a:t>-23.482792</a:t>
                      </a:r>
                    </a:p>
                  </a:txBody>
                  <a:tcPr marL="103865" marR="103865" marT="51932" marB="51932" anchor="ctr"/>
                </a:tc>
                <a:extLst>
                  <a:ext uri="{0D108BD9-81ED-4DB2-BD59-A6C34878D82A}">
                    <a16:rowId xmlns:a16="http://schemas.microsoft.com/office/drawing/2014/main" val="1942891"/>
                  </a:ext>
                </a:extLst>
              </a:tr>
              <a:tr h="463784">
                <a:tc>
                  <a:txBody>
                    <a:bodyPr/>
                    <a:lstStyle/>
                    <a:p>
                      <a:pPr algn="r" fontAlgn="ctr"/>
                      <a:r>
                        <a:rPr lang="en-US" sz="2100" b="1">
                          <a:effectLst/>
                        </a:rPr>
                        <a:t>9</a:t>
                      </a:r>
                    </a:p>
                  </a:txBody>
                  <a:tcPr marL="103865" marR="103865" marT="51932" marB="51932" anchor="ctr"/>
                </a:tc>
                <a:tc>
                  <a:txBody>
                    <a:bodyPr/>
                    <a:lstStyle/>
                    <a:p>
                      <a:pPr algn="r" fontAlgn="ctr"/>
                      <a:r>
                        <a:rPr lang="en-US" sz="2100" b="1">
                          <a:effectLst/>
                        </a:rPr>
                        <a:t>-1.110143</a:t>
                      </a:r>
                    </a:p>
                  </a:txBody>
                  <a:tcPr marL="103865" marR="103865" marT="51932" marB="51932" anchor="ctr"/>
                </a:tc>
                <a:extLst>
                  <a:ext uri="{0D108BD9-81ED-4DB2-BD59-A6C34878D82A}">
                    <a16:rowId xmlns:a16="http://schemas.microsoft.com/office/drawing/2014/main" val="2283406847"/>
                  </a:ext>
                </a:extLst>
              </a:tr>
              <a:tr h="463784">
                <a:tc>
                  <a:txBody>
                    <a:bodyPr/>
                    <a:lstStyle/>
                    <a:p>
                      <a:pPr algn="r" fontAlgn="ctr"/>
                      <a:r>
                        <a:rPr lang="en-US" sz="2100" b="1" dirty="0">
                          <a:effectLst/>
                        </a:rPr>
                        <a:t>10</a:t>
                      </a:r>
                    </a:p>
                  </a:txBody>
                  <a:tcPr marL="103865" marR="103865" marT="51932" marB="51932" anchor="ctr"/>
                </a:tc>
                <a:tc>
                  <a:txBody>
                    <a:bodyPr/>
                    <a:lstStyle/>
                    <a:p>
                      <a:pPr algn="r" fontAlgn="ctr"/>
                      <a:r>
                        <a:rPr lang="en-US" sz="2100" b="1" dirty="0">
                          <a:effectLst/>
                        </a:rPr>
                        <a:t>201.104231</a:t>
                      </a:r>
                    </a:p>
                  </a:txBody>
                  <a:tcPr marL="103865" marR="103865" marT="51932" marB="51932" anchor="ctr"/>
                </a:tc>
                <a:extLst>
                  <a:ext uri="{0D108BD9-81ED-4DB2-BD59-A6C34878D82A}">
                    <a16:rowId xmlns:a16="http://schemas.microsoft.com/office/drawing/2014/main" val="190386634"/>
                  </a:ext>
                </a:extLst>
              </a:tr>
            </a:tbl>
          </a:graphicData>
        </a:graphic>
      </p:graphicFrame>
    </p:spTree>
    <p:extLst>
      <p:ext uri="{BB962C8B-B14F-4D97-AF65-F5344CB8AC3E}">
        <p14:creationId xmlns:p14="http://schemas.microsoft.com/office/powerpoint/2010/main" val="75808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6DCA0B8-C9B9-468F-A448-74609E8FB6F9}"/>
                  </a:ext>
                </a:extLst>
              </p:cNvPr>
              <p:cNvSpPr>
                <a:spLocks noGrp="1"/>
              </p:cNvSpPr>
              <p:nvPr>
                <p:ph type="title"/>
              </p:nvPr>
            </p:nvSpPr>
            <p:spPr>
              <a:xfrm>
                <a:off x="524256" y="516804"/>
                <a:ext cx="6594189" cy="1625210"/>
              </a:xfrm>
            </p:spPr>
            <p:txBody>
              <a:bodyPr>
                <a:normAutofit/>
              </a:bodyPr>
              <a:lstStyle/>
              <a:p>
                <a:r>
                  <a:rPr lang="en-US" sz="3100" dirty="0">
                    <a:solidFill>
                      <a:srgbClr val="FFFFFF"/>
                    </a:solidFill>
                  </a:rPr>
                  <a:t>Gains  generated:</a:t>
                </a:r>
                <a:br>
                  <a:rPr lang="en-US" sz="3100" dirty="0">
                    <a:solidFill>
                      <a:srgbClr val="FFFFFF"/>
                    </a:solidFill>
                  </a:rPr>
                </a:br>
                <a:r>
                  <a:rPr lang="fr-FR" sz="3100" dirty="0">
                    <a:solidFill>
                      <a:srgbClr val="FFFFFF"/>
                    </a:solidFill>
                  </a:rPr>
                  <a:t>E(Profit)=.22</a:t>
                </a:r>
                <a14:m>
                  <m:oMath xmlns:m="http://schemas.openxmlformats.org/officeDocument/2006/math">
                    <m:r>
                      <a:rPr lang="fr-FR" sz="3100" i="1" smtClean="0">
                        <a:solidFill>
                          <a:srgbClr val="FFFFFF"/>
                        </a:solidFill>
                        <a:latin typeface="Cambria Math" panose="02040503050406030204" pitchFamily="18" charset="0"/>
                        <a:ea typeface="Cambria Math" panose="02040503050406030204" pitchFamily="18" charset="0"/>
                      </a:rPr>
                      <m:t>×</m:t>
                    </m:r>
                  </m:oMath>
                </a14:m>
                <a:r>
                  <a:rPr lang="fr-FR" sz="3100" dirty="0">
                    <a:solidFill>
                      <a:srgbClr val="FFFFFF"/>
                    </a:solidFill>
                  </a:rPr>
                  <a:t>Prob(Sale)</a:t>
                </a:r>
                <a14:m>
                  <m:oMath xmlns:m="http://schemas.openxmlformats.org/officeDocument/2006/math">
                    <m:r>
                      <a:rPr lang="fr-FR" sz="3100" i="1" smtClean="0">
                        <a:solidFill>
                          <a:srgbClr val="FFFFFF"/>
                        </a:solidFill>
                        <a:latin typeface="Cambria Math" panose="02040503050406030204" pitchFamily="18" charset="0"/>
                        <a:ea typeface="Cambria Math" panose="02040503050406030204" pitchFamily="18" charset="0"/>
                      </a:rPr>
                      <m:t>×</m:t>
                    </m:r>
                  </m:oMath>
                </a14:m>
                <a:r>
                  <a:rPr lang="fr-FR" sz="3100" dirty="0">
                    <a:solidFill>
                      <a:srgbClr val="FFFFFF"/>
                    </a:solidFill>
                  </a:rPr>
                  <a:t>Est(Transaction Size)-$8.40</a:t>
                </a:r>
                <a:r>
                  <a:rPr lang="fr-FR" sz="3100" dirty="0">
                    <a:solidFill>
                      <a:srgbClr val="FFFFFF"/>
                    </a:solidFill>
                    <a:ea typeface="Cambria Math" panose="02040503050406030204" pitchFamily="18" charset="0"/>
                  </a:rPr>
                  <a:t> </a:t>
                </a:r>
                <a14:m>
                  <m:oMath xmlns:m="http://schemas.openxmlformats.org/officeDocument/2006/math">
                    <m:r>
                      <a:rPr lang="fr-FR" sz="3100" i="1" smtClean="0">
                        <a:solidFill>
                          <a:srgbClr val="FFFFFF"/>
                        </a:solidFill>
                        <a:latin typeface="Cambria Math" panose="02040503050406030204" pitchFamily="18" charset="0"/>
                        <a:ea typeface="Cambria Math" panose="02040503050406030204" pitchFamily="18" charset="0"/>
                      </a:rPr>
                      <m:t>× </m:t>
                    </m:r>
                  </m:oMath>
                </a14:m>
                <a:r>
                  <a:rPr lang="fr-FR" sz="3100" dirty="0">
                    <a:solidFill>
                      <a:srgbClr val="FFFFFF"/>
                    </a:solidFill>
                  </a:rPr>
                  <a:t>Prob(Sale)-$45.65</a:t>
                </a:r>
                <a:endParaRPr lang="en-US" sz="3100" dirty="0">
                  <a:solidFill>
                    <a:srgbClr val="FFFFFF"/>
                  </a:solidFill>
                </a:endParaRPr>
              </a:p>
            </p:txBody>
          </p:sp>
        </mc:Choice>
        <mc:Fallback xmlns="">
          <p:sp>
            <p:nvSpPr>
              <p:cNvPr id="2" name="Title 1">
                <a:extLst>
                  <a:ext uri="{FF2B5EF4-FFF2-40B4-BE49-F238E27FC236}">
                    <a16:creationId xmlns:a16="http://schemas.microsoft.com/office/drawing/2014/main" id="{D6DCA0B8-C9B9-468F-A448-74609E8FB6F9}"/>
                  </a:ext>
                </a:extLst>
              </p:cNvPr>
              <p:cNvSpPr>
                <a:spLocks noGrp="1" noRot="1" noChangeAspect="1" noMove="1" noResize="1" noEditPoints="1" noAdjustHandles="1" noChangeArrowheads="1" noChangeShapeType="1" noTextEdit="1"/>
              </p:cNvSpPr>
              <p:nvPr>
                <p:ph type="title"/>
              </p:nvPr>
            </p:nvSpPr>
            <p:spPr>
              <a:xfrm>
                <a:off x="524256" y="516804"/>
                <a:ext cx="6594189" cy="1625210"/>
              </a:xfrm>
              <a:blipFill>
                <a:blip r:embed="rId2"/>
                <a:stretch>
                  <a:fillRect l="-2218" r="-1479" b="-4135"/>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8A68DCC5-3D13-43FF-A7AB-07786CC086EF}"/>
              </a:ext>
            </a:extLst>
          </p:cNvPr>
          <p:cNvSpPr>
            <a:spLocks noGrp="1"/>
          </p:cNvSpPr>
          <p:nvPr>
            <p:ph idx="1"/>
          </p:nvPr>
        </p:nvSpPr>
        <p:spPr>
          <a:xfrm>
            <a:off x="8029319" y="917725"/>
            <a:ext cx="3424739" cy="4852362"/>
          </a:xfrm>
        </p:spPr>
        <p:txBody>
          <a:bodyPr anchor="ctr">
            <a:normAutofit lnSpcReduction="10000"/>
          </a:bodyPr>
          <a:lstStyle/>
          <a:p>
            <a:r>
              <a:rPr lang="en-US" sz="2000" dirty="0">
                <a:solidFill>
                  <a:srgbClr val="FFFFFF"/>
                </a:solidFill>
              </a:rPr>
              <a:t>1</a:t>
            </a:r>
            <a:r>
              <a:rPr lang="en-US" sz="2000" baseline="30000" dirty="0">
                <a:solidFill>
                  <a:srgbClr val="FFFFFF"/>
                </a:solidFill>
              </a:rPr>
              <a:t>st</a:t>
            </a:r>
            <a:r>
              <a:rPr lang="en-US" sz="2000" dirty="0">
                <a:solidFill>
                  <a:srgbClr val="FFFFFF"/>
                </a:solidFill>
              </a:rPr>
              <a:t> column – decile rankings(from least profitable to most profitable)</a:t>
            </a:r>
          </a:p>
          <a:p>
            <a:r>
              <a:rPr lang="en-US" sz="2000" dirty="0">
                <a:solidFill>
                  <a:srgbClr val="FFFFFF"/>
                </a:solidFill>
              </a:rPr>
              <a:t>2</a:t>
            </a:r>
            <a:r>
              <a:rPr lang="en-US" sz="2000" baseline="30000" dirty="0">
                <a:solidFill>
                  <a:srgbClr val="FFFFFF"/>
                </a:solidFill>
              </a:rPr>
              <a:t>nd</a:t>
            </a:r>
            <a:r>
              <a:rPr lang="en-US" sz="2000" dirty="0">
                <a:solidFill>
                  <a:srgbClr val="FFFFFF"/>
                </a:solidFill>
              </a:rPr>
              <a:t> column-sum predicted money or transaction size (calculated using gradient boosting regression)</a:t>
            </a:r>
          </a:p>
          <a:p>
            <a:r>
              <a:rPr lang="en-US" sz="2000" dirty="0">
                <a:solidFill>
                  <a:srgbClr val="FFFFFF"/>
                </a:solidFill>
              </a:rPr>
              <a:t>3</a:t>
            </a:r>
            <a:r>
              <a:rPr lang="en-US" sz="2000" baseline="30000" dirty="0">
                <a:solidFill>
                  <a:srgbClr val="FFFFFF"/>
                </a:solidFill>
              </a:rPr>
              <a:t>rd</a:t>
            </a:r>
            <a:r>
              <a:rPr lang="en-US" sz="2000" dirty="0">
                <a:solidFill>
                  <a:srgbClr val="FFFFFF"/>
                </a:solidFill>
              </a:rPr>
              <a:t>/4</a:t>
            </a:r>
            <a:r>
              <a:rPr lang="en-US" sz="2000" baseline="30000" dirty="0">
                <a:solidFill>
                  <a:srgbClr val="FFFFFF"/>
                </a:solidFill>
              </a:rPr>
              <a:t>th</a:t>
            </a:r>
            <a:r>
              <a:rPr lang="en-US" sz="2000" dirty="0">
                <a:solidFill>
                  <a:srgbClr val="FFFFFF"/>
                </a:solidFill>
              </a:rPr>
              <a:t> - max/min probability of responding to </a:t>
            </a:r>
            <a:r>
              <a:rPr lang="en-US" sz="2000" dirty="0" err="1">
                <a:solidFill>
                  <a:srgbClr val="FFFFFF"/>
                </a:solidFill>
              </a:rPr>
              <a:t>campaing</a:t>
            </a:r>
            <a:r>
              <a:rPr lang="en-US" sz="2000" dirty="0">
                <a:solidFill>
                  <a:srgbClr val="FFFFFF"/>
                </a:solidFill>
              </a:rPr>
              <a:t>(calculated using gradient boosting classification)</a:t>
            </a:r>
          </a:p>
          <a:p>
            <a:r>
              <a:rPr lang="en-US" sz="2000" dirty="0">
                <a:solidFill>
                  <a:srgbClr val="FFFFFF"/>
                </a:solidFill>
              </a:rPr>
              <a:t>5</a:t>
            </a:r>
            <a:r>
              <a:rPr lang="en-US" sz="2000" baseline="30000" dirty="0">
                <a:solidFill>
                  <a:srgbClr val="FFFFFF"/>
                </a:solidFill>
              </a:rPr>
              <a:t>th</a:t>
            </a:r>
            <a:r>
              <a:rPr lang="en-US" sz="2000" dirty="0">
                <a:solidFill>
                  <a:srgbClr val="FFFFFF"/>
                </a:solidFill>
              </a:rPr>
              <a:t> – sum profit(calculated using Expected profit formula given)</a:t>
            </a:r>
          </a:p>
          <a:p>
            <a:r>
              <a:rPr lang="en-US" sz="2000" dirty="0">
                <a:solidFill>
                  <a:srgbClr val="FFFFFF"/>
                </a:solidFill>
              </a:rPr>
              <a:t>6</a:t>
            </a:r>
            <a:r>
              <a:rPr lang="en-US" sz="2000" baseline="30000" dirty="0">
                <a:solidFill>
                  <a:srgbClr val="FFFFFF"/>
                </a:solidFill>
              </a:rPr>
              <a:t>th</a:t>
            </a:r>
            <a:r>
              <a:rPr lang="en-US" sz="2000" dirty="0">
                <a:solidFill>
                  <a:srgbClr val="FFFFFF"/>
                </a:solidFill>
              </a:rPr>
              <a:t>-customer size within decile</a:t>
            </a:r>
          </a:p>
        </p:txBody>
      </p:sp>
      <p:graphicFrame>
        <p:nvGraphicFramePr>
          <p:cNvPr id="13" name="Content Placeholder 9">
            <a:extLst>
              <a:ext uri="{FF2B5EF4-FFF2-40B4-BE49-F238E27FC236}">
                <a16:creationId xmlns:a16="http://schemas.microsoft.com/office/drawing/2014/main" id="{10CF1AE1-BC59-495D-99A1-B68095EAED16}"/>
              </a:ext>
            </a:extLst>
          </p:cNvPr>
          <p:cNvGraphicFramePr>
            <a:graphicFrameLocks/>
          </p:cNvGraphicFramePr>
          <p:nvPr>
            <p:extLst>
              <p:ext uri="{D42A27DB-BD31-4B8C-83A1-F6EECF244321}">
                <p14:modId xmlns:p14="http://schemas.microsoft.com/office/powerpoint/2010/main" val="2945595633"/>
              </p:ext>
            </p:extLst>
          </p:nvPr>
        </p:nvGraphicFramePr>
        <p:xfrm>
          <a:off x="568035" y="2660287"/>
          <a:ext cx="6577330" cy="3646889"/>
        </p:xfrm>
        <a:graphic>
          <a:graphicData uri="http://schemas.openxmlformats.org/drawingml/2006/table">
            <a:tbl>
              <a:tblPr/>
              <a:tblGrid>
                <a:gridCol w="1175204">
                  <a:extLst>
                    <a:ext uri="{9D8B030D-6E8A-4147-A177-3AD203B41FA5}">
                      <a16:colId xmlns:a16="http://schemas.microsoft.com/office/drawing/2014/main" val="2148162177"/>
                    </a:ext>
                  </a:extLst>
                </a:gridCol>
                <a:gridCol w="1175204">
                  <a:extLst>
                    <a:ext uri="{9D8B030D-6E8A-4147-A177-3AD203B41FA5}">
                      <a16:colId xmlns:a16="http://schemas.microsoft.com/office/drawing/2014/main" val="2504307574"/>
                    </a:ext>
                  </a:extLst>
                </a:gridCol>
                <a:gridCol w="1175204">
                  <a:extLst>
                    <a:ext uri="{9D8B030D-6E8A-4147-A177-3AD203B41FA5}">
                      <a16:colId xmlns:a16="http://schemas.microsoft.com/office/drawing/2014/main" val="2584139417"/>
                    </a:ext>
                  </a:extLst>
                </a:gridCol>
                <a:gridCol w="1175204">
                  <a:extLst>
                    <a:ext uri="{9D8B030D-6E8A-4147-A177-3AD203B41FA5}">
                      <a16:colId xmlns:a16="http://schemas.microsoft.com/office/drawing/2014/main" val="3673555329"/>
                    </a:ext>
                  </a:extLst>
                </a:gridCol>
                <a:gridCol w="1175204">
                  <a:extLst>
                    <a:ext uri="{9D8B030D-6E8A-4147-A177-3AD203B41FA5}">
                      <a16:colId xmlns:a16="http://schemas.microsoft.com/office/drawing/2014/main" val="3058453204"/>
                    </a:ext>
                  </a:extLst>
                </a:gridCol>
                <a:gridCol w="701310">
                  <a:extLst>
                    <a:ext uri="{9D8B030D-6E8A-4147-A177-3AD203B41FA5}">
                      <a16:colId xmlns:a16="http://schemas.microsoft.com/office/drawing/2014/main" val="3908907755"/>
                    </a:ext>
                  </a:extLst>
                </a:gridCol>
              </a:tblGrid>
              <a:tr h="445457">
                <a:tc>
                  <a:txBody>
                    <a:bodyPr/>
                    <a:lstStyle/>
                    <a:p>
                      <a:pPr algn="l" fontAlgn="ctr"/>
                      <a:r>
                        <a:rPr lang="en-US" sz="1200" b="1">
                          <a:effectLst/>
                        </a:rPr>
                        <a:t>predict_money</a:t>
                      </a:r>
                    </a:p>
                  </a:txBody>
                  <a:tcPr marL="61315" marR="61315" marT="30658" marB="30658" anchor="ctr">
                    <a:lnL>
                      <a:noFill/>
                    </a:lnL>
                    <a:lnR>
                      <a:noFill/>
                    </a:lnR>
                    <a:lnT>
                      <a:noFill/>
                    </a:lnT>
                    <a:lnB>
                      <a:noFill/>
                    </a:lnB>
                  </a:tcPr>
                </a:tc>
                <a:tc gridSpan="2">
                  <a:txBody>
                    <a:bodyPr/>
                    <a:lstStyle/>
                    <a:p>
                      <a:pPr algn="l" fontAlgn="ctr"/>
                      <a:r>
                        <a:rPr lang="en-US" sz="1200" b="1">
                          <a:effectLst/>
                        </a:rPr>
                        <a:t>probability</a:t>
                      </a:r>
                    </a:p>
                  </a:txBody>
                  <a:tcPr marL="61315" marR="61315" marT="30658" marB="30658" anchor="ctr">
                    <a:lnL>
                      <a:noFill/>
                    </a:lnL>
                    <a:lnR>
                      <a:noFill/>
                    </a:lnR>
                    <a:lnT>
                      <a:noFill/>
                    </a:lnT>
                    <a:lnB>
                      <a:noFill/>
                    </a:lnB>
                  </a:tcPr>
                </a:tc>
                <a:tc hMerge="1">
                  <a:txBody>
                    <a:bodyPr/>
                    <a:lstStyle/>
                    <a:p>
                      <a:endParaRPr lang="en-US"/>
                    </a:p>
                  </a:txBody>
                  <a:tcPr/>
                </a:tc>
                <a:tc>
                  <a:txBody>
                    <a:bodyPr/>
                    <a:lstStyle/>
                    <a:p>
                      <a:pPr algn="l" fontAlgn="ctr"/>
                      <a:r>
                        <a:rPr lang="en-US" sz="1200" b="1">
                          <a:effectLst/>
                        </a:rPr>
                        <a:t>profit</a:t>
                      </a:r>
                    </a:p>
                  </a:txBody>
                  <a:tcPr marL="61315" marR="61315" marT="30658" marB="30658" anchor="ctr">
                    <a:lnL>
                      <a:noFill/>
                    </a:lnL>
                    <a:lnR>
                      <a:noFill/>
                    </a:lnR>
                    <a:lnT>
                      <a:noFill/>
                    </a:lnT>
                    <a:lnB>
                      <a:noFill/>
                    </a:lnB>
                  </a:tcPr>
                </a:tc>
                <a:tc>
                  <a:txBody>
                    <a:bodyPr/>
                    <a:lstStyle/>
                    <a:p>
                      <a:pPr algn="l" fontAlgn="ctr"/>
                      <a:r>
                        <a:rPr lang="en-US" sz="1200" b="1" dirty="0">
                          <a:effectLst/>
                        </a:rPr>
                        <a:t>Customer size</a:t>
                      </a:r>
                    </a:p>
                  </a:txBody>
                  <a:tcPr marL="61315" marR="61315" marT="30658" marB="30658" anchor="ctr">
                    <a:lnL>
                      <a:noFill/>
                    </a:lnL>
                    <a:lnR>
                      <a:noFill/>
                    </a:lnR>
                    <a:lnT>
                      <a:noFill/>
                    </a:lnT>
                    <a:lnB>
                      <a:noFill/>
                    </a:lnB>
                  </a:tcPr>
                </a:tc>
                <a:tc>
                  <a:txBody>
                    <a:bodyPr/>
                    <a:lstStyle/>
                    <a:p>
                      <a:endParaRPr lang="en-US" sz="1200"/>
                    </a:p>
                  </a:txBody>
                  <a:tcPr marL="61315" marR="61315" marT="30658" marB="30658">
                    <a:lnL>
                      <a:noFill/>
                    </a:lnL>
                  </a:tcPr>
                </a:tc>
                <a:extLst>
                  <a:ext uri="{0D108BD9-81ED-4DB2-BD59-A6C34878D82A}">
                    <a16:rowId xmlns:a16="http://schemas.microsoft.com/office/drawing/2014/main" val="1265584312"/>
                  </a:ext>
                </a:extLst>
              </a:tr>
              <a:tr h="266786">
                <a:tc>
                  <a:txBody>
                    <a:bodyPr/>
                    <a:lstStyle/>
                    <a:p>
                      <a:pPr algn="l" fontAlgn="ctr"/>
                      <a:endParaRPr lang="en-US" sz="1200" b="1">
                        <a:effectLst/>
                      </a:endParaRPr>
                    </a:p>
                  </a:txBody>
                  <a:tcPr marL="61315" marR="61315" marT="30658" marB="30658" anchor="ctr">
                    <a:lnL>
                      <a:noFill/>
                    </a:lnL>
                    <a:lnR>
                      <a:noFill/>
                    </a:lnR>
                    <a:lnT>
                      <a:noFill/>
                    </a:lnT>
                    <a:lnB>
                      <a:noFill/>
                    </a:lnB>
                  </a:tcPr>
                </a:tc>
                <a:tc>
                  <a:txBody>
                    <a:bodyPr/>
                    <a:lstStyle/>
                    <a:p>
                      <a:pPr algn="l" fontAlgn="ctr"/>
                      <a:r>
                        <a:rPr lang="en-US" sz="1200" b="1">
                          <a:effectLst/>
                        </a:rPr>
                        <a:t>sum</a:t>
                      </a:r>
                    </a:p>
                  </a:txBody>
                  <a:tcPr marL="61315" marR="61315" marT="30658" marB="30658" anchor="ctr">
                    <a:lnL>
                      <a:noFill/>
                    </a:lnL>
                    <a:lnR>
                      <a:noFill/>
                    </a:lnR>
                    <a:lnT>
                      <a:noFill/>
                    </a:lnT>
                    <a:lnB>
                      <a:noFill/>
                    </a:lnB>
                  </a:tcPr>
                </a:tc>
                <a:tc>
                  <a:txBody>
                    <a:bodyPr/>
                    <a:lstStyle/>
                    <a:p>
                      <a:pPr algn="l" fontAlgn="ctr"/>
                      <a:r>
                        <a:rPr lang="en-US" sz="1200" b="1">
                          <a:effectLst/>
                        </a:rPr>
                        <a:t>max</a:t>
                      </a:r>
                    </a:p>
                  </a:txBody>
                  <a:tcPr marL="61315" marR="61315" marT="30658" marB="30658" anchor="ctr">
                    <a:lnL>
                      <a:noFill/>
                    </a:lnL>
                    <a:lnR>
                      <a:noFill/>
                    </a:lnR>
                    <a:lnT>
                      <a:noFill/>
                    </a:lnT>
                    <a:lnB>
                      <a:noFill/>
                    </a:lnB>
                  </a:tcPr>
                </a:tc>
                <a:tc>
                  <a:txBody>
                    <a:bodyPr/>
                    <a:lstStyle/>
                    <a:p>
                      <a:pPr algn="l" fontAlgn="ctr"/>
                      <a:r>
                        <a:rPr lang="en-US" sz="1200" b="1">
                          <a:effectLst/>
                        </a:rPr>
                        <a:t>min</a:t>
                      </a:r>
                    </a:p>
                  </a:txBody>
                  <a:tcPr marL="61315" marR="61315" marT="30658" marB="30658" anchor="ctr">
                    <a:lnL>
                      <a:noFill/>
                    </a:lnL>
                    <a:lnR>
                      <a:noFill/>
                    </a:lnR>
                    <a:lnT>
                      <a:noFill/>
                    </a:lnT>
                    <a:lnB>
                      <a:noFill/>
                    </a:lnB>
                  </a:tcPr>
                </a:tc>
                <a:tc>
                  <a:txBody>
                    <a:bodyPr/>
                    <a:lstStyle/>
                    <a:p>
                      <a:pPr algn="l" fontAlgn="ctr"/>
                      <a:r>
                        <a:rPr lang="en-US" sz="1200" b="1">
                          <a:effectLst/>
                        </a:rPr>
                        <a:t>sum</a:t>
                      </a:r>
                    </a:p>
                  </a:txBody>
                  <a:tcPr marL="61315" marR="61315" marT="30658" marB="30658" anchor="ctr">
                    <a:lnL>
                      <a:noFill/>
                    </a:lnL>
                    <a:lnR>
                      <a:noFill/>
                    </a:lnR>
                    <a:lnT>
                      <a:noFill/>
                    </a:lnT>
                    <a:lnB>
                      <a:noFill/>
                    </a:lnB>
                  </a:tcPr>
                </a:tc>
                <a:tc>
                  <a:txBody>
                    <a:bodyPr/>
                    <a:lstStyle/>
                    <a:p>
                      <a:pPr algn="l" fontAlgn="ctr"/>
                      <a:endParaRPr lang="en-US" sz="1200" b="1">
                        <a:effectLst/>
                      </a:endParaRPr>
                    </a:p>
                  </a:txBody>
                  <a:tcPr marL="61315" marR="61315" marT="30658" marB="30658" anchor="ctr">
                    <a:lnL>
                      <a:noFill/>
                    </a:lnL>
                    <a:lnR>
                      <a:noFill/>
                    </a:lnR>
                    <a:lnB>
                      <a:noFill/>
                    </a:lnB>
                  </a:tcPr>
                </a:tc>
                <a:extLst>
                  <a:ext uri="{0D108BD9-81ED-4DB2-BD59-A6C34878D82A}">
                    <a16:rowId xmlns:a16="http://schemas.microsoft.com/office/drawing/2014/main" val="1857854055"/>
                  </a:ext>
                </a:extLst>
              </a:tr>
              <a:tr h="266786">
                <a:tc>
                  <a:txBody>
                    <a:bodyPr/>
                    <a:lstStyle/>
                    <a:p>
                      <a:pPr algn="r" fontAlgn="ctr"/>
                      <a:r>
                        <a:rPr lang="en-US" sz="1200" b="1">
                          <a:effectLst/>
                        </a:rPr>
                        <a:t>decile</a:t>
                      </a:r>
                    </a:p>
                  </a:txBody>
                  <a:tcPr marL="61315" marR="61315" marT="30658" marB="30658" anchor="ctr">
                    <a:lnL>
                      <a:noFill/>
                    </a:lnL>
                    <a:lnR>
                      <a:noFill/>
                    </a:lnR>
                    <a:lnT>
                      <a:noFill/>
                    </a:lnT>
                    <a:lnB>
                      <a:noFill/>
                    </a:lnB>
                  </a:tcPr>
                </a:tc>
                <a:tc>
                  <a:txBody>
                    <a:bodyPr/>
                    <a:lstStyle/>
                    <a:p>
                      <a:pPr algn="r" fontAlgn="ctr"/>
                      <a:endParaRPr lang="en-US" sz="1200" b="1">
                        <a:effectLst/>
                      </a:endParaRPr>
                    </a:p>
                  </a:txBody>
                  <a:tcPr marL="61315" marR="61315" marT="30658" marB="30658" anchor="ctr">
                    <a:lnL>
                      <a:noFill/>
                    </a:lnL>
                    <a:lnR>
                      <a:noFill/>
                    </a:lnR>
                    <a:lnT>
                      <a:noFill/>
                    </a:lnT>
                    <a:lnB>
                      <a:noFill/>
                    </a:lnB>
                  </a:tcPr>
                </a:tc>
                <a:tc>
                  <a:txBody>
                    <a:bodyPr/>
                    <a:lstStyle/>
                    <a:p>
                      <a:pPr algn="r" fontAlgn="ctr"/>
                      <a:endParaRPr lang="en-US" sz="1200" b="1">
                        <a:effectLst/>
                      </a:endParaRPr>
                    </a:p>
                  </a:txBody>
                  <a:tcPr marL="61315" marR="61315" marT="30658" marB="30658" anchor="ctr">
                    <a:lnL>
                      <a:noFill/>
                    </a:lnL>
                    <a:lnR>
                      <a:noFill/>
                    </a:lnR>
                    <a:lnT>
                      <a:noFill/>
                    </a:lnT>
                    <a:lnB>
                      <a:noFill/>
                    </a:lnB>
                  </a:tcPr>
                </a:tc>
                <a:tc>
                  <a:txBody>
                    <a:bodyPr/>
                    <a:lstStyle/>
                    <a:p>
                      <a:pPr algn="r" fontAlgn="ctr"/>
                      <a:endParaRPr lang="en-US" sz="1200" b="1">
                        <a:effectLst/>
                      </a:endParaRPr>
                    </a:p>
                  </a:txBody>
                  <a:tcPr marL="61315" marR="61315" marT="30658" marB="30658" anchor="ctr">
                    <a:lnL>
                      <a:noFill/>
                    </a:lnL>
                    <a:lnR>
                      <a:noFill/>
                    </a:lnR>
                    <a:lnT>
                      <a:noFill/>
                    </a:lnT>
                    <a:lnB>
                      <a:noFill/>
                    </a:lnB>
                  </a:tcPr>
                </a:tc>
                <a:tc>
                  <a:txBody>
                    <a:bodyPr/>
                    <a:lstStyle/>
                    <a:p>
                      <a:pPr algn="r" fontAlgn="ctr"/>
                      <a:endParaRPr lang="en-US" sz="1200" b="1">
                        <a:effectLst/>
                      </a:endParaRPr>
                    </a:p>
                  </a:txBody>
                  <a:tcPr marL="61315" marR="61315" marT="30658" marB="30658" anchor="ctr">
                    <a:lnL>
                      <a:noFill/>
                    </a:lnL>
                    <a:lnR>
                      <a:noFill/>
                    </a:lnR>
                    <a:lnT>
                      <a:noFill/>
                    </a:lnT>
                    <a:lnB>
                      <a:noFill/>
                    </a:lnB>
                  </a:tcPr>
                </a:tc>
                <a:tc>
                  <a:txBody>
                    <a:bodyPr/>
                    <a:lstStyle/>
                    <a:p>
                      <a:pPr algn="r" fontAlgn="ctr"/>
                      <a:endParaRPr lang="en-US" sz="1200" b="1">
                        <a:effectLst/>
                      </a:endParaRPr>
                    </a:p>
                  </a:txBody>
                  <a:tcPr marL="61315" marR="61315" marT="30658" marB="30658" anchor="ctr">
                    <a:lnL>
                      <a:noFill/>
                    </a:lnL>
                    <a:lnR>
                      <a:noFill/>
                    </a:lnR>
                    <a:lnT>
                      <a:noFill/>
                    </a:lnT>
                    <a:lnB>
                      <a:noFill/>
                    </a:lnB>
                  </a:tcPr>
                </a:tc>
                <a:extLst>
                  <a:ext uri="{0D108BD9-81ED-4DB2-BD59-A6C34878D82A}">
                    <a16:rowId xmlns:a16="http://schemas.microsoft.com/office/drawing/2014/main" val="1634794166"/>
                  </a:ext>
                </a:extLst>
              </a:tr>
              <a:tr h="266786">
                <a:tc>
                  <a:txBody>
                    <a:bodyPr/>
                    <a:lstStyle/>
                    <a:p>
                      <a:pPr algn="r" fontAlgn="ctr"/>
                      <a:r>
                        <a:rPr lang="en-US" sz="1200" b="1">
                          <a:effectLst/>
                        </a:rPr>
                        <a:t>1</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-1.244295e+04</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0.926837</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0.022102</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-37917.198849</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812</a:t>
                      </a:r>
                    </a:p>
                  </a:txBody>
                  <a:tcPr marL="61315" marR="61315" marT="30658" marB="30658" anchor="ctr">
                    <a:lnL>
                      <a:noFill/>
                    </a:lnL>
                    <a:lnR>
                      <a:noFill/>
                    </a:lnR>
                    <a:lnT>
                      <a:noFill/>
                    </a:lnT>
                    <a:lnB>
                      <a:noFill/>
                    </a:lnB>
                    <a:solidFill>
                      <a:srgbClr val="F5F5F5"/>
                    </a:solidFill>
                  </a:tcPr>
                </a:tc>
                <a:extLst>
                  <a:ext uri="{0D108BD9-81ED-4DB2-BD59-A6C34878D82A}">
                    <a16:rowId xmlns:a16="http://schemas.microsoft.com/office/drawing/2014/main" val="3237064388"/>
                  </a:ext>
                </a:extLst>
              </a:tr>
              <a:tr h="266786">
                <a:tc>
                  <a:txBody>
                    <a:bodyPr/>
                    <a:lstStyle/>
                    <a:p>
                      <a:pPr algn="r" fontAlgn="ctr"/>
                      <a:r>
                        <a:rPr lang="en-US" sz="1200" b="1">
                          <a:effectLst/>
                        </a:rPr>
                        <a:t>2</a:t>
                      </a:r>
                    </a:p>
                  </a:txBody>
                  <a:tcPr marL="61315" marR="61315" marT="30658" marB="30658" anchor="ctr">
                    <a:lnL>
                      <a:noFill/>
                    </a:lnL>
                    <a:lnR>
                      <a:noFill/>
                    </a:lnR>
                    <a:lnT>
                      <a:noFill/>
                    </a:lnT>
                    <a:lnB>
                      <a:noFill/>
                    </a:lnB>
                  </a:tcPr>
                </a:tc>
                <a:tc>
                  <a:txBody>
                    <a:bodyPr/>
                    <a:lstStyle/>
                    <a:p>
                      <a:pPr algn="r" fontAlgn="ctr"/>
                      <a:r>
                        <a:rPr lang="en-US" sz="1200">
                          <a:effectLst/>
                        </a:rPr>
                        <a:t>-1.842791e+03</a:t>
                      </a:r>
                    </a:p>
                  </a:txBody>
                  <a:tcPr marL="61315" marR="61315" marT="30658" marB="30658" anchor="ctr">
                    <a:lnL>
                      <a:noFill/>
                    </a:lnL>
                    <a:lnR>
                      <a:noFill/>
                    </a:lnR>
                    <a:lnT>
                      <a:noFill/>
                    </a:lnT>
                    <a:lnB>
                      <a:noFill/>
                    </a:lnB>
                  </a:tcPr>
                </a:tc>
                <a:tc>
                  <a:txBody>
                    <a:bodyPr/>
                    <a:lstStyle/>
                    <a:p>
                      <a:pPr algn="r" fontAlgn="ctr"/>
                      <a:r>
                        <a:rPr lang="en-US" sz="1200">
                          <a:effectLst/>
                        </a:rPr>
                        <a:t>0.270211</a:t>
                      </a:r>
                    </a:p>
                  </a:txBody>
                  <a:tcPr marL="61315" marR="61315" marT="30658" marB="30658" anchor="ctr">
                    <a:lnL>
                      <a:noFill/>
                    </a:lnL>
                    <a:lnR>
                      <a:noFill/>
                    </a:lnR>
                    <a:lnT>
                      <a:noFill/>
                    </a:lnT>
                    <a:lnB>
                      <a:noFill/>
                    </a:lnB>
                  </a:tcPr>
                </a:tc>
                <a:tc>
                  <a:txBody>
                    <a:bodyPr/>
                    <a:lstStyle/>
                    <a:p>
                      <a:pPr algn="r" fontAlgn="ctr"/>
                      <a:r>
                        <a:rPr lang="en-US" sz="1200">
                          <a:effectLst/>
                        </a:rPr>
                        <a:t>0.011989</a:t>
                      </a:r>
                    </a:p>
                  </a:txBody>
                  <a:tcPr marL="61315" marR="61315" marT="30658" marB="30658" anchor="ctr">
                    <a:lnL>
                      <a:noFill/>
                    </a:lnL>
                    <a:lnR>
                      <a:noFill/>
                    </a:lnR>
                    <a:lnT>
                      <a:noFill/>
                    </a:lnT>
                    <a:lnB>
                      <a:noFill/>
                    </a:lnB>
                  </a:tcPr>
                </a:tc>
                <a:tc>
                  <a:txBody>
                    <a:bodyPr/>
                    <a:lstStyle/>
                    <a:p>
                      <a:pPr algn="r" fontAlgn="ctr"/>
                      <a:r>
                        <a:rPr lang="en-US" sz="1200">
                          <a:effectLst/>
                        </a:rPr>
                        <a:t>-39960.952025</a:t>
                      </a:r>
                    </a:p>
                  </a:txBody>
                  <a:tcPr marL="61315" marR="61315" marT="30658" marB="30658" anchor="ctr">
                    <a:lnL>
                      <a:noFill/>
                    </a:lnL>
                    <a:lnR>
                      <a:noFill/>
                    </a:lnR>
                    <a:lnT>
                      <a:noFill/>
                    </a:lnT>
                    <a:lnB>
                      <a:noFill/>
                    </a:lnB>
                  </a:tcPr>
                </a:tc>
                <a:tc>
                  <a:txBody>
                    <a:bodyPr/>
                    <a:lstStyle/>
                    <a:p>
                      <a:pPr algn="r" fontAlgn="ctr"/>
                      <a:r>
                        <a:rPr lang="en-US" sz="1200">
                          <a:effectLst/>
                        </a:rPr>
                        <a:t>865</a:t>
                      </a:r>
                    </a:p>
                  </a:txBody>
                  <a:tcPr marL="61315" marR="61315" marT="30658" marB="30658" anchor="ctr">
                    <a:lnL>
                      <a:noFill/>
                    </a:lnL>
                    <a:lnR>
                      <a:noFill/>
                    </a:lnR>
                    <a:lnT>
                      <a:noFill/>
                    </a:lnT>
                    <a:lnB>
                      <a:noFill/>
                    </a:lnB>
                  </a:tcPr>
                </a:tc>
                <a:extLst>
                  <a:ext uri="{0D108BD9-81ED-4DB2-BD59-A6C34878D82A}">
                    <a16:rowId xmlns:a16="http://schemas.microsoft.com/office/drawing/2014/main" val="648644914"/>
                  </a:ext>
                </a:extLst>
              </a:tr>
              <a:tr h="266786">
                <a:tc>
                  <a:txBody>
                    <a:bodyPr/>
                    <a:lstStyle/>
                    <a:p>
                      <a:pPr algn="r" fontAlgn="ctr"/>
                      <a:r>
                        <a:rPr lang="en-US" sz="1200" b="1">
                          <a:effectLst/>
                        </a:rPr>
                        <a:t>3</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-1.804781e+03</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0.575532</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0.008482</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-34320.045828</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747</a:t>
                      </a:r>
                    </a:p>
                  </a:txBody>
                  <a:tcPr marL="61315" marR="61315" marT="30658" marB="30658" anchor="ctr">
                    <a:lnL>
                      <a:noFill/>
                    </a:lnL>
                    <a:lnR>
                      <a:noFill/>
                    </a:lnR>
                    <a:lnT>
                      <a:noFill/>
                    </a:lnT>
                    <a:lnB>
                      <a:noFill/>
                    </a:lnB>
                    <a:solidFill>
                      <a:srgbClr val="F5F5F5"/>
                    </a:solidFill>
                  </a:tcPr>
                </a:tc>
                <a:extLst>
                  <a:ext uri="{0D108BD9-81ED-4DB2-BD59-A6C34878D82A}">
                    <a16:rowId xmlns:a16="http://schemas.microsoft.com/office/drawing/2014/main" val="1259886613"/>
                  </a:ext>
                </a:extLst>
              </a:tr>
              <a:tr h="266786">
                <a:tc>
                  <a:txBody>
                    <a:bodyPr/>
                    <a:lstStyle/>
                    <a:p>
                      <a:pPr algn="r" fontAlgn="ctr"/>
                      <a:r>
                        <a:rPr lang="en-US" sz="1200" b="1">
                          <a:effectLst/>
                        </a:rPr>
                        <a:t>4</a:t>
                      </a:r>
                    </a:p>
                  </a:txBody>
                  <a:tcPr marL="61315" marR="61315" marT="30658" marB="30658" anchor="ctr">
                    <a:lnL>
                      <a:noFill/>
                    </a:lnL>
                    <a:lnR>
                      <a:noFill/>
                    </a:lnR>
                    <a:lnT>
                      <a:noFill/>
                    </a:lnT>
                    <a:lnB>
                      <a:noFill/>
                    </a:lnB>
                  </a:tcPr>
                </a:tc>
                <a:tc>
                  <a:txBody>
                    <a:bodyPr/>
                    <a:lstStyle/>
                    <a:p>
                      <a:pPr algn="r" fontAlgn="ctr"/>
                      <a:r>
                        <a:rPr lang="en-US" sz="1200">
                          <a:effectLst/>
                        </a:rPr>
                        <a:t>3.260069e+04</a:t>
                      </a:r>
                    </a:p>
                  </a:txBody>
                  <a:tcPr marL="61315" marR="61315" marT="30658" marB="30658" anchor="ctr">
                    <a:lnL>
                      <a:noFill/>
                    </a:lnL>
                    <a:lnR>
                      <a:noFill/>
                    </a:lnR>
                    <a:lnT>
                      <a:noFill/>
                    </a:lnT>
                    <a:lnB>
                      <a:noFill/>
                    </a:lnB>
                  </a:tcPr>
                </a:tc>
                <a:tc>
                  <a:txBody>
                    <a:bodyPr/>
                    <a:lstStyle/>
                    <a:p>
                      <a:pPr algn="r" fontAlgn="ctr"/>
                      <a:r>
                        <a:rPr lang="en-US" sz="1200">
                          <a:effectLst/>
                        </a:rPr>
                        <a:t>0.247570</a:t>
                      </a:r>
                    </a:p>
                  </a:txBody>
                  <a:tcPr marL="61315" marR="61315" marT="30658" marB="30658" anchor="ctr">
                    <a:lnL>
                      <a:noFill/>
                    </a:lnL>
                    <a:lnR>
                      <a:noFill/>
                    </a:lnR>
                    <a:lnT>
                      <a:noFill/>
                    </a:lnT>
                    <a:lnB>
                      <a:noFill/>
                    </a:lnB>
                  </a:tcPr>
                </a:tc>
                <a:tc>
                  <a:txBody>
                    <a:bodyPr/>
                    <a:lstStyle/>
                    <a:p>
                      <a:pPr algn="r" fontAlgn="ctr"/>
                      <a:r>
                        <a:rPr lang="en-US" sz="1200">
                          <a:effectLst/>
                        </a:rPr>
                        <a:t>0.008388</a:t>
                      </a:r>
                    </a:p>
                  </a:txBody>
                  <a:tcPr marL="61315" marR="61315" marT="30658" marB="30658" anchor="ctr">
                    <a:lnL>
                      <a:noFill/>
                    </a:lnL>
                    <a:lnR>
                      <a:noFill/>
                    </a:lnR>
                    <a:lnT>
                      <a:noFill/>
                    </a:lnT>
                    <a:lnB>
                      <a:noFill/>
                    </a:lnB>
                  </a:tcPr>
                </a:tc>
                <a:tc>
                  <a:txBody>
                    <a:bodyPr/>
                    <a:lstStyle/>
                    <a:p>
                      <a:pPr algn="r" fontAlgn="ctr"/>
                      <a:r>
                        <a:rPr lang="en-US" sz="1200">
                          <a:effectLst/>
                        </a:rPr>
                        <a:t>-36876.299222</a:t>
                      </a:r>
                    </a:p>
                  </a:txBody>
                  <a:tcPr marL="61315" marR="61315" marT="30658" marB="30658" anchor="ctr">
                    <a:lnL>
                      <a:noFill/>
                    </a:lnL>
                    <a:lnR>
                      <a:noFill/>
                    </a:lnR>
                    <a:lnT>
                      <a:noFill/>
                    </a:lnT>
                    <a:lnB>
                      <a:noFill/>
                    </a:lnB>
                  </a:tcPr>
                </a:tc>
                <a:tc>
                  <a:txBody>
                    <a:bodyPr/>
                    <a:lstStyle/>
                    <a:p>
                      <a:pPr algn="r" fontAlgn="ctr"/>
                      <a:r>
                        <a:rPr lang="en-US" sz="1200">
                          <a:effectLst/>
                        </a:rPr>
                        <a:t>808</a:t>
                      </a:r>
                    </a:p>
                  </a:txBody>
                  <a:tcPr marL="61315" marR="61315" marT="30658" marB="30658" anchor="ctr">
                    <a:lnL>
                      <a:noFill/>
                    </a:lnL>
                    <a:lnR>
                      <a:noFill/>
                    </a:lnR>
                    <a:lnT>
                      <a:noFill/>
                    </a:lnT>
                    <a:lnB>
                      <a:noFill/>
                    </a:lnB>
                  </a:tcPr>
                </a:tc>
                <a:extLst>
                  <a:ext uri="{0D108BD9-81ED-4DB2-BD59-A6C34878D82A}">
                    <a16:rowId xmlns:a16="http://schemas.microsoft.com/office/drawing/2014/main" val="3169346183"/>
                  </a:ext>
                </a:extLst>
              </a:tr>
              <a:tr h="266786">
                <a:tc>
                  <a:txBody>
                    <a:bodyPr/>
                    <a:lstStyle/>
                    <a:p>
                      <a:pPr algn="r" fontAlgn="ctr"/>
                      <a:r>
                        <a:rPr lang="en-US" sz="1200" b="1">
                          <a:effectLst/>
                        </a:rPr>
                        <a:t>5</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6.629830e+04</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0.366684</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0.012703</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-36405.172911</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808</a:t>
                      </a:r>
                    </a:p>
                  </a:txBody>
                  <a:tcPr marL="61315" marR="61315" marT="30658" marB="30658" anchor="ctr">
                    <a:lnL>
                      <a:noFill/>
                    </a:lnL>
                    <a:lnR>
                      <a:noFill/>
                    </a:lnR>
                    <a:lnT>
                      <a:noFill/>
                    </a:lnT>
                    <a:lnB>
                      <a:noFill/>
                    </a:lnB>
                    <a:solidFill>
                      <a:srgbClr val="F5F5F5"/>
                    </a:solidFill>
                  </a:tcPr>
                </a:tc>
                <a:extLst>
                  <a:ext uri="{0D108BD9-81ED-4DB2-BD59-A6C34878D82A}">
                    <a16:rowId xmlns:a16="http://schemas.microsoft.com/office/drawing/2014/main" val="2466891402"/>
                  </a:ext>
                </a:extLst>
              </a:tr>
              <a:tr h="266786">
                <a:tc>
                  <a:txBody>
                    <a:bodyPr/>
                    <a:lstStyle/>
                    <a:p>
                      <a:pPr algn="r" fontAlgn="ctr"/>
                      <a:r>
                        <a:rPr lang="en-US" sz="1200" b="1">
                          <a:effectLst/>
                        </a:rPr>
                        <a:t>6</a:t>
                      </a:r>
                    </a:p>
                  </a:txBody>
                  <a:tcPr marL="61315" marR="61315" marT="30658" marB="30658" anchor="ctr">
                    <a:lnL>
                      <a:noFill/>
                    </a:lnL>
                    <a:lnR>
                      <a:noFill/>
                    </a:lnR>
                    <a:lnT>
                      <a:noFill/>
                    </a:lnT>
                    <a:lnB>
                      <a:noFill/>
                    </a:lnB>
                  </a:tcPr>
                </a:tc>
                <a:tc>
                  <a:txBody>
                    <a:bodyPr/>
                    <a:lstStyle/>
                    <a:p>
                      <a:pPr algn="r" fontAlgn="ctr"/>
                      <a:r>
                        <a:rPr lang="en-US" sz="1200">
                          <a:effectLst/>
                        </a:rPr>
                        <a:t>1.004297e+05</a:t>
                      </a:r>
                    </a:p>
                  </a:txBody>
                  <a:tcPr marL="61315" marR="61315" marT="30658" marB="30658" anchor="ctr">
                    <a:lnL>
                      <a:noFill/>
                    </a:lnL>
                    <a:lnR>
                      <a:noFill/>
                    </a:lnR>
                    <a:lnT>
                      <a:noFill/>
                    </a:lnT>
                    <a:lnB>
                      <a:noFill/>
                    </a:lnB>
                  </a:tcPr>
                </a:tc>
                <a:tc>
                  <a:txBody>
                    <a:bodyPr/>
                    <a:lstStyle/>
                    <a:p>
                      <a:pPr algn="r" fontAlgn="ctr"/>
                      <a:r>
                        <a:rPr lang="en-US" sz="1200">
                          <a:effectLst/>
                        </a:rPr>
                        <a:t>0.359687</a:t>
                      </a:r>
                    </a:p>
                  </a:txBody>
                  <a:tcPr marL="61315" marR="61315" marT="30658" marB="30658" anchor="ctr">
                    <a:lnL>
                      <a:noFill/>
                    </a:lnL>
                    <a:lnR>
                      <a:noFill/>
                    </a:lnR>
                    <a:lnT>
                      <a:noFill/>
                    </a:lnT>
                    <a:lnB>
                      <a:noFill/>
                    </a:lnB>
                  </a:tcPr>
                </a:tc>
                <a:tc>
                  <a:txBody>
                    <a:bodyPr/>
                    <a:lstStyle/>
                    <a:p>
                      <a:pPr algn="r" fontAlgn="ctr"/>
                      <a:r>
                        <a:rPr lang="en-US" sz="1200">
                          <a:effectLst/>
                        </a:rPr>
                        <a:t>0.021031</a:t>
                      </a:r>
                    </a:p>
                  </a:txBody>
                  <a:tcPr marL="61315" marR="61315" marT="30658" marB="30658" anchor="ctr">
                    <a:lnL>
                      <a:noFill/>
                    </a:lnL>
                    <a:lnR>
                      <a:noFill/>
                    </a:lnR>
                    <a:lnT>
                      <a:noFill/>
                    </a:lnT>
                    <a:lnB>
                      <a:noFill/>
                    </a:lnB>
                  </a:tcPr>
                </a:tc>
                <a:tc>
                  <a:txBody>
                    <a:bodyPr/>
                    <a:lstStyle/>
                    <a:p>
                      <a:pPr algn="r" fontAlgn="ctr"/>
                      <a:r>
                        <a:rPr lang="en-US" sz="1200">
                          <a:effectLst/>
                        </a:rPr>
                        <a:t>-35423.010503</a:t>
                      </a:r>
                    </a:p>
                  </a:txBody>
                  <a:tcPr marL="61315" marR="61315" marT="30658" marB="30658" anchor="ctr">
                    <a:lnL>
                      <a:noFill/>
                    </a:lnL>
                    <a:lnR>
                      <a:noFill/>
                    </a:lnR>
                    <a:lnT>
                      <a:noFill/>
                    </a:lnT>
                    <a:lnB>
                      <a:noFill/>
                    </a:lnB>
                  </a:tcPr>
                </a:tc>
                <a:tc>
                  <a:txBody>
                    <a:bodyPr/>
                    <a:lstStyle/>
                    <a:p>
                      <a:pPr algn="r" fontAlgn="ctr"/>
                      <a:r>
                        <a:rPr lang="en-US" sz="1200">
                          <a:effectLst/>
                        </a:rPr>
                        <a:t>807</a:t>
                      </a:r>
                    </a:p>
                  </a:txBody>
                  <a:tcPr marL="61315" marR="61315" marT="30658" marB="30658" anchor="ctr">
                    <a:lnL>
                      <a:noFill/>
                    </a:lnL>
                    <a:lnR>
                      <a:noFill/>
                    </a:lnR>
                    <a:lnT>
                      <a:noFill/>
                    </a:lnT>
                    <a:lnB>
                      <a:noFill/>
                    </a:lnB>
                  </a:tcPr>
                </a:tc>
                <a:extLst>
                  <a:ext uri="{0D108BD9-81ED-4DB2-BD59-A6C34878D82A}">
                    <a16:rowId xmlns:a16="http://schemas.microsoft.com/office/drawing/2014/main" val="858272835"/>
                  </a:ext>
                </a:extLst>
              </a:tr>
              <a:tr h="266786">
                <a:tc>
                  <a:txBody>
                    <a:bodyPr/>
                    <a:lstStyle/>
                    <a:p>
                      <a:pPr algn="r" fontAlgn="ctr"/>
                      <a:r>
                        <a:rPr lang="en-US" sz="1200" b="1">
                          <a:effectLst/>
                        </a:rPr>
                        <a:t>7</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1.645224e+05</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0.620699</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0.028936</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-33165.481643</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808</a:t>
                      </a:r>
                    </a:p>
                  </a:txBody>
                  <a:tcPr marL="61315" marR="61315" marT="30658" marB="30658" anchor="ctr">
                    <a:lnL>
                      <a:noFill/>
                    </a:lnL>
                    <a:lnR>
                      <a:noFill/>
                    </a:lnR>
                    <a:lnT>
                      <a:noFill/>
                    </a:lnT>
                    <a:lnB>
                      <a:noFill/>
                    </a:lnB>
                    <a:solidFill>
                      <a:srgbClr val="F5F5F5"/>
                    </a:solidFill>
                  </a:tcPr>
                </a:tc>
                <a:extLst>
                  <a:ext uri="{0D108BD9-81ED-4DB2-BD59-A6C34878D82A}">
                    <a16:rowId xmlns:a16="http://schemas.microsoft.com/office/drawing/2014/main" val="2100906251"/>
                  </a:ext>
                </a:extLst>
              </a:tr>
              <a:tr h="266786">
                <a:tc>
                  <a:txBody>
                    <a:bodyPr/>
                    <a:lstStyle/>
                    <a:p>
                      <a:pPr algn="r" fontAlgn="ctr"/>
                      <a:r>
                        <a:rPr lang="en-US" sz="1200" b="1">
                          <a:effectLst/>
                        </a:rPr>
                        <a:t>8</a:t>
                      </a:r>
                    </a:p>
                  </a:txBody>
                  <a:tcPr marL="61315" marR="61315" marT="30658" marB="30658" anchor="ctr">
                    <a:lnL>
                      <a:noFill/>
                    </a:lnL>
                    <a:lnR>
                      <a:noFill/>
                    </a:lnR>
                    <a:lnT>
                      <a:noFill/>
                    </a:lnT>
                    <a:lnB>
                      <a:noFill/>
                    </a:lnB>
                  </a:tcPr>
                </a:tc>
                <a:tc>
                  <a:txBody>
                    <a:bodyPr/>
                    <a:lstStyle/>
                    <a:p>
                      <a:pPr algn="r" fontAlgn="ctr"/>
                      <a:r>
                        <a:rPr lang="en-US" sz="1200">
                          <a:effectLst/>
                        </a:rPr>
                        <a:t>2.149443e+05</a:t>
                      </a:r>
                    </a:p>
                  </a:txBody>
                  <a:tcPr marL="61315" marR="61315" marT="30658" marB="30658" anchor="ctr">
                    <a:lnL>
                      <a:noFill/>
                    </a:lnL>
                    <a:lnR>
                      <a:noFill/>
                    </a:lnR>
                    <a:lnT>
                      <a:noFill/>
                    </a:lnT>
                    <a:lnB>
                      <a:noFill/>
                    </a:lnB>
                  </a:tcPr>
                </a:tc>
                <a:tc>
                  <a:txBody>
                    <a:bodyPr/>
                    <a:lstStyle/>
                    <a:p>
                      <a:pPr algn="r" fontAlgn="ctr"/>
                      <a:r>
                        <a:rPr lang="en-US" sz="1200">
                          <a:effectLst/>
                        </a:rPr>
                        <a:t>0.959483</a:t>
                      </a:r>
                    </a:p>
                  </a:txBody>
                  <a:tcPr marL="61315" marR="61315" marT="30658" marB="30658" anchor="ctr">
                    <a:lnL>
                      <a:noFill/>
                    </a:lnL>
                    <a:lnR>
                      <a:noFill/>
                    </a:lnR>
                    <a:lnT>
                      <a:noFill/>
                    </a:lnT>
                    <a:lnB>
                      <a:noFill/>
                    </a:lnB>
                  </a:tcPr>
                </a:tc>
                <a:tc>
                  <a:txBody>
                    <a:bodyPr/>
                    <a:lstStyle/>
                    <a:p>
                      <a:pPr algn="r" fontAlgn="ctr"/>
                      <a:r>
                        <a:rPr lang="en-US" sz="1200">
                          <a:effectLst/>
                        </a:rPr>
                        <a:t>0.043360</a:t>
                      </a:r>
                    </a:p>
                  </a:txBody>
                  <a:tcPr marL="61315" marR="61315" marT="30658" marB="30658" anchor="ctr">
                    <a:lnL>
                      <a:noFill/>
                    </a:lnL>
                    <a:lnR>
                      <a:noFill/>
                    </a:lnR>
                    <a:lnT>
                      <a:noFill/>
                    </a:lnT>
                    <a:lnB>
                      <a:noFill/>
                    </a:lnB>
                  </a:tcPr>
                </a:tc>
                <a:tc>
                  <a:txBody>
                    <a:bodyPr/>
                    <a:lstStyle/>
                    <a:p>
                      <a:pPr algn="r" fontAlgn="ctr"/>
                      <a:r>
                        <a:rPr lang="en-US" sz="1200">
                          <a:effectLst/>
                        </a:rPr>
                        <a:t>-19114.992563</a:t>
                      </a:r>
                    </a:p>
                  </a:txBody>
                  <a:tcPr marL="61315" marR="61315" marT="30658" marB="30658" anchor="ctr">
                    <a:lnL>
                      <a:noFill/>
                    </a:lnL>
                    <a:lnR>
                      <a:noFill/>
                    </a:lnR>
                    <a:lnT>
                      <a:noFill/>
                    </a:lnT>
                    <a:lnB>
                      <a:noFill/>
                    </a:lnB>
                  </a:tcPr>
                </a:tc>
                <a:tc>
                  <a:txBody>
                    <a:bodyPr/>
                    <a:lstStyle/>
                    <a:p>
                      <a:pPr algn="r" fontAlgn="ctr"/>
                      <a:r>
                        <a:rPr lang="en-US" sz="1200">
                          <a:effectLst/>
                        </a:rPr>
                        <a:t>814</a:t>
                      </a:r>
                    </a:p>
                  </a:txBody>
                  <a:tcPr marL="61315" marR="61315" marT="30658" marB="30658" anchor="ctr">
                    <a:lnL>
                      <a:noFill/>
                    </a:lnL>
                    <a:lnR>
                      <a:noFill/>
                    </a:lnR>
                    <a:lnT>
                      <a:noFill/>
                    </a:lnT>
                    <a:lnB>
                      <a:noFill/>
                    </a:lnB>
                  </a:tcPr>
                </a:tc>
                <a:extLst>
                  <a:ext uri="{0D108BD9-81ED-4DB2-BD59-A6C34878D82A}">
                    <a16:rowId xmlns:a16="http://schemas.microsoft.com/office/drawing/2014/main" val="1300370477"/>
                  </a:ext>
                </a:extLst>
              </a:tr>
              <a:tr h="266786">
                <a:tc>
                  <a:txBody>
                    <a:bodyPr/>
                    <a:lstStyle/>
                    <a:p>
                      <a:pPr algn="r" fontAlgn="ctr"/>
                      <a:r>
                        <a:rPr lang="en-US" sz="1200" b="1" dirty="0">
                          <a:effectLst/>
                        </a:rPr>
                        <a:t>9</a:t>
                      </a:r>
                    </a:p>
                  </a:txBody>
                  <a:tcPr marL="61315" marR="61315" marT="30658" marB="30658" anchor="ctr">
                    <a:lnL>
                      <a:noFill/>
                    </a:lnL>
                    <a:lnR>
                      <a:noFill/>
                    </a:lnR>
                    <a:lnT>
                      <a:noFill/>
                    </a:lnT>
                    <a:lnB>
                      <a:noFill/>
                    </a:lnB>
                    <a:solidFill>
                      <a:srgbClr val="F5F5F5"/>
                    </a:solidFill>
                  </a:tcPr>
                </a:tc>
                <a:tc>
                  <a:txBody>
                    <a:bodyPr/>
                    <a:lstStyle/>
                    <a:p>
                      <a:pPr algn="r" fontAlgn="ctr"/>
                      <a:r>
                        <a:rPr lang="en-US" sz="1200" b="1" dirty="0">
                          <a:effectLst/>
                        </a:rPr>
                        <a:t>2.704495e+05</a:t>
                      </a:r>
                    </a:p>
                  </a:txBody>
                  <a:tcPr marL="61315" marR="61315" marT="30658" marB="30658" anchor="ctr">
                    <a:lnL>
                      <a:noFill/>
                    </a:lnL>
                    <a:lnR>
                      <a:noFill/>
                    </a:lnR>
                    <a:lnT>
                      <a:noFill/>
                    </a:lnT>
                    <a:lnB>
                      <a:noFill/>
                    </a:lnB>
                    <a:solidFill>
                      <a:srgbClr val="F5F5F5"/>
                    </a:solidFill>
                  </a:tcPr>
                </a:tc>
                <a:tc>
                  <a:txBody>
                    <a:bodyPr/>
                    <a:lstStyle/>
                    <a:p>
                      <a:pPr algn="r" fontAlgn="ctr"/>
                      <a:r>
                        <a:rPr lang="en-US" sz="1200" b="1">
                          <a:effectLst/>
                        </a:rPr>
                        <a:t>0.917030</a:t>
                      </a:r>
                    </a:p>
                  </a:txBody>
                  <a:tcPr marL="61315" marR="61315" marT="30658" marB="30658" anchor="ctr">
                    <a:lnL>
                      <a:noFill/>
                    </a:lnL>
                    <a:lnR>
                      <a:noFill/>
                    </a:lnR>
                    <a:lnT>
                      <a:noFill/>
                    </a:lnT>
                    <a:lnB>
                      <a:noFill/>
                    </a:lnB>
                    <a:solidFill>
                      <a:srgbClr val="F5F5F5"/>
                    </a:solidFill>
                  </a:tcPr>
                </a:tc>
                <a:tc>
                  <a:txBody>
                    <a:bodyPr/>
                    <a:lstStyle/>
                    <a:p>
                      <a:pPr algn="r" fontAlgn="ctr"/>
                      <a:r>
                        <a:rPr lang="en-US" sz="1200" b="1">
                          <a:effectLst/>
                        </a:rPr>
                        <a:t>0.127364</a:t>
                      </a:r>
                    </a:p>
                  </a:txBody>
                  <a:tcPr marL="61315" marR="61315" marT="30658" marB="30658" anchor="ctr">
                    <a:lnL>
                      <a:noFill/>
                    </a:lnL>
                    <a:lnR>
                      <a:noFill/>
                    </a:lnR>
                    <a:lnT>
                      <a:noFill/>
                    </a:lnT>
                    <a:lnB>
                      <a:noFill/>
                    </a:lnB>
                    <a:solidFill>
                      <a:srgbClr val="F5F5F5"/>
                    </a:solidFill>
                  </a:tcPr>
                </a:tc>
                <a:tc>
                  <a:txBody>
                    <a:bodyPr/>
                    <a:lstStyle/>
                    <a:p>
                      <a:pPr algn="r" fontAlgn="ctr"/>
                      <a:r>
                        <a:rPr lang="en-US" sz="1200" b="1">
                          <a:effectLst/>
                        </a:rPr>
                        <a:t>-890.334520</a:t>
                      </a:r>
                    </a:p>
                  </a:txBody>
                  <a:tcPr marL="61315" marR="61315" marT="30658" marB="30658" anchor="ctr">
                    <a:lnL>
                      <a:noFill/>
                    </a:lnL>
                    <a:lnR>
                      <a:noFill/>
                    </a:lnR>
                    <a:lnT>
                      <a:noFill/>
                    </a:lnT>
                    <a:lnB>
                      <a:noFill/>
                    </a:lnB>
                    <a:solidFill>
                      <a:srgbClr val="F5F5F5"/>
                    </a:solidFill>
                  </a:tcPr>
                </a:tc>
                <a:tc>
                  <a:txBody>
                    <a:bodyPr/>
                    <a:lstStyle/>
                    <a:p>
                      <a:pPr algn="r" fontAlgn="ctr"/>
                      <a:r>
                        <a:rPr lang="en-US" sz="1200" b="1" dirty="0">
                          <a:effectLst/>
                        </a:rPr>
                        <a:t>802</a:t>
                      </a:r>
                    </a:p>
                  </a:txBody>
                  <a:tcPr marL="61315" marR="61315" marT="30658" marB="30658" anchor="ctr">
                    <a:lnL>
                      <a:noFill/>
                    </a:lnL>
                    <a:lnR>
                      <a:noFill/>
                    </a:lnR>
                    <a:lnT>
                      <a:noFill/>
                    </a:lnT>
                    <a:lnB>
                      <a:noFill/>
                    </a:lnB>
                    <a:solidFill>
                      <a:srgbClr val="F5F5F5"/>
                    </a:solidFill>
                  </a:tcPr>
                </a:tc>
                <a:extLst>
                  <a:ext uri="{0D108BD9-81ED-4DB2-BD59-A6C34878D82A}">
                    <a16:rowId xmlns:a16="http://schemas.microsoft.com/office/drawing/2014/main" val="1758351813"/>
                  </a:ext>
                </a:extLst>
              </a:tr>
              <a:tr h="266786">
                <a:tc>
                  <a:txBody>
                    <a:bodyPr/>
                    <a:lstStyle/>
                    <a:p>
                      <a:pPr algn="r" fontAlgn="ctr"/>
                      <a:r>
                        <a:rPr lang="en-US" sz="1200" b="1" dirty="0">
                          <a:effectLst/>
                        </a:rPr>
                        <a:t>10</a:t>
                      </a:r>
                    </a:p>
                  </a:txBody>
                  <a:tcPr marL="61315" marR="61315" marT="30658" marB="30658" anchor="ctr">
                    <a:lnL>
                      <a:noFill/>
                    </a:lnL>
                    <a:lnR>
                      <a:noFill/>
                    </a:lnR>
                    <a:lnT>
                      <a:noFill/>
                    </a:lnT>
                    <a:lnB>
                      <a:noFill/>
                    </a:lnB>
                  </a:tcPr>
                </a:tc>
                <a:tc>
                  <a:txBody>
                    <a:bodyPr/>
                    <a:lstStyle/>
                    <a:p>
                      <a:pPr algn="r" fontAlgn="ctr"/>
                      <a:r>
                        <a:rPr lang="en-US" sz="1200" b="1" dirty="0">
                          <a:effectLst/>
                        </a:rPr>
                        <a:t>1.186203e+06</a:t>
                      </a:r>
                    </a:p>
                  </a:txBody>
                  <a:tcPr marL="61315" marR="61315" marT="30658" marB="30658" anchor="ctr">
                    <a:lnL>
                      <a:noFill/>
                    </a:lnL>
                    <a:lnR>
                      <a:noFill/>
                    </a:lnR>
                    <a:lnT>
                      <a:noFill/>
                    </a:lnT>
                    <a:lnB>
                      <a:noFill/>
                    </a:lnB>
                  </a:tcPr>
                </a:tc>
                <a:tc>
                  <a:txBody>
                    <a:bodyPr/>
                    <a:lstStyle/>
                    <a:p>
                      <a:pPr algn="r" fontAlgn="ctr"/>
                      <a:r>
                        <a:rPr lang="en-US" sz="1200" b="1" dirty="0">
                          <a:effectLst/>
                        </a:rPr>
                        <a:t>0.991340</a:t>
                      </a:r>
                    </a:p>
                  </a:txBody>
                  <a:tcPr marL="61315" marR="61315" marT="30658" marB="30658" anchor="ctr">
                    <a:lnL>
                      <a:noFill/>
                    </a:lnL>
                    <a:lnR>
                      <a:noFill/>
                    </a:lnR>
                    <a:lnT>
                      <a:noFill/>
                    </a:lnT>
                    <a:lnB>
                      <a:noFill/>
                    </a:lnB>
                  </a:tcPr>
                </a:tc>
                <a:tc>
                  <a:txBody>
                    <a:bodyPr/>
                    <a:lstStyle/>
                    <a:p>
                      <a:pPr algn="r" fontAlgn="ctr"/>
                      <a:r>
                        <a:rPr lang="en-US" sz="1200" b="1" dirty="0">
                          <a:effectLst/>
                        </a:rPr>
                        <a:t>0.135302</a:t>
                      </a:r>
                    </a:p>
                  </a:txBody>
                  <a:tcPr marL="61315" marR="61315" marT="30658" marB="30658" anchor="ctr">
                    <a:lnL>
                      <a:noFill/>
                    </a:lnL>
                    <a:lnR>
                      <a:noFill/>
                    </a:lnR>
                    <a:lnT>
                      <a:noFill/>
                    </a:lnT>
                    <a:lnB>
                      <a:noFill/>
                    </a:lnB>
                  </a:tcPr>
                </a:tc>
                <a:tc>
                  <a:txBody>
                    <a:bodyPr/>
                    <a:lstStyle/>
                    <a:p>
                      <a:pPr algn="r" fontAlgn="ctr"/>
                      <a:r>
                        <a:rPr lang="en-US" sz="1200" b="1" dirty="0">
                          <a:effectLst/>
                        </a:rPr>
                        <a:t>162492.218890</a:t>
                      </a:r>
                    </a:p>
                  </a:txBody>
                  <a:tcPr marL="61315" marR="61315" marT="30658" marB="30658" anchor="ctr">
                    <a:lnL>
                      <a:noFill/>
                    </a:lnL>
                    <a:lnR>
                      <a:noFill/>
                    </a:lnR>
                    <a:lnT>
                      <a:noFill/>
                    </a:lnT>
                    <a:lnB>
                      <a:noFill/>
                    </a:lnB>
                  </a:tcPr>
                </a:tc>
                <a:tc>
                  <a:txBody>
                    <a:bodyPr/>
                    <a:lstStyle/>
                    <a:p>
                      <a:pPr algn="r" fontAlgn="ctr"/>
                      <a:r>
                        <a:rPr lang="en-US" sz="1200" b="1" dirty="0">
                          <a:effectLst/>
                        </a:rPr>
                        <a:t>808</a:t>
                      </a:r>
                    </a:p>
                  </a:txBody>
                  <a:tcPr marL="61315" marR="61315" marT="30658" marB="30658" anchor="ctr">
                    <a:lnL>
                      <a:noFill/>
                    </a:lnL>
                    <a:lnR>
                      <a:noFill/>
                    </a:lnR>
                    <a:lnT>
                      <a:noFill/>
                    </a:lnT>
                    <a:lnB>
                      <a:noFill/>
                    </a:lnB>
                  </a:tcPr>
                </a:tc>
                <a:extLst>
                  <a:ext uri="{0D108BD9-81ED-4DB2-BD59-A6C34878D82A}">
                    <a16:rowId xmlns:a16="http://schemas.microsoft.com/office/drawing/2014/main" val="4225397634"/>
                  </a:ext>
                </a:extLst>
              </a:tr>
            </a:tbl>
          </a:graphicData>
        </a:graphic>
      </p:graphicFrame>
    </p:spTree>
    <p:extLst>
      <p:ext uri="{BB962C8B-B14F-4D97-AF65-F5344CB8AC3E}">
        <p14:creationId xmlns:p14="http://schemas.microsoft.com/office/powerpoint/2010/main" val="131828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1C01B74-7DD7-483D-9F58-1FDAF6109456}"/>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Findings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4AFB95-59C3-4A21-9F92-1D9B1193C2BD}"/>
              </a:ext>
            </a:extLst>
          </p:cNvPr>
          <p:cNvSpPr>
            <a:spLocks noGrp="1"/>
          </p:cNvSpPr>
          <p:nvPr>
            <p:ph idx="1"/>
          </p:nvPr>
        </p:nvSpPr>
        <p:spPr>
          <a:xfrm>
            <a:off x="4379709" y="686862"/>
            <a:ext cx="7037591" cy="5475129"/>
          </a:xfrm>
        </p:spPr>
        <p:txBody>
          <a:bodyPr anchor="ctr">
            <a:normAutofit/>
          </a:bodyPr>
          <a:lstStyle/>
          <a:p>
            <a:r>
              <a:rPr lang="en-US" sz="2600" dirty="0"/>
              <a:t>It seems that from the table and </a:t>
            </a:r>
            <a:r>
              <a:rPr lang="en-US" sz="2600" dirty="0" err="1"/>
              <a:t>lift.gains</a:t>
            </a:r>
            <a:r>
              <a:rPr lang="en-US" sz="2600" dirty="0"/>
              <a:t> chart decile 10 is the only bracket of customers that will generate profit. </a:t>
            </a:r>
          </a:p>
          <a:p>
            <a:r>
              <a:rPr lang="en-US" sz="2600" dirty="0"/>
              <a:t>With the possibility of decile 9 also being profitable because of the low negative number value of </a:t>
            </a:r>
            <a:r>
              <a:rPr lang="en-US" sz="2600" b="1" dirty="0"/>
              <a:t>-1.10 </a:t>
            </a:r>
            <a:r>
              <a:rPr lang="en-US" sz="2600" dirty="0"/>
              <a:t>that occurred with the decile. </a:t>
            </a:r>
          </a:p>
          <a:p>
            <a:r>
              <a:rPr lang="en-US" sz="2600" dirty="0"/>
              <a:t>I believe that </a:t>
            </a:r>
            <a:r>
              <a:rPr lang="en-US" sz="2600" b="1" dirty="0"/>
              <a:t>decile 10 is customer brackets that the company should focus the most on in future campaign sales. </a:t>
            </a:r>
          </a:p>
          <a:p>
            <a:r>
              <a:rPr lang="en-US" sz="2600" dirty="0"/>
              <a:t>Decile 9 is worth considering it might be the only other profitable customer bracket if we had a better model performance. It’s possible that their might be a loss but it is worth the risk in my opinion. </a:t>
            </a:r>
          </a:p>
        </p:txBody>
      </p:sp>
    </p:spTree>
    <p:extLst>
      <p:ext uri="{BB962C8B-B14F-4D97-AF65-F5344CB8AC3E}">
        <p14:creationId xmlns:p14="http://schemas.microsoft.com/office/powerpoint/2010/main" val="109629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F9B22BD-79CE-4581-955B-A1F5A2DAD9F6}"/>
              </a:ext>
            </a:extLst>
          </p:cNvPr>
          <p:cNvSpPr>
            <a:spLocks noGrp="1"/>
          </p:cNvSpPr>
          <p:nvPr>
            <p:ph type="title"/>
          </p:nvPr>
        </p:nvSpPr>
        <p:spPr>
          <a:xfrm>
            <a:off x="777240" y="731519"/>
            <a:ext cx="2845191" cy="3237579"/>
          </a:xfrm>
        </p:spPr>
        <p:txBody>
          <a:bodyPr>
            <a:normAutofit/>
          </a:bodyPr>
          <a:lstStyle/>
          <a:p>
            <a:r>
              <a:rPr lang="en-US" sz="2900">
                <a:solidFill>
                  <a:srgbClr val="FFFFFF"/>
                </a:solidFill>
              </a:rPr>
              <a:t>Recommendation</a:t>
            </a:r>
          </a:p>
        </p:txBody>
      </p:sp>
      <p:sp>
        <p:nvSpPr>
          <p:cNvPr id="15"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03EDA7-923B-4CC2-ADD3-AD35C88C60DD}"/>
              </a:ext>
            </a:extLst>
          </p:cNvPr>
          <p:cNvSpPr>
            <a:spLocks noGrp="1"/>
          </p:cNvSpPr>
          <p:nvPr>
            <p:ph idx="1"/>
          </p:nvPr>
        </p:nvSpPr>
        <p:spPr>
          <a:xfrm>
            <a:off x="4379709" y="686862"/>
            <a:ext cx="7037591" cy="5475129"/>
          </a:xfrm>
        </p:spPr>
        <p:txBody>
          <a:bodyPr anchor="ctr">
            <a:normAutofit fontScale="70000" lnSpcReduction="20000"/>
          </a:bodyPr>
          <a:lstStyle/>
          <a:p>
            <a:r>
              <a:rPr lang="en-US" sz="2600" dirty="0"/>
              <a:t>Decile 10 generates the most profit and is the only positive return.  So the company should focus its attention to customers falling within decile 10</a:t>
            </a:r>
          </a:p>
          <a:p>
            <a:pPr marL="0" indent="0">
              <a:buNone/>
            </a:pPr>
            <a:endParaRPr lang="en-US" sz="2600" dirty="0"/>
          </a:p>
          <a:p>
            <a:r>
              <a:rPr lang="en-US" sz="2600" dirty="0"/>
              <a:t>Decile 9 seems like a possible profitable bracket if we had a better model but we are unsure due to the limitations of our model. It is worth considering, but there is a potential risk within decile 9. The company could target decile 9 with precaution. </a:t>
            </a:r>
          </a:p>
          <a:p>
            <a:r>
              <a:rPr lang="en-US" sz="2600" dirty="0"/>
              <a:t>The company should provide more information such as about the customer, office supplies feature, and the period of time. In order to build a better model to improve performance.</a:t>
            </a:r>
          </a:p>
          <a:p>
            <a:endParaRPr lang="en-US" sz="2600" dirty="0"/>
          </a:p>
          <a:p>
            <a:r>
              <a:rPr lang="en-US" sz="2600" dirty="0"/>
              <a:t>Company should focus on customers that purchases office supplies because it is likely indicator that they belong in decile 10 thus they are likely to make profit.</a:t>
            </a:r>
          </a:p>
          <a:p>
            <a:r>
              <a:rPr lang="en-US" sz="2600" dirty="0"/>
              <a:t>Features the company should focus on more </a:t>
            </a:r>
            <a:r>
              <a:rPr lang="en-US" sz="2600" b="1" dirty="0"/>
              <a:t>Length of membership/Days of Contact</a:t>
            </a:r>
            <a:r>
              <a:rPr lang="en-US" sz="2600" dirty="0"/>
              <a:t>,</a:t>
            </a:r>
            <a:r>
              <a:rPr lang="en-US" sz="2600" b="1" dirty="0"/>
              <a:t> historical sales volume, and number of prior year transaction</a:t>
            </a:r>
          </a:p>
          <a:p>
            <a:pPr lvl="1"/>
            <a:r>
              <a:rPr lang="en-US" sz="2200" dirty="0"/>
              <a:t>The period of membership and  days of contact of customers is an important feature, along with historical sales volume and number of prior year transaction however more information is needed to make  better judgement. The company should focus on these features more important feature, historical sales volume, and number of prior year transaction </a:t>
            </a:r>
          </a:p>
          <a:p>
            <a:pPr marL="457200" lvl="1" indent="0">
              <a:buNone/>
            </a:pPr>
            <a:endParaRPr lang="en-US" sz="2200" dirty="0"/>
          </a:p>
        </p:txBody>
      </p:sp>
    </p:spTree>
    <p:extLst>
      <p:ext uri="{BB962C8B-B14F-4D97-AF65-F5344CB8AC3E}">
        <p14:creationId xmlns:p14="http://schemas.microsoft.com/office/powerpoint/2010/main" val="99505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1AFCDC9-F3E3-42FD-9E03-F8B96D18F067}"/>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Table of Contents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72FFAE-6FFB-4FA0-A6D4-66EAED948BC5}"/>
              </a:ext>
            </a:extLst>
          </p:cNvPr>
          <p:cNvSpPr>
            <a:spLocks noGrp="1"/>
          </p:cNvSpPr>
          <p:nvPr>
            <p:ph idx="1"/>
          </p:nvPr>
        </p:nvSpPr>
        <p:spPr>
          <a:xfrm>
            <a:off x="4379709" y="686862"/>
            <a:ext cx="7037591" cy="5475129"/>
          </a:xfrm>
        </p:spPr>
        <p:txBody>
          <a:bodyPr anchor="ctr">
            <a:normAutofit/>
          </a:bodyPr>
          <a:lstStyle/>
          <a:p>
            <a:r>
              <a:rPr lang="en-US" sz="2600" dirty="0"/>
              <a:t>Background</a:t>
            </a:r>
          </a:p>
          <a:p>
            <a:r>
              <a:rPr lang="en-US" sz="2600" dirty="0"/>
              <a:t>Objectives</a:t>
            </a:r>
          </a:p>
          <a:p>
            <a:r>
              <a:rPr lang="en-US" sz="2600" dirty="0"/>
              <a:t>Methodology </a:t>
            </a:r>
          </a:p>
          <a:p>
            <a:r>
              <a:rPr lang="en-US" sz="2600" dirty="0"/>
              <a:t>EDA</a:t>
            </a:r>
          </a:p>
          <a:p>
            <a:r>
              <a:rPr lang="en-US" sz="2600" dirty="0"/>
              <a:t>Data Analysis</a:t>
            </a:r>
          </a:p>
          <a:p>
            <a:r>
              <a:rPr lang="en-US" sz="2600" dirty="0"/>
              <a:t>Findings</a:t>
            </a:r>
          </a:p>
          <a:p>
            <a:r>
              <a:rPr lang="en-US" sz="2600" dirty="0"/>
              <a:t>Recommendations</a:t>
            </a:r>
          </a:p>
        </p:txBody>
      </p:sp>
    </p:spTree>
    <p:extLst>
      <p:ext uri="{BB962C8B-B14F-4D97-AF65-F5344CB8AC3E}">
        <p14:creationId xmlns:p14="http://schemas.microsoft.com/office/powerpoint/2010/main" val="212213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B192269-C757-4BB4-AD21-A038BFE28143}"/>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Background:</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6EDB6D-90E2-4342-A67B-502C3BDACDF5}"/>
              </a:ext>
            </a:extLst>
          </p:cNvPr>
          <p:cNvSpPr>
            <a:spLocks noGrp="1"/>
          </p:cNvSpPr>
          <p:nvPr>
            <p:ph idx="1"/>
          </p:nvPr>
        </p:nvSpPr>
        <p:spPr>
          <a:xfrm>
            <a:off x="4379709" y="686862"/>
            <a:ext cx="7037591" cy="5475129"/>
          </a:xfrm>
        </p:spPr>
        <p:txBody>
          <a:bodyPr anchor="ctr">
            <a:normAutofit/>
          </a:bodyPr>
          <a:lstStyle/>
          <a:p>
            <a:r>
              <a:rPr lang="en-US" sz="2600"/>
              <a:t>About 16,000 existing customers were targeted to tests a telemarketing campaign that consists of the selling of office supplies. Which produced real world data that recorded the information and  transaction activity between the customers</a:t>
            </a:r>
          </a:p>
          <a:p>
            <a:r>
              <a:rPr lang="en-US" sz="2600"/>
              <a:t>The goals for this campaign:</a:t>
            </a:r>
          </a:p>
          <a:p>
            <a:pPr marL="914400" lvl="1" indent="-457200">
              <a:buAutoNum type="arabicPeriod"/>
            </a:pPr>
            <a:r>
              <a:rPr lang="en-US" sz="2600"/>
              <a:t>Identify which customers are likely to make a purchase</a:t>
            </a:r>
          </a:p>
          <a:p>
            <a:pPr marL="914400" lvl="1" indent="-457200">
              <a:buAutoNum type="arabicPeriod"/>
            </a:pPr>
            <a:r>
              <a:rPr lang="en-US" sz="2600"/>
              <a:t>Which type of customers will generate the most profit</a:t>
            </a:r>
          </a:p>
          <a:p>
            <a:pPr marL="914400" lvl="1" indent="-457200">
              <a:buAutoNum type="arabicPeriod"/>
            </a:pPr>
            <a:r>
              <a:rPr lang="en-US" sz="2600"/>
              <a:t>The expected amount of profit to be made in regards to the campaign</a:t>
            </a:r>
          </a:p>
        </p:txBody>
      </p:sp>
    </p:spTree>
    <p:extLst>
      <p:ext uri="{BB962C8B-B14F-4D97-AF65-F5344CB8AC3E}">
        <p14:creationId xmlns:p14="http://schemas.microsoft.com/office/powerpoint/2010/main" val="95393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02FA-3CA5-4554-8817-1E2C063F2FDA}"/>
              </a:ext>
            </a:extLst>
          </p:cNvPr>
          <p:cNvSpPr>
            <a:spLocks noGrp="1"/>
          </p:cNvSpPr>
          <p:nvPr>
            <p:ph type="title"/>
          </p:nvPr>
        </p:nvSpPr>
        <p:spPr>
          <a:xfrm>
            <a:off x="648930" y="629266"/>
            <a:ext cx="9252154" cy="1223983"/>
          </a:xfrm>
        </p:spPr>
        <p:txBody>
          <a:bodyPr>
            <a:normAutofit/>
          </a:bodyPr>
          <a:lstStyle/>
          <a:p>
            <a:r>
              <a:rPr lang="en-US"/>
              <a:t>Objective:</a:t>
            </a:r>
            <a:endParaRPr lang="en-US" dirty="0"/>
          </a:p>
        </p:txBody>
      </p:sp>
      <p:sp>
        <p:nvSpPr>
          <p:cNvPr id="3" name="Content Placeholder 2">
            <a:extLst>
              <a:ext uri="{FF2B5EF4-FFF2-40B4-BE49-F238E27FC236}">
                <a16:creationId xmlns:a16="http://schemas.microsoft.com/office/drawing/2014/main" id="{92AEB568-6704-42FC-9503-E85A559F6831}"/>
              </a:ext>
            </a:extLst>
          </p:cNvPr>
          <p:cNvSpPr>
            <a:spLocks noGrp="1"/>
          </p:cNvSpPr>
          <p:nvPr>
            <p:ph idx="1"/>
          </p:nvPr>
        </p:nvSpPr>
        <p:spPr>
          <a:xfrm>
            <a:off x="1103311" y="2052214"/>
            <a:ext cx="4338409" cy="4196185"/>
          </a:xfrm>
        </p:spPr>
        <p:txBody>
          <a:bodyPr>
            <a:normAutofit/>
          </a:bodyPr>
          <a:lstStyle/>
          <a:p>
            <a:pPr>
              <a:lnSpc>
                <a:spcPct val="90000"/>
              </a:lnSpc>
            </a:pPr>
            <a:r>
              <a:rPr lang="en-US" sz="1700"/>
              <a:t>Create a model to calculate the expected profit that the company should expect to make from the campaign.</a:t>
            </a:r>
          </a:p>
          <a:p>
            <a:pPr>
              <a:lnSpc>
                <a:spcPct val="90000"/>
              </a:lnSpc>
            </a:pPr>
            <a:r>
              <a:rPr lang="en-US" sz="1700"/>
              <a:t>Identify the usual customers for the office supply company</a:t>
            </a:r>
          </a:p>
          <a:p>
            <a:pPr>
              <a:lnSpc>
                <a:spcPct val="90000"/>
              </a:lnSpc>
            </a:pPr>
            <a:r>
              <a:rPr lang="en-US" sz="1700"/>
              <a:t>Highlight priority Customers that are likely to respond and make purchases from the Office Supply Campaign.</a:t>
            </a:r>
          </a:p>
          <a:p>
            <a:pPr>
              <a:lnSpc>
                <a:spcPct val="90000"/>
              </a:lnSpc>
            </a:pPr>
            <a:r>
              <a:rPr lang="en-US" sz="1700"/>
              <a:t> Find customer groups that the Office Supply company should target and focus to maximize profitability for the company later in the future </a:t>
            </a:r>
          </a:p>
        </p:txBody>
      </p:sp>
      <p:pic>
        <p:nvPicPr>
          <p:cNvPr id="7" name="Graphic 6" descr="Laptop Secure">
            <a:extLst>
              <a:ext uri="{FF2B5EF4-FFF2-40B4-BE49-F238E27FC236}">
                <a16:creationId xmlns:a16="http://schemas.microsoft.com/office/drawing/2014/main" id="{DB650BD9-3522-4B28-8023-22E979A689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9637" y="2052213"/>
            <a:ext cx="4196185"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78532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8DA6EF9-18E1-4588-8A59-60E0F78E159F}"/>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Methodology</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83DF2A-0963-4A24-8D7A-34BB28BF0CF1}"/>
              </a:ext>
            </a:extLst>
          </p:cNvPr>
          <p:cNvSpPr>
            <a:spLocks noGrp="1"/>
          </p:cNvSpPr>
          <p:nvPr>
            <p:ph idx="1"/>
          </p:nvPr>
        </p:nvSpPr>
        <p:spPr>
          <a:xfrm>
            <a:off x="4379709" y="686862"/>
            <a:ext cx="7037591" cy="5475129"/>
          </a:xfrm>
        </p:spPr>
        <p:txBody>
          <a:bodyPr anchor="ctr">
            <a:normAutofit fontScale="92500" lnSpcReduction="20000"/>
          </a:bodyPr>
          <a:lstStyle/>
          <a:p>
            <a:pPr marL="0" indent="0">
              <a:buNone/>
            </a:pPr>
            <a:endParaRPr lang="en-US" sz="1400" dirty="0"/>
          </a:p>
          <a:p>
            <a:pPr marL="0" indent="0">
              <a:buNone/>
            </a:pPr>
            <a:endParaRPr lang="en-US" sz="1400" dirty="0"/>
          </a:p>
          <a:p>
            <a:pPr marL="0" indent="0">
              <a:buNone/>
            </a:pPr>
            <a:endParaRPr lang="en-US" sz="1400" dirty="0"/>
          </a:p>
          <a:p>
            <a:pPr marL="0" indent="0">
              <a:buNone/>
            </a:pPr>
            <a:r>
              <a:rPr lang="en-US" sz="1500" dirty="0"/>
              <a:t>Importing and cleaning Data</a:t>
            </a:r>
          </a:p>
          <a:p>
            <a:r>
              <a:rPr lang="en-US" sz="1500" dirty="0"/>
              <a:t>Handled missing data</a:t>
            </a:r>
          </a:p>
          <a:p>
            <a:r>
              <a:rPr lang="en-US" sz="1500" dirty="0"/>
              <a:t>Removed outliers and inconsistences within the data </a:t>
            </a:r>
          </a:p>
          <a:p>
            <a:pPr marL="0" indent="0">
              <a:buNone/>
            </a:pPr>
            <a:r>
              <a:rPr lang="en-US" sz="1500" dirty="0"/>
              <a:t>EDA</a:t>
            </a:r>
          </a:p>
          <a:p>
            <a:pPr lvl="1"/>
            <a:r>
              <a:rPr lang="en-US" sz="1500" dirty="0"/>
              <a:t>Explored the features(columns) of the data and its relevance</a:t>
            </a:r>
          </a:p>
          <a:p>
            <a:pPr lvl="1"/>
            <a:r>
              <a:rPr lang="en-US" sz="1500" dirty="0"/>
              <a:t>Split up the data into categorical and numerical</a:t>
            </a:r>
          </a:p>
          <a:p>
            <a:pPr lvl="1"/>
            <a:r>
              <a:rPr lang="en-US" sz="1500" dirty="0"/>
              <a:t>Categorized data through a binary system by dummy classifiers</a:t>
            </a:r>
          </a:p>
          <a:p>
            <a:pPr lvl="1"/>
            <a:r>
              <a:rPr lang="en-US" sz="1500" dirty="0"/>
              <a:t>Feature engineering: created new features to further explore the data</a:t>
            </a:r>
          </a:p>
          <a:p>
            <a:pPr marL="0" indent="0">
              <a:buNone/>
            </a:pPr>
            <a:r>
              <a:rPr lang="en-US" sz="1500" dirty="0"/>
              <a:t>Split the data into train and validation sets</a:t>
            </a:r>
          </a:p>
          <a:p>
            <a:pPr marL="0" indent="0">
              <a:buNone/>
            </a:pPr>
            <a:r>
              <a:rPr lang="en-US" sz="1500" dirty="0"/>
              <a:t>Created models for predictions and analysis</a:t>
            </a:r>
          </a:p>
          <a:p>
            <a:pPr lvl="1"/>
            <a:r>
              <a:rPr lang="en-US" sz="1500" dirty="0"/>
              <a:t>Used </a:t>
            </a:r>
            <a:r>
              <a:rPr lang="en-US" sz="1500" dirty="0" err="1"/>
              <a:t>GradientBoostingClassifier</a:t>
            </a:r>
            <a:r>
              <a:rPr lang="en-US" sz="1500" dirty="0"/>
              <a:t> to predict the probability of responding to the campaign</a:t>
            </a:r>
            <a:r>
              <a:rPr lang="en-US" sz="1500" b="1" dirty="0"/>
              <a:t>(had the best performance score</a:t>
            </a:r>
            <a:r>
              <a:rPr lang="en-US" sz="1500" dirty="0"/>
              <a:t>)</a:t>
            </a:r>
          </a:p>
          <a:p>
            <a:pPr lvl="1"/>
            <a:r>
              <a:rPr lang="en-US" sz="1500" dirty="0"/>
              <a:t>Used ensemble methods like </a:t>
            </a:r>
            <a:r>
              <a:rPr lang="en-US" sz="1500" dirty="0" err="1"/>
              <a:t>GradientBoostingRegressor</a:t>
            </a:r>
            <a:r>
              <a:rPr lang="en-US" sz="1500" dirty="0"/>
              <a:t> to calculate the transaction size(amount of money predicted) – (</a:t>
            </a:r>
            <a:r>
              <a:rPr lang="en-US" sz="1500" b="1" dirty="0"/>
              <a:t>had the best performance score</a:t>
            </a:r>
            <a:r>
              <a:rPr lang="en-US" sz="1500" dirty="0"/>
              <a:t>)</a:t>
            </a:r>
          </a:p>
          <a:p>
            <a:pPr lvl="1"/>
            <a:r>
              <a:rPr lang="en-US" sz="1500" dirty="0"/>
              <a:t>Used </a:t>
            </a:r>
            <a:r>
              <a:rPr lang="en-US" sz="1500" dirty="0" err="1"/>
              <a:t>RandomForestClassifier</a:t>
            </a:r>
            <a:r>
              <a:rPr lang="en-US" sz="1500" dirty="0"/>
              <a:t> and linear Regression to generate lift/gains chart</a:t>
            </a:r>
          </a:p>
          <a:p>
            <a:pPr marL="0" indent="0">
              <a:buNone/>
            </a:pPr>
            <a:r>
              <a:rPr lang="en-US" sz="1500" dirty="0"/>
              <a:t>Split up data into decile</a:t>
            </a:r>
          </a:p>
          <a:p>
            <a:pPr lvl="1"/>
            <a:r>
              <a:rPr lang="en-US" sz="1500" dirty="0"/>
              <a:t>Created deciles ranked on the expected profit to be made</a:t>
            </a:r>
          </a:p>
          <a:p>
            <a:r>
              <a:rPr lang="en-US" sz="1500" dirty="0"/>
              <a:t>Develop lift and gains chart</a:t>
            </a:r>
          </a:p>
          <a:p>
            <a:r>
              <a:rPr lang="en-US" sz="1500" dirty="0"/>
              <a:t>Share the findings</a:t>
            </a:r>
          </a:p>
          <a:p>
            <a:pPr lvl="0"/>
            <a:endParaRPr lang="en-US" sz="1500" dirty="0"/>
          </a:p>
          <a:p>
            <a:pPr marL="0" indent="0">
              <a:buNone/>
            </a:pPr>
            <a:endParaRPr lang="en-US" sz="1500" dirty="0"/>
          </a:p>
          <a:p>
            <a:pPr marL="0" indent="0">
              <a:buNone/>
            </a:pPr>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115557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22598CA-95A6-4409-ACA4-9240F601229C}"/>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EDA(cont’d)</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9392D0-94C6-48DE-9A75-445312674E4C}"/>
              </a:ext>
            </a:extLst>
          </p:cNvPr>
          <p:cNvSpPr>
            <a:spLocks noGrp="1"/>
          </p:cNvSpPr>
          <p:nvPr>
            <p:ph idx="1"/>
          </p:nvPr>
        </p:nvSpPr>
        <p:spPr>
          <a:xfrm>
            <a:off x="4379709" y="686862"/>
            <a:ext cx="7037591" cy="5475129"/>
          </a:xfrm>
        </p:spPr>
        <p:txBody>
          <a:bodyPr anchor="ctr">
            <a:normAutofit fontScale="85000" lnSpcReduction="10000"/>
          </a:bodyPr>
          <a:lstStyle/>
          <a:p>
            <a:endParaRPr lang="en-US" sz="1800" dirty="0"/>
          </a:p>
          <a:p>
            <a:endParaRPr lang="en-US" sz="1800" dirty="0"/>
          </a:p>
          <a:p>
            <a:endParaRPr lang="en-US" sz="1800" dirty="0"/>
          </a:p>
          <a:p>
            <a:endParaRPr lang="en-US" sz="1800" dirty="0"/>
          </a:p>
          <a:p>
            <a:endParaRPr lang="en-US" sz="1800" dirty="0"/>
          </a:p>
          <a:p>
            <a:r>
              <a:rPr lang="en-US" sz="1800" dirty="0"/>
              <a:t>Set negative campaign period sales and Historical Sales Volumes to zero</a:t>
            </a:r>
          </a:p>
          <a:p>
            <a:r>
              <a:rPr lang="en-US" sz="1800" dirty="0"/>
              <a:t>Binarized the product features on whether they purchased or not</a:t>
            </a:r>
          </a:p>
          <a:p>
            <a:r>
              <a:rPr lang="en-US" sz="1800" dirty="0"/>
              <a:t>Categorized languages based on whether they spoke English or not </a:t>
            </a:r>
          </a:p>
          <a:p>
            <a:r>
              <a:rPr lang="en-US" sz="1800" dirty="0"/>
              <a:t>Categorized company’s employee size in terms of small, medium, large and unknown</a:t>
            </a:r>
          </a:p>
          <a:p>
            <a:r>
              <a:rPr lang="en-US" sz="1800" dirty="0"/>
              <a:t>Categorized company’s employee size in terms of small, medium, large and unknown</a:t>
            </a:r>
          </a:p>
          <a:p>
            <a:r>
              <a:rPr lang="en-US" sz="1800" dirty="0"/>
              <a:t>Used recursive feature elimination with a logistic regression classifier to select the important features to use for our model. </a:t>
            </a:r>
          </a:p>
          <a:p>
            <a:pPr lvl="1"/>
            <a:r>
              <a:rPr lang="en-US" sz="1800" dirty="0"/>
              <a:t>Some significant features:</a:t>
            </a:r>
          </a:p>
          <a:p>
            <a:pPr lvl="2"/>
            <a:r>
              <a:rPr lang="en-US" sz="1800" dirty="0"/>
              <a:t>Historical Sales Volume</a:t>
            </a:r>
          </a:p>
          <a:p>
            <a:pPr lvl="2"/>
            <a:r>
              <a:rPr lang="en-US" sz="1800" dirty="0"/>
              <a:t>Number of Prior Year transaction</a:t>
            </a:r>
          </a:p>
          <a:p>
            <a:pPr lvl="2"/>
            <a:r>
              <a:rPr lang="en-US" sz="1800" dirty="0"/>
              <a:t>Length of membership(features that was engineered)</a:t>
            </a:r>
          </a:p>
          <a:p>
            <a:pPr lvl="2"/>
            <a:r>
              <a:rPr lang="en-US" sz="1800" dirty="0"/>
              <a:t>Purchase  of Office supplies products</a:t>
            </a:r>
          </a:p>
          <a:p>
            <a:pPr lvl="2"/>
            <a:r>
              <a:rPr lang="en-US" sz="1800" dirty="0"/>
              <a:t>Number of Employees</a:t>
            </a:r>
          </a:p>
          <a:p>
            <a:pPr lvl="2"/>
            <a:r>
              <a:rPr lang="en-US" sz="1800" dirty="0"/>
              <a:t>Days of Contact(feature that was engineered)</a:t>
            </a:r>
          </a:p>
          <a:p>
            <a:pPr lvl="2"/>
            <a:endParaRPr lang="en-US" sz="1800" dirty="0"/>
          </a:p>
          <a:p>
            <a:pPr lvl="2"/>
            <a:endParaRPr lang="en-US" sz="1800" dirty="0"/>
          </a:p>
          <a:p>
            <a:pPr lvl="2"/>
            <a:endParaRPr lang="en-US" sz="1800" dirty="0"/>
          </a:p>
          <a:p>
            <a:pPr lvl="2"/>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2009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4588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37767-34B5-4D98-BDE3-8B069828F272}"/>
              </a:ext>
            </a:extLst>
          </p:cNvPr>
          <p:cNvSpPr>
            <a:spLocks noGrp="1"/>
          </p:cNvSpPr>
          <p:nvPr>
            <p:ph type="title"/>
          </p:nvPr>
        </p:nvSpPr>
        <p:spPr>
          <a:xfrm>
            <a:off x="7763256" y="1122363"/>
            <a:ext cx="3834384" cy="2902882"/>
          </a:xfrm>
        </p:spPr>
        <p:txBody>
          <a:bodyPr vert="horz" lIns="91440" tIns="45720" rIns="91440" bIns="45720" rtlCol="0" anchor="b">
            <a:normAutofit/>
          </a:bodyPr>
          <a:lstStyle/>
          <a:p>
            <a:r>
              <a:rPr lang="en-US" sz="2400" dirty="0"/>
              <a:t>Office Supply product feature proved to be the most important product feature when purchased for decile 10</a:t>
            </a:r>
          </a:p>
        </p:txBody>
      </p:sp>
      <p:grpSp>
        <p:nvGrpSpPr>
          <p:cNvPr id="75" name="Group 74">
            <a:extLst>
              <a:ext uri="{FF2B5EF4-FFF2-40B4-BE49-F238E27FC236}">
                <a16:creationId xmlns:a16="http://schemas.microsoft.com/office/drawing/2014/main" id="{FCDE997A-E6D1-4881-88E5-269E5AC3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76" name="Rectangle 64">
              <a:extLst>
                <a:ext uri="{FF2B5EF4-FFF2-40B4-BE49-F238E27FC236}">
                  <a16:creationId xmlns:a16="http://schemas.microsoft.com/office/drawing/2014/main" id="{C5A17791-3735-41AA-BC18-9EE281D2B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F95E12FB-5FC2-40B9-A965-8D7525357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E8C32A1A-9FA0-41F6-9AFF-8ECB7FAE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7CF33DCF-317C-4DA0-AB10-D7FFD765B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2903C14D-D613-4770-8686-F92B1DD38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D5F133F7-E38D-4DA1-99C1-86F681CA3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5CAB3553-58B3-4262-BE0D-58D7CA75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9D1B417A-9677-4C16-A473-B9683700F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7302AEA5-098D-4C81-88C5-07902BF9C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7C4E3ACA-8B17-422E-90A9-7586D06E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BD4A1ED5-82F7-4465-9B76-3F80A489F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69D1CC06-3A23-41C0-8EBB-28E61278E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462044AD-4120-4B1C-B41A-A45DA5551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30623D13-D545-4F2E-8425-E59D1BEF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E139ADAB-729A-4C31-B7E7-2532FF3FB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C7589FD1-9BFF-4E61-8C5E-8CF2AF79A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5F53515D-4E5F-4534-90F9-BD9DE478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C13CB45B-7C83-43EA-878D-FE9C4593E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38BA5C82-1285-46A1-BA10-254B21663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199FE72C-20A3-4FB4-BD67-E7EDF540D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32C73F23-783F-471F-99DD-4FB447D017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92"/>
          <a:stretch/>
        </p:blipFill>
        <p:spPr bwMode="auto">
          <a:xfrm>
            <a:off x="509517" y="576072"/>
            <a:ext cx="6692560" cy="5522976"/>
          </a:xfrm>
          <a:prstGeom prst="rect">
            <a:avLst/>
          </a:prstGeom>
          <a:noFill/>
          <a:extLst>
            <a:ext uri="{909E8E84-426E-40DD-AFC4-6F175D3DCCD1}">
              <a14:hiddenFill xmlns:a14="http://schemas.microsoft.com/office/drawing/2010/main">
                <a:solidFill>
                  <a:srgbClr val="FFFFFF"/>
                </a:solidFill>
              </a14:hiddenFill>
            </a:ext>
          </a:extLst>
        </p:spPr>
      </p:pic>
      <p:sp>
        <p:nvSpPr>
          <p:cNvPr id="97" name="Rectangle 96">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43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3FC1-9232-43CE-AA61-B1878F20F226}"/>
              </a:ext>
            </a:extLst>
          </p:cNvPr>
          <p:cNvSpPr>
            <a:spLocks noGrp="1"/>
          </p:cNvSpPr>
          <p:nvPr>
            <p:ph type="title"/>
          </p:nvPr>
        </p:nvSpPr>
        <p:spPr>
          <a:xfrm>
            <a:off x="648929" y="629266"/>
            <a:ext cx="3651467" cy="1676603"/>
          </a:xfrm>
        </p:spPr>
        <p:txBody>
          <a:bodyPr>
            <a:normAutofit/>
          </a:bodyPr>
          <a:lstStyle/>
          <a:p>
            <a:r>
              <a:rPr lang="en-US" dirty="0"/>
              <a:t>Features Importance</a:t>
            </a:r>
          </a:p>
        </p:txBody>
      </p:sp>
      <p:sp>
        <p:nvSpPr>
          <p:cNvPr id="6150" name="Content Placeholder 6149">
            <a:extLst>
              <a:ext uri="{FF2B5EF4-FFF2-40B4-BE49-F238E27FC236}">
                <a16:creationId xmlns:a16="http://schemas.microsoft.com/office/drawing/2014/main" id="{99D86EBE-1148-4847-9F2C-18D3FA49994E}"/>
              </a:ext>
            </a:extLst>
          </p:cNvPr>
          <p:cNvSpPr>
            <a:spLocks noGrp="1"/>
          </p:cNvSpPr>
          <p:nvPr>
            <p:ph idx="1"/>
          </p:nvPr>
        </p:nvSpPr>
        <p:spPr>
          <a:xfrm>
            <a:off x="648931" y="2438400"/>
            <a:ext cx="3651466" cy="3785419"/>
          </a:xfrm>
        </p:spPr>
        <p:txBody>
          <a:bodyPr>
            <a:normAutofit/>
          </a:bodyPr>
          <a:lstStyle/>
          <a:p>
            <a:r>
              <a:rPr lang="en-US" sz="1800" dirty="0"/>
              <a:t>Days of contact a feature that was engineered seems to be a very important feature in regards on the purchasing of office supplies</a:t>
            </a:r>
          </a:p>
          <a:p>
            <a:endParaRPr lang="en-US" sz="1800" dirty="0"/>
          </a:p>
          <a:p>
            <a:r>
              <a:rPr lang="en-US" sz="1800" dirty="0"/>
              <a:t>Historical Sales Volume and Number of Prior Year Transaction also seem to be significant features</a:t>
            </a:r>
          </a:p>
        </p:txBody>
      </p:sp>
      <p:pic>
        <p:nvPicPr>
          <p:cNvPr id="6146" name="Picture 2">
            <a:extLst>
              <a:ext uri="{FF2B5EF4-FFF2-40B4-BE49-F238E27FC236}">
                <a16:creationId xmlns:a16="http://schemas.microsoft.com/office/drawing/2014/main" id="{8B97CAAE-18B7-4A76-AC7F-6891CE405C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5297"/>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3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27AAA-9F8C-46E3-BA91-4D5400063AED}"/>
              </a:ext>
            </a:extLst>
          </p:cNvPr>
          <p:cNvSpPr>
            <a:spLocks noGrp="1"/>
          </p:cNvSpPr>
          <p:nvPr>
            <p:ph type="title"/>
          </p:nvPr>
        </p:nvSpPr>
        <p:spPr>
          <a:xfrm>
            <a:off x="5297762" y="1053711"/>
            <a:ext cx="5638994" cy="1424446"/>
          </a:xfrm>
        </p:spPr>
        <p:txBody>
          <a:bodyPr>
            <a:normAutofit/>
          </a:bodyPr>
          <a:lstStyle/>
          <a:p>
            <a:r>
              <a:rPr lang="en-US">
                <a:solidFill>
                  <a:srgbClr val="FFFFFF"/>
                </a:solidFill>
              </a:rPr>
              <a:t>Data Analysis: Lift/Gains chart for validation set</a:t>
            </a:r>
          </a:p>
        </p:txBody>
      </p:sp>
      <p:cxnSp>
        <p:nvCxnSpPr>
          <p:cNvPr id="143" name="Straight Connector 142">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056" name="Content Placeholder 2055">
            <a:extLst>
              <a:ext uri="{FF2B5EF4-FFF2-40B4-BE49-F238E27FC236}">
                <a16:creationId xmlns:a16="http://schemas.microsoft.com/office/drawing/2014/main" id="{AE50D8F9-E444-4736-A9C1-BD1B1C0F1076}"/>
              </a:ext>
            </a:extLst>
          </p:cNvPr>
          <p:cNvSpPr>
            <a:spLocks noGrp="1"/>
          </p:cNvSpPr>
          <p:nvPr>
            <p:ph idx="1"/>
          </p:nvPr>
        </p:nvSpPr>
        <p:spPr>
          <a:xfrm>
            <a:off x="5297762" y="2799889"/>
            <a:ext cx="5747187" cy="2987543"/>
          </a:xfrm>
        </p:spPr>
        <p:txBody>
          <a:bodyPr anchor="t">
            <a:normAutofit/>
          </a:bodyPr>
          <a:lstStyle/>
          <a:p>
            <a:pPr marL="0" indent="0">
              <a:buNone/>
            </a:pPr>
            <a:r>
              <a:rPr lang="en-US" sz="2400" dirty="0">
                <a:solidFill>
                  <a:srgbClr val="FFFFFF"/>
                </a:solidFill>
              </a:rPr>
              <a:t>Class 0 – N purchase not made</a:t>
            </a:r>
          </a:p>
          <a:p>
            <a:pPr marL="0" indent="0">
              <a:buNone/>
            </a:pPr>
            <a:r>
              <a:rPr lang="en-US" sz="2400" dirty="0">
                <a:solidFill>
                  <a:srgbClr val="FFFFFF"/>
                </a:solidFill>
              </a:rPr>
              <a:t>Class 1 – Y made purchase</a:t>
            </a:r>
          </a:p>
          <a:p>
            <a:pPr marL="0" indent="0">
              <a:buNone/>
            </a:pPr>
            <a:r>
              <a:rPr lang="en-US" sz="2400" dirty="0">
                <a:solidFill>
                  <a:srgbClr val="FFFFFF"/>
                </a:solidFill>
              </a:rPr>
              <a:t>Our model seems to perform the best at 20 percent of the sample. Then it decreases in performance. It seems that 20 percent of the sample will generate the most profit.</a:t>
            </a:r>
          </a:p>
          <a:p>
            <a:pPr marL="0" indent="0">
              <a:buNone/>
            </a:pPr>
            <a:endParaRPr lang="en-US" sz="2400" dirty="0">
              <a:solidFill>
                <a:srgbClr val="FFFFFF"/>
              </a:solidFill>
            </a:endParaRPr>
          </a:p>
        </p:txBody>
      </p:sp>
      <p:pic>
        <p:nvPicPr>
          <p:cNvPr id="2054" name="Picture 6">
            <a:extLst>
              <a:ext uri="{FF2B5EF4-FFF2-40B4-BE49-F238E27FC236}">
                <a16:creationId xmlns:a16="http://schemas.microsoft.com/office/drawing/2014/main" id="{C54F644E-9A11-410E-97E1-57C2CC592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11" y="441959"/>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0D8286A0-2056-4855-9DDF-0236CE147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48" y="3500897"/>
            <a:ext cx="37528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961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4633</TotalTime>
  <Words>1103</Words>
  <Application>Microsoft Office PowerPoint</Application>
  <PresentationFormat>Widescreen</PresentationFormat>
  <Paragraphs>191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Capstone Project: Office Supplies Campaign sales</vt:lpstr>
      <vt:lpstr>Table of Contents</vt:lpstr>
      <vt:lpstr>Background:</vt:lpstr>
      <vt:lpstr>Objective:</vt:lpstr>
      <vt:lpstr>Methodology</vt:lpstr>
      <vt:lpstr>EDA(cont’d)</vt:lpstr>
      <vt:lpstr>Office Supply product feature proved to be the most important product feature when purchased for decile 10</vt:lpstr>
      <vt:lpstr>Features Importance</vt:lpstr>
      <vt:lpstr>Data Analysis: Lift/Gains chart for validation set</vt:lpstr>
      <vt:lpstr>Decile cont’d</vt:lpstr>
      <vt:lpstr>Gains  generated: E(Profit)=.22×Prob(Sale)×Est(Transaction Size)-$8.40 × Prob(Sale)-$45.65</vt:lpstr>
      <vt:lpstr>Findings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Office Supplies Campaign sales</dc:title>
  <dc:creator>michael.ayedun@hotmail.com</dc:creator>
  <cp:lastModifiedBy>michael.ayedun@hotmail.com</cp:lastModifiedBy>
  <cp:revision>6</cp:revision>
  <dcterms:created xsi:type="dcterms:W3CDTF">2020-03-18T15:54:16Z</dcterms:created>
  <dcterms:modified xsi:type="dcterms:W3CDTF">2020-06-10T00:36:42Z</dcterms:modified>
</cp:coreProperties>
</file>