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64" r:id="rId6"/>
    <p:sldId id="262" r:id="rId7"/>
    <p:sldId id="265" r:id="rId8"/>
    <p:sldId id="266" r:id="rId9"/>
    <p:sldId id="267" r:id="rId10"/>
    <p:sldId id="259" r:id="rId11"/>
    <p:sldId id="260"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37"/>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7ADC-2FF7-B147-8FFF-75458B6FD276}"/>
              </a:ext>
            </a:extLst>
          </p:cNvPr>
          <p:cNvSpPr>
            <a:spLocks noGrp="1"/>
          </p:cNvSpPr>
          <p:nvPr>
            <p:ph type="ctrTitle"/>
          </p:nvPr>
        </p:nvSpPr>
        <p:spPr/>
        <p:txBody>
          <a:bodyPr/>
          <a:lstStyle/>
          <a:p>
            <a:r>
              <a:rPr lang="en-US" dirty="0"/>
              <a:t>CS 688 Final Project</a:t>
            </a:r>
          </a:p>
        </p:txBody>
      </p:sp>
      <p:sp>
        <p:nvSpPr>
          <p:cNvPr id="3" name="Subtitle 2">
            <a:extLst>
              <a:ext uri="{FF2B5EF4-FFF2-40B4-BE49-F238E27FC236}">
                <a16:creationId xmlns:a16="http://schemas.microsoft.com/office/drawing/2014/main" id="{AC262474-A8A7-3F47-878A-ECE11263CAD7}"/>
              </a:ext>
            </a:extLst>
          </p:cNvPr>
          <p:cNvSpPr>
            <a:spLocks noGrp="1"/>
          </p:cNvSpPr>
          <p:nvPr>
            <p:ph type="subTitle" idx="1"/>
          </p:nvPr>
        </p:nvSpPr>
        <p:spPr/>
        <p:txBody>
          <a:bodyPr/>
          <a:lstStyle/>
          <a:p>
            <a:r>
              <a:rPr lang="en-US" dirty="0"/>
              <a:t>Michael Barrera</a:t>
            </a:r>
          </a:p>
          <a:p>
            <a:r>
              <a:rPr lang="en-US" dirty="0"/>
              <a:t>2 May 2019</a:t>
            </a:r>
          </a:p>
        </p:txBody>
      </p:sp>
    </p:spTree>
    <p:extLst>
      <p:ext uri="{BB962C8B-B14F-4D97-AF65-F5344CB8AC3E}">
        <p14:creationId xmlns:p14="http://schemas.microsoft.com/office/powerpoint/2010/main" val="189638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3D97-A1CA-7843-9713-59AB5F074A16}"/>
              </a:ext>
            </a:extLst>
          </p:cNvPr>
          <p:cNvSpPr>
            <a:spLocks noGrp="1"/>
          </p:cNvSpPr>
          <p:nvPr>
            <p:ph type="title"/>
          </p:nvPr>
        </p:nvSpPr>
        <p:spPr>
          <a:xfrm>
            <a:off x="650669" y="629266"/>
            <a:ext cx="3330328" cy="1641986"/>
          </a:xfrm>
        </p:spPr>
        <p:txBody>
          <a:bodyPr>
            <a:normAutofit/>
          </a:bodyPr>
          <a:lstStyle/>
          <a:p>
            <a:r>
              <a:rPr lang="en-US" dirty="0" err="1"/>
              <a:t>Wordcloud</a:t>
            </a:r>
            <a:r>
              <a:rPr lang="en-US" dirty="0"/>
              <a:t>: Gainers</a:t>
            </a:r>
          </a:p>
        </p:txBody>
      </p:sp>
      <p:pic>
        <p:nvPicPr>
          <p:cNvPr id="8" name="Content Placeholder 4">
            <a:extLst>
              <a:ext uri="{FF2B5EF4-FFF2-40B4-BE49-F238E27FC236}">
                <a16:creationId xmlns:a16="http://schemas.microsoft.com/office/drawing/2014/main" id="{1311EF3C-100C-2143-862B-9E2F2D223947}"/>
              </a:ext>
            </a:extLst>
          </p:cNvPr>
          <p:cNvPicPr>
            <a:picLocks noChangeAspect="1"/>
          </p:cNvPicPr>
          <p:nvPr/>
        </p:nvPicPr>
        <p:blipFill rotWithShape="1">
          <a:blip r:embed="rId3"/>
          <a:srcRect l="7557" r="9215" b="2"/>
          <a:stretch/>
        </p:blipFill>
        <p:spPr>
          <a:xfrm>
            <a:off x="3980997" y="10"/>
            <a:ext cx="8211003" cy="6857990"/>
          </a:xfrm>
          <a:prstGeom prst="rect">
            <a:avLst/>
          </a:prstGeom>
        </p:spPr>
      </p:pic>
      <p:sp>
        <p:nvSpPr>
          <p:cNvPr id="13" name="Rectangle 12">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A screenshot of a cell phone&#10;&#10;Description automatically generated">
            <a:extLst>
              <a:ext uri="{FF2B5EF4-FFF2-40B4-BE49-F238E27FC236}">
                <a16:creationId xmlns:a16="http://schemas.microsoft.com/office/drawing/2014/main" id="{81812E87-FDC1-FD4F-AC53-7911E216A453}"/>
              </a:ext>
            </a:extLst>
          </p:cNvPr>
          <p:cNvPicPr>
            <a:picLocks noGrp="1" noChangeAspect="1"/>
          </p:cNvPicPr>
          <p:nvPr>
            <p:ph idx="1"/>
          </p:nvPr>
        </p:nvPicPr>
        <p:blipFill>
          <a:blip r:embed="rId4"/>
          <a:stretch>
            <a:fillRect/>
          </a:stretch>
        </p:blipFill>
        <p:spPr>
          <a:xfrm>
            <a:off x="493712" y="2565400"/>
            <a:ext cx="3187700" cy="3556000"/>
          </a:xfrm>
        </p:spPr>
      </p:pic>
    </p:spTree>
    <p:extLst>
      <p:ext uri="{BB962C8B-B14F-4D97-AF65-F5344CB8AC3E}">
        <p14:creationId xmlns:p14="http://schemas.microsoft.com/office/powerpoint/2010/main" val="285119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51B85C0D-7428-3F43-B8BC-DFB5A89C131A}"/>
              </a:ext>
            </a:extLst>
          </p:cNvPr>
          <p:cNvSpPr>
            <a:spLocks noGrp="1"/>
          </p:cNvSpPr>
          <p:nvPr>
            <p:ph type="title"/>
          </p:nvPr>
        </p:nvSpPr>
        <p:spPr>
          <a:xfrm>
            <a:off x="650669" y="629266"/>
            <a:ext cx="3330328" cy="1641986"/>
          </a:xfrm>
        </p:spPr>
        <p:txBody>
          <a:bodyPr vert="horz" lIns="91440" tIns="45720" rIns="91440" bIns="45720" rtlCol="0">
            <a:normAutofit/>
          </a:bodyPr>
          <a:lstStyle/>
          <a:p>
            <a:r>
              <a:rPr lang="en-US" dirty="0" err="1"/>
              <a:t>Wordcloud</a:t>
            </a:r>
            <a:r>
              <a:rPr lang="en-US" dirty="0"/>
              <a:t>: Losers</a:t>
            </a:r>
          </a:p>
        </p:txBody>
      </p:sp>
      <p:pic>
        <p:nvPicPr>
          <p:cNvPr id="25" name="Content Placeholder 4">
            <a:extLst>
              <a:ext uri="{FF2B5EF4-FFF2-40B4-BE49-F238E27FC236}">
                <a16:creationId xmlns:a16="http://schemas.microsoft.com/office/drawing/2014/main" id="{C04A325C-CA90-1F4C-9DDE-740D6CE34D65}"/>
              </a:ext>
            </a:extLst>
          </p:cNvPr>
          <p:cNvPicPr>
            <a:picLocks noChangeAspect="1"/>
          </p:cNvPicPr>
          <p:nvPr/>
        </p:nvPicPr>
        <p:blipFill rotWithShape="1">
          <a:blip r:embed="rId3"/>
          <a:srcRect l="6948" r="9823" b="2"/>
          <a:stretch/>
        </p:blipFill>
        <p:spPr>
          <a:xfrm>
            <a:off x="4243388" y="10"/>
            <a:ext cx="7951422" cy="6857990"/>
          </a:xfrm>
          <a:prstGeom prst="rect">
            <a:avLst/>
          </a:prstGeom>
        </p:spPr>
      </p:pic>
      <p:sp>
        <p:nvSpPr>
          <p:cNvPr id="49" name="Rectangle 4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7" name="Content Placeholder 16" descr="A screenshot of a cell phone&#10;&#10;Description automatically generated">
            <a:extLst>
              <a:ext uri="{FF2B5EF4-FFF2-40B4-BE49-F238E27FC236}">
                <a16:creationId xmlns:a16="http://schemas.microsoft.com/office/drawing/2014/main" id="{B72A0A21-AF8F-6C4A-A941-CAE3D52F4263}"/>
              </a:ext>
            </a:extLst>
          </p:cNvPr>
          <p:cNvPicPr>
            <a:picLocks noGrp="1" noChangeAspect="1"/>
          </p:cNvPicPr>
          <p:nvPr>
            <p:ph idx="1"/>
          </p:nvPr>
        </p:nvPicPr>
        <p:blipFill>
          <a:blip r:embed="rId4"/>
          <a:stretch>
            <a:fillRect/>
          </a:stretch>
        </p:blipFill>
        <p:spPr>
          <a:xfrm>
            <a:off x="500063" y="2271252"/>
            <a:ext cx="3480933" cy="4372436"/>
          </a:xfrm>
        </p:spPr>
      </p:pic>
    </p:spTree>
    <p:extLst>
      <p:ext uri="{BB962C8B-B14F-4D97-AF65-F5344CB8AC3E}">
        <p14:creationId xmlns:p14="http://schemas.microsoft.com/office/powerpoint/2010/main" val="130904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F9182E8-4439-9D4C-BB6C-5CEC17DDAD0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Sentiment scores</a:t>
            </a:r>
          </a:p>
        </p:txBody>
      </p:sp>
      <p:sp>
        <p:nvSpPr>
          <p:cNvPr id="3" name="Content Placeholder 2">
            <a:extLst>
              <a:ext uri="{FF2B5EF4-FFF2-40B4-BE49-F238E27FC236}">
                <a16:creationId xmlns:a16="http://schemas.microsoft.com/office/drawing/2014/main" id="{314E9FC0-7A56-0946-9981-D4C3A256E865}"/>
              </a:ext>
            </a:extLst>
          </p:cNvPr>
          <p:cNvSpPr>
            <a:spLocks noGrp="1"/>
          </p:cNvSpPr>
          <p:nvPr>
            <p:ph idx="1"/>
          </p:nvPr>
        </p:nvSpPr>
        <p:spPr>
          <a:xfrm>
            <a:off x="1103312" y="2763520"/>
            <a:ext cx="8946541" cy="3484879"/>
          </a:xfrm>
        </p:spPr>
        <p:txBody>
          <a:bodyPr>
            <a:normAutofit/>
          </a:bodyPr>
          <a:lstStyle/>
          <a:p>
            <a:pPr marL="685800" lvl="1">
              <a:buClr>
                <a:schemeClr val="tx1"/>
              </a:buClr>
            </a:pPr>
            <a:r>
              <a:rPr lang="en-US" sz="2400" dirty="0"/>
              <a:t>Sentiment score for the gainers:  18</a:t>
            </a:r>
          </a:p>
          <a:p>
            <a:pPr marL="685800" lvl="1">
              <a:buClr>
                <a:schemeClr val="tx1"/>
              </a:buClr>
            </a:pPr>
            <a:endParaRPr lang="en-US" dirty="0"/>
          </a:p>
          <a:p>
            <a:pPr marL="685800" lvl="1">
              <a:buClr>
                <a:schemeClr val="tx1"/>
              </a:buClr>
            </a:pPr>
            <a:endParaRPr lang="en-US" dirty="0"/>
          </a:p>
          <a:p>
            <a:pPr marL="685800" lvl="1">
              <a:buClr>
                <a:schemeClr val="tx1"/>
              </a:buClr>
            </a:pPr>
            <a:endParaRPr lang="en-US" dirty="0"/>
          </a:p>
          <a:p>
            <a:pPr marL="685800" lvl="1">
              <a:buClr>
                <a:schemeClr val="tx1"/>
              </a:buClr>
            </a:pPr>
            <a:r>
              <a:rPr lang="en-US" sz="2400" dirty="0"/>
              <a:t>Sentiment score for the losers: -2</a:t>
            </a:r>
          </a:p>
          <a:p>
            <a:pPr marL="685800" lvl="1">
              <a:buClr>
                <a:schemeClr val="tx1"/>
              </a:buClr>
            </a:pPr>
            <a:endParaRPr lang="en-US" dirty="0"/>
          </a:p>
        </p:txBody>
      </p:sp>
      <p:pic>
        <p:nvPicPr>
          <p:cNvPr id="6" name="Picture 5">
            <a:extLst>
              <a:ext uri="{FF2B5EF4-FFF2-40B4-BE49-F238E27FC236}">
                <a16:creationId xmlns:a16="http://schemas.microsoft.com/office/drawing/2014/main" id="{F0B1F154-30B4-7F47-AC67-C649592B09AB}"/>
              </a:ext>
            </a:extLst>
          </p:cNvPr>
          <p:cNvPicPr>
            <a:picLocks noChangeAspect="1"/>
          </p:cNvPicPr>
          <p:nvPr/>
        </p:nvPicPr>
        <p:blipFill>
          <a:blip r:embed="rId2"/>
          <a:stretch>
            <a:fillRect/>
          </a:stretch>
        </p:blipFill>
        <p:spPr>
          <a:xfrm>
            <a:off x="1920240" y="3272415"/>
            <a:ext cx="2019300" cy="685800"/>
          </a:xfrm>
          <a:prstGeom prst="rect">
            <a:avLst/>
          </a:prstGeom>
        </p:spPr>
      </p:pic>
      <p:pic>
        <p:nvPicPr>
          <p:cNvPr id="11" name="Picture 10">
            <a:extLst>
              <a:ext uri="{FF2B5EF4-FFF2-40B4-BE49-F238E27FC236}">
                <a16:creationId xmlns:a16="http://schemas.microsoft.com/office/drawing/2014/main" id="{4B58C5AC-F350-A248-ACCD-8B4029E4034A}"/>
              </a:ext>
            </a:extLst>
          </p:cNvPr>
          <p:cNvPicPr>
            <a:picLocks noChangeAspect="1"/>
          </p:cNvPicPr>
          <p:nvPr/>
        </p:nvPicPr>
        <p:blipFill>
          <a:blip r:embed="rId3"/>
          <a:stretch>
            <a:fillRect/>
          </a:stretch>
        </p:blipFill>
        <p:spPr>
          <a:xfrm>
            <a:off x="1920240" y="4868487"/>
            <a:ext cx="1892300" cy="711200"/>
          </a:xfrm>
          <a:prstGeom prst="rect">
            <a:avLst/>
          </a:prstGeom>
        </p:spPr>
      </p:pic>
    </p:spTree>
    <p:extLst>
      <p:ext uri="{BB962C8B-B14F-4D97-AF65-F5344CB8AC3E}">
        <p14:creationId xmlns:p14="http://schemas.microsoft.com/office/powerpoint/2010/main" val="24579945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F9182E8-4439-9D4C-BB6C-5CEC17DDAD0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Conclusion</a:t>
            </a:r>
          </a:p>
        </p:txBody>
      </p:sp>
      <p:sp>
        <p:nvSpPr>
          <p:cNvPr id="3" name="Content Placeholder 2">
            <a:extLst>
              <a:ext uri="{FF2B5EF4-FFF2-40B4-BE49-F238E27FC236}">
                <a16:creationId xmlns:a16="http://schemas.microsoft.com/office/drawing/2014/main" id="{314E9FC0-7A56-0946-9981-D4C3A256E865}"/>
              </a:ext>
            </a:extLst>
          </p:cNvPr>
          <p:cNvSpPr>
            <a:spLocks noGrp="1"/>
          </p:cNvSpPr>
          <p:nvPr>
            <p:ph idx="1"/>
          </p:nvPr>
        </p:nvSpPr>
        <p:spPr>
          <a:xfrm>
            <a:off x="1103312" y="2763520"/>
            <a:ext cx="8946541" cy="3484879"/>
          </a:xfrm>
        </p:spPr>
        <p:txBody>
          <a:bodyPr>
            <a:normAutofit/>
          </a:bodyPr>
          <a:lstStyle/>
          <a:p>
            <a:pPr marL="400050" lvl="1" indent="0">
              <a:buClr>
                <a:schemeClr val="tx1"/>
              </a:buClr>
              <a:buNone/>
            </a:pPr>
            <a:r>
              <a:rPr lang="en-US" dirty="0"/>
              <a:t>The sentiment scores of 18 for the gaining stocks and -2 for the losing stocks suggest that there may indeed be a correlation between social media sentiment and company performance. However, more robust analysis would be needed to determine the strength of the correlation and whether this information could be used to predict future stock performance. In other words, is the sentiment a reflection of the performance or is the performance a reflection of the sentiment.  </a:t>
            </a:r>
          </a:p>
          <a:p>
            <a:pPr marL="400050" lvl="1" indent="0">
              <a:buClr>
                <a:schemeClr val="tx1"/>
              </a:buClr>
              <a:buNone/>
            </a:pPr>
            <a:endParaRPr lang="en-US" dirty="0"/>
          </a:p>
        </p:txBody>
      </p:sp>
    </p:spTree>
    <p:extLst>
      <p:ext uri="{BB962C8B-B14F-4D97-AF65-F5344CB8AC3E}">
        <p14:creationId xmlns:p14="http://schemas.microsoft.com/office/powerpoint/2010/main" val="364867175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F20FE11-7696-024A-B135-9007C39AA83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A traditional industry's response to rapid change...</a:t>
            </a:r>
          </a:p>
        </p:txBody>
      </p:sp>
      <p:sp>
        <p:nvSpPr>
          <p:cNvPr id="3" name="Content Placeholder 2">
            <a:extLst>
              <a:ext uri="{FF2B5EF4-FFF2-40B4-BE49-F238E27FC236}">
                <a16:creationId xmlns:a16="http://schemas.microsoft.com/office/drawing/2014/main" id="{3F320C8C-3329-0B46-9B0C-9DFE0667864D}"/>
              </a:ext>
            </a:extLst>
          </p:cNvPr>
          <p:cNvSpPr>
            <a:spLocks noGrp="1"/>
          </p:cNvSpPr>
          <p:nvPr>
            <p:ph idx="1"/>
          </p:nvPr>
        </p:nvSpPr>
        <p:spPr>
          <a:xfrm>
            <a:off x="1103312" y="2763520"/>
            <a:ext cx="8946541" cy="3484879"/>
          </a:xfrm>
        </p:spPr>
        <p:txBody>
          <a:bodyPr>
            <a:normAutofit lnSpcReduction="10000"/>
          </a:bodyPr>
          <a:lstStyle/>
          <a:p>
            <a:r>
              <a:rPr lang="en-US" sz="2400" dirty="0"/>
              <a:t>The auto industry has seen it's fair share of disruptions lately. Many companies in this space have seen significant swings in their stock performance... some good, some bad. As in other industries, rapid innovations in technology have shifted consumer habits when it comes to buying cars. The traditionally conservative and change-averse auto industry has struggled to keep pace. The following presentation examines six automotive stocks and demonstrates the correlation between stock performance and Twitter sentiment</a:t>
            </a:r>
            <a:r>
              <a:rPr lang="en-US" dirty="0"/>
              <a:t>.</a:t>
            </a:r>
          </a:p>
        </p:txBody>
      </p:sp>
    </p:spTree>
    <p:extLst>
      <p:ext uri="{BB962C8B-B14F-4D97-AF65-F5344CB8AC3E}">
        <p14:creationId xmlns:p14="http://schemas.microsoft.com/office/powerpoint/2010/main" val="324304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F20FE11-7696-024A-B135-9007C39AA83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Methodology</a:t>
            </a:r>
          </a:p>
        </p:txBody>
      </p:sp>
      <p:sp>
        <p:nvSpPr>
          <p:cNvPr id="3" name="Content Placeholder 2">
            <a:extLst>
              <a:ext uri="{FF2B5EF4-FFF2-40B4-BE49-F238E27FC236}">
                <a16:creationId xmlns:a16="http://schemas.microsoft.com/office/drawing/2014/main" id="{3F320C8C-3329-0B46-9B0C-9DFE0667864D}"/>
              </a:ext>
            </a:extLst>
          </p:cNvPr>
          <p:cNvSpPr>
            <a:spLocks noGrp="1"/>
          </p:cNvSpPr>
          <p:nvPr>
            <p:ph idx="1"/>
          </p:nvPr>
        </p:nvSpPr>
        <p:spPr>
          <a:xfrm>
            <a:off x="1103312" y="2763520"/>
            <a:ext cx="8946541" cy="3484879"/>
          </a:xfrm>
        </p:spPr>
        <p:txBody>
          <a:bodyPr>
            <a:normAutofit/>
          </a:bodyPr>
          <a:lstStyle/>
          <a:p>
            <a:r>
              <a:rPr lang="en-US" sz="2400" dirty="0"/>
              <a:t>Closing prices of various automotive stocks were examined on Monday, April 29 2019. Stocks with price changes of 1% of more over the previous close were examined further. Because of the volatility of individual stocks from day to day, I also examined the long term performance of some of these stocks</a:t>
            </a:r>
            <a:r>
              <a:rPr lang="en-US" dirty="0"/>
              <a:t>.</a:t>
            </a:r>
          </a:p>
        </p:txBody>
      </p:sp>
    </p:spTree>
    <p:extLst>
      <p:ext uri="{BB962C8B-B14F-4D97-AF65-F5344CB8AC3E}">
        <p14:creationId xmlns:p14="http://schemas.microsoft.com/office/powerpoint/2010/main" val="30294222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F20FE11-7696-024A-B135-9007C39AA83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Biggest Gainers</a:t>
            </a:r>
          </a:p>
        </p:txBody>
      </p:sp>
      <p:sp>
        <p:nvSpPr>
          <p:cNvPr id="3" name="Content Placeholder 2">
            <a:extLst>
              <a:ext uri="{FF2B5EF4-FFF2-40B4-BE49-F238E27FC236}">
                <a16:creationId xmlns:a16="http://schemas.microsoft.com/office/drawing/2014/main" id="{3F320C8C-3329-0B46-9B0C-9DFE0667864D}"/>
              </a:ext>
            </a:extLst>
          </p:cNvPr>
          <p:cNvSpPr>
            <a:spLocks noGrp="1"/>
          </p:cNvSpPr>
          <p:nvPr>
            <p:ph idx="1"/>
          </p:nvPr>
        </p:nvSpPr>
        <p:spPr>
          <a:xfrm>
            <a:off x="1103312" y="2763520"/>
            <a:ext cx="8946541" cy="3484879"/>
          </a:xfrm>
        </p:spPr>
        <p:txBody>
          <a:bodyPr>
            <a:normAutofit/>
          </a:bodyPr>
          <a:lstStyle/>
          <a:p>
            <a:pPr>
              <a:buClr>
                <a:schemeClr val="tx2">
                  <a:lumMod val="75000"/>
                </a:schemeClr>
              </a:buClr>
            </a:pPr>
            <a:r>
              <a:rPr lang="en-US" dirty="0"/>
              <a:t>CarMax (KMX) +2.62%</a:t>
            </a:r>
          </a:p>
          <a:p>
            <a:pPr>
              <a:buClr>
                <a:schemeClr val="tx2">
                  <a:lumMod val="75000"/>
                </a:schemeClr>
              </a:buClr>
            </a:pPr>
            <a:r>
              <a:rPr lang="en-US" dirty="0"/>
              <a:t>Ford Motor Company (F) + 2.47%</a:t>
            </a:r>
          </a:p>
          <a:p>
            <a:pPr>
              <a:buClr>
                <a:schemeClr val="tx2">
                  <a:lumMod val="75000"/>
                </a:schemeClr>
              </a:buClr>
            </a:pPr>
            <a:r>
              <a:rPr lang="en-US" dirty="0"/>
              <a:t>Carvana (CVNA) + 2.33%</a:t>
            </a:r>
          </a:p>
          <a:p>
            <a:pPr marL="0" indent="0">
              <a:buClr>
                <a:schemeClr val="tx2">
                  <a:lumMod val="75000"/>
                </a:schemeClr>
              </a:buClr>
              <a:buNone/>
            </a:pPr>
            <a:endParaRPr lang="en-US" dirty="0"/>
          </a:p>
          <a:p>
            <a:pPr marL="0" indent="0">
              <a:buClr>
                <a:schemeClr val="tx2">
                  <a:lumMod val="75000"/>
                </a:schemeClr>
              </a:buClr>
              <a:buNone/>
            </a:pPr>
            <a:endParaRPr lang="en-US" dirty="0"/>
          </a:p>
        </p:txBody>
      </p:sp>
      <p:pic>
        <p:nvPicPr>
          <p:cNvPr id="5" name="Picture 4">
            <a:extLst>
              <a:ext uri="{FF2B5EF4-FFF2-40B4-BE49-F238E27FC236}">
                <a16:creationId xmlns:a16="http://schemas.microsoft.com/office/drawing/2014/main" id="{9F6841DA-D844-A644-B485-37D5B3B40B8D}"/>
              </a:ext>
            </a:extLst>
          </p:cNvPr>
          <p:cNvPicPr>
            <a:picLocks noChangeAspect="1"/>
          </p:cNvPicPr>
          <p:nvPr/>
        </p:nvPicPr>
        <p:blipFill>
          <a:blip r:embed="rId2"/>
          <a:stretch>
            <a:fillRect/>
          </a:stretch>
        </p:blipFill>
        <p:spPr>
          <a:xfrm>
            <a:off x="1188720" y="4702809"/>
            <a:ext cx="2590800" cy="635000"/>
          </a:xfrm>
          <a:prstGeom prst="rect">
            <a:avLst/>
          </a:prstGeom>
        </p:spPr>
      </p:pic>
      <p:pic>
        <p:nvPicPr>
          <p:cNvPr id="7" name="Picture 6" descr="A picture containing clipart&#10;&#10;Description automatically generated">
            <a:extLst>
              <a:ext uri="{FF2B5EF4-FFF2-40B4-BE49-F238E27FC236}">
                <a16:creationId xmlns:a16="http://schemas.microsoft.com/office/drawing/2014/main" id="{ED68B4F8-2D5B-0642-808C-516A09CF1183}"/>
              </a:ext>
            </a:extLst>
          </p:cNvPr>
          <p:cNvPicPr>
            <a:picLocks noChangeAspect="1"/>
          </p:cNvPicPr>
          <p:nvPr/>
        </p:nvPicPr>
        <p:blipFill>
          <a:blip r:embed="rId3"/>
          <a:stretch>
            <a:fillRect/>
          </a:stretch>
        </p:blipFill>
        <p:spPr>
          <a:xfrm>
            <a:off x="4472940" y="4505959"/>
            <a:ext cx="2743200" cy="1054100"/>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317CCEF0-C294-8947-A7AF-C864C2586643}"/>
              </a:ext>
            </a:extLst>
          </p:cNvPr>
          <p:cNvPicPr>
            <a:picLocks noChangeAspect="1"/>
          </p:cNvPicPr>
          <p:nvPr/>
        </p:nvPicPr>
        <p:blipFill>
          <a:blip r:embed="rId4"/>
          <a:stretch>
            <a:fillRect/>
          </a:stretch>
        </p:blipFill>
        <p:spPr>
          <a:xfrm>
            <a:off x="8414068" y="4702809"/>
            <a:ext cx="2171700" cy="622300"/>
          </a:xfrm>
          <a:prstGeom prst="rect">
            <a:avLst/>
          </a:prstGeom>
        </p:spPr>
      </p:pic>
    </p:spTree>
    <p:extLst>
      <p:ext uri="{BB962C8B-B14F-4D97-AF65-F5344CB8AC3E}">
        <p14:creationId xmlns:p14="http://schemas.microsoft.com/office/powerpoint/2010/main" val="22039254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F20FE11-7696-024A-B135-9007C39AA83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Biggest Losers</a:t>
            </a:r>
          </a:p>
        </p:txBody>
      </p:sp>
      <p:sp>
        <p:nvSpPr>
          <p:cNvPr id="3" name="Content Placeholder 2">
            <a:extLst>
              <a:ext uri="{FF2B5EF4-FFF2-40B4-BE49-F238E27FC236}">
                <a16:creationId xmlns:a16="http://schemas.microsoft.com/office/drawing/2014/main" id="{3F320C8C-3329-0B46-9B0C-9DFE0667864D}"/>
              </a:ext>
            </a:extLst>
          </p:cNvPr>
          <p:cNvSpPr>
            <a:spLocks noGrp="1"/>
          </p:cNvSpPr>
          <p:nvPr>
            <p:ph idx="1"/>
          </p:nvPr>
        </p:nvSpPr>
        <p:spPr>
          <a:xfrm>
            <a:off x="1103312" y="2763520"/>
            <a:ext cx="8946541" cy="3484879"/>
          </a:xfrm>
        </p:spPr>
        <p:txBody>
          <a:bodyPr>
            <a:normAutofit/>
          </a:bodyPr>
          <a:lstStyle/>
          <a:p>
            <a:pPr>
              <a:buClr>
                <a:schemeClr val="tx2">
                  <a:lumMod val="75000"/>
                </a:schemeClr>
              </a:buClr>
            </a:pPr>
            <a:r>
              <a:rPr lang="en-US" dirty="0"/>
              <a:t>Tesla (TSLA) -1.96%</a:t>
            </a:r>
          </a:p>
          <a:p>
            <a:pPr>
              <a:buClr>
                <a:schemeClr val="tx2">
                  <a:lumMod val="75000"/>
                </a:schemeClr>
              </a:buClr>
            </a:pPr>
            <a:r>
              <a:rPr lang="en-US" dirty="0"/>
              <a:t>General Motors (GM) - 2.04%</a:t>
            </a:r>
          </a:p>
          <a:p>
            <a:pPr>
              <a:buClr>
                <a:schemeClr val="tx2">
                  <a:lumMod val="75000"/>
                </a:schemeClr>
              </a:buClr>
            </a:pPr>
            <a:r>
              <a:rPr lang="en-US" dirty="0"/>
              <a:t>Sonic Automotive (SAH) - 1.23%</a:t>
            </a:r>
          </a:p>
          <a:p>
            <a:pPr marL="0" indent="0">
              <a:buClr>
                <a:schemeClr val="tx2">
                  <a:lumMod val="75000"/>
                </a:schemeClr>
              </a:buClr>
              <a:buNone/>
            </a:pPr>
            <a:endParaRPr lang="en-US" dirty="0"/>
          </a:p>
          <a:p>
            <a:pPr marL="0" indent="0">
              <a:buClr>
                <a:schemeClr val="tx2">
                  <a:lumMod val="75000"/>
                </a:schemeClr>
              </a:buClr>
              <a:buNone/>
            </a:pPr>
            <a:endParaRPr lang="en-US" dirty="0"/>
          </a:p>
        </p:txBody>
      </p:sp>
      <p:pic>
        <p:nvPicPr>
          <p:cNvPr id="6" name="Picture 5" descr="A close up of a sign&#10;&#10;Description automatically generated">
            <a:extLst>
              <a:ext uri="{FF2B5EF4-FFF2-40B4-BE49-F238E27FC236}">
                <a16:creationId xmlns:a16="http://schemas.microsoft.com/office/drawing/2014/main" id="{4B93A3D4-9311-A54D-8DE5-30CF981968C7}"/>
              </a:ext>
            </a:extLst>
          </p:cNvPr>
          <p:cNvPicPr>
            <a:picLocks noChangeAspect="1"/>
          </p:cNvPicPr>
          <p:nvPr/>
        </p:nvPicPr>
        <p:blipFill>
          <a:blip r:embed="rId2"/>
          <a:stretch>
            <a:fillRect/>
          </a:stretch>
        </p:blipFill>
        <p:spPr>
          <a:xfrm>
            <a:off x="1102894" y="4310033"/>
            <a:ext cx="2908300" cy="1536700"/>
          </a:xfrm>
          <a:prstGeom prst="rect">
            <a:avLst/>
          </a:prstGeom>
        </p:spPr>
      </p:pic>
      <p:pic>
        <p:nvPicPr>
          <p:cNvPr id="13" name="Picture 12" descr="A close up of a sign&#10;&#10;Description automatically generated">
            <a:extLst>
              <a:ext uri="{FF2B5EF4-FFF2-40B4-BE49-F238E27FC236}">
                <a16:creationId xmlns:a16="http://schemas.microsoft.com/office/drawing/2014/main" id="{743D026D-A2BE-044F-B683-67670B564E9F}"/>
              </a:ext>
            </a:extLst>
          </p:cNvPr>
          <p:cNvPicPr>
            <a:picLocks noChangeAspect="1"/>
          </p:cNvPicPr>
          <p:nvPr/>
        </p:nvPicPr>
        <p:blipFill>
          <a:blip r:embed="rId3"/>
          <a:stretch>
            <a:fillRect/>
          </a:stretch>
        </p:blipFill>
        <p:spPr>
          <a:xfrm>
            <a:off x="5020713" y="4081433"/>
            <a:ext cx="1778000" cy="1765300"/>
          </a:xfrm>
          <a:prstGeom prst="rect">
            <a:avLst/>
          </a:prstGeom>
        </p:spPr>
      </p:pic>
      <p:pic>
        <p:nvPicPr>
          <p:cNvPr id="16" name="Picture 15" descr="A picture containing clipart&#10;&#10;Description automatically generated">
            <a:extLst>
              <a:ext uri="{FF2B5EF4-FFF2-40B4-BE49-F238E27FC236}">
                <a16:creationId xmlns:a16="http://schemas.microsoft.com/office/drawing/2014/main" id="{0AC8A477-9D79-3B40-BFE2-C327B67EBA75}"/>
              </a:ext>
            </a:extLst>
          </p:cNvPr>
          <p:cNvPicPr>
            <a:picLocks noChangeAspect="1"/>
          </p:cNvPicPr>
          <p:nvPr/>
        </p:nvPicPr>
        <p:blipFill>
          <a:blip r:embed="rId4"/>
          <a:stretch>
            <a:fillRect/>
          </a:stretch>
        </p:blipFill>
        <p:spPr>
          <a:xfrm>
            <a:off x="7808233" y="4208433"/>
            <a:ext cx="3975100" cy="1638300"/>
          </a:xfrm>
          <a:prstGeom prst="rect">
            <a:avLst/>
          </a:prstGeom>
        </p:spPr>
      </p:pic>
    </p:spTree>
    <p:extLst>
      <p:ext uri="{BB962C8B-B14F-4D97-AF65-F5344CB8AC3E}">
        <p14:creationId xmlns:p14="http://schemas.microsoft.com/office/powerpoint/2010/main" val="298720919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F7D2667-6390-1C4C-8AB5-FA074D9FC52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Part a – Search Tweets</a:t>
            </a:r>
          </a:p>
        </p:txBody>
      </p:sp>
      <p:sp>
        <p:nvSpPr>
          <p:cNvPr id="3" name="Content Placeholder 2">
            <a:extLst>
              <a:ext uri="{FF2B5EF4-FFF2-40B4-BE49-F238E27FC236}">
                <a16:creationId xmlns:a16="http://schemas.microsoft.com/office/drawing/2014/main" id="{A95DD4A0-AC91-CD4A-8E8E-2DED2A2298D8}"/>
              </a:ext>
            </a:extLst>
          </p:cNvPr>
          <p:cNvSpPr>
            <a:spLocks noGrp="1"/>
          </p:cNvSpPr>
          <p:nvPr>
            <p:ph idx="1"/>
          </p:nvPr>
        </p:nvSpPr>
        <p:spPr>
          <a:xfrm>
            <a:off x="1103312" y="2763520"/>
            <a:ext cx="8946541" cy="3484879"/>
          </a:xfrm>
        </p:spPr>
        <p:txBody>
          <a:bodyPr>
            <a:normAutofit/>
          </a:bodyPr>
          <a:lstStyle/>
          <a:p>
            <a:r>
              <a:rPr lang="en-US" dirty="0"/>
              <a:t>Using the Twitter API, 100 tweets associated with each of the six companies were collected and stored in </a:t>
            </a:r>
            <a:r>
              <a:rPr lang="en-US" dirty="0" err="1"/>
              <a:t>copora</a:t>
            </a:r>
            <a:r>
              <a:rPr lang="en-US" dirty="0"/>
              <a:t> for analysis.</a:t>
            </a:r>
          </a:p>
          <a:p>
            <a:r>
              <a:rPr lang="en-US" dirty="0"/>
              <a:t>Since our interest is primarily analyzing sentiment around the recent stock performance of these companies, I felt that a </a:t>
            </a:r>
            <a:r>
              <a:rPr lang="en-US" dirty="0" err="1"/>
              <a:t>cashtag</a:t>
            </a:r>
            <a:r>
              <a:rPr lang="en-US" dirty="0"/>
              <a:t> search was most appropriate to get the most reliable data. </a:t>
            </a:r>
          </a:p>
          <a:p>
            <a:endParaRPr lang="en-US" dirty="0"/>
          </a:p>
        </p:txBody>
      </p:sp>
      <p:pic>
        <p:nvPicPr>
          <p:cNvPr id="5" name="Picture 4">
            <a:extLst>
              <a:ext uri="{FF2B5EF4-FFF2-40B4-BE49-F238E27FC236}">
                <a16:creationId xmlns:a16="http://schemas.microsoft.com/office/drawing/2014/main" id="{C2A708A0-C4FD-D747-B4D2-D161C0FF33AB}"/>
              </a:ext>
            </a:extLst>
          </p:cNvPr>
          <p:cNvPicPr>
            <a:picLocks noChangeAspect="1"/>
          </p:cNvPicPr>
          <p:nvPr/>
        </p:nvPicPr>
        <p:blipFill>
          <a:blip r:embed="rId2"/>
          <a:stretch>
            <a:fillRect/>
          </a:stretch>
        </p:blipFill>
        <p:spPr>
          <a:xfrm>
            <a:off x="1577975" y="5099049"/>
            <a:ext cx="6476140" cy="1149349"/>
          </a:xfrm>
          <a:prstGeom prst="rect">
            <a:avLst/>
          </a:prstGeom>
        </p:spPr>
      </p:pic>
    </p:spTree>
    <p:extLst>
      <p:ext uri="{BB962C8B-B14F-4D97-AF65-F5344CB8AC3E}">
        <p14:creationId xmlns:p14="http://schemas.microsoft.com/office/powerpoint/2010/main" val="42406474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F9182E8-4439-9D4C-BB6C-5CEC17DDAD0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Parts b/c - Process &amp; store tweets</a:t>
            </a:r>
          </a:p>
        </p:txBody>
      </p:sp>
      <p:sp>
        <p:nvSpPr>
          <p:cNvPr id="3" name="Content Placeholder 2">
            <a:extLst>
              <a:ext uri="{FF2B5EF4-FFF2-40B4-BE49-F238E27FC236}">
                <a16:creationId xmlns:a16="http://schemas.microsoft.com/office/drawing/2014/main" id="{314E9FC0-7A56-0946-9981-D4C3A256E865}"/>
              </a:ext>
            </a:extLst>
          </p:cNvPr>
          <p:cNvSpPr>
            <a:spLocks noGrp="1"/>
          </p:cNvSpPr>
          <p:nvPr>
            <p:ph idx="1"/>
          </p:nvPr>
        </p:nvSpPr>
        <p:spPr>
          <a:xfrm>
            <a:off x="1103312" y="2763520"/>
            <a:ext cx="8946541" cy="3484879"/>
          </a:xfrm>
        </p:spPr>
        <p:txBody>
          <a:bodyPr>
            <a:normAutofit/>
          </a:bodyPr>
          <a:lstStyle/>
          <a:p>
            <a:r>
              <a:rPr lang="en-US" dirty="0"/>
              <a:t>After collecting the raw data from twitter, I created 2 simple functions to:</a:t>
            </a:r>
          </a:p>
          <a:p>
            <a:pPr marL="1257300" lvl="2" indent="-457200">
              <a:buClr>
                <a:schemeClr val="tx1"/>
              </a:buClr>
              <a:buFont typeface="+mj-lt"/>
              <a:buAutoNum type="arabicPeriod"/>
            </a:pPr>
            <a:r>
              <a:rPr lang="en-US" dirty="0"/>
              <a:t>Take a set of tweets and return a corpus</a:t>
            </a:r>
          </a:p>
          <a:p>
            <a:pPr marL="1257300" lvl="2" indent="-457200">
              <a:buClr>
                <a:schemeClr val="tx1"/>
              </a:buClr>
              <a:buFont typeface="+mj-lt"/>
              <a:buAutoNum type="arabicPeriod"/>
            </a:pPr>
            <a:endParaRPr lang="en-US" dirty="0"/>
          </a:p>
          <a:p>
            <a:pPr marL="1257300" lvl="2" indent="-457200">
              <a:buClr>
                <a:schemeClr val="tx1"/>
              </a:buClr>
              <a:buFont typeface="+mj-lt"/>
              <a:buAutoNum type="arabicPeriod"/>
            </a:pPr>
            <a:endParaRPr lang="en-US" dirty="0"/>
          </a:p>
          <a:p>
            <a:pPr marL="1257300" lvl="2" indent="-457200">
              <a:buClr>
                <a:schemeClr val="tx1"/>
              </a:buClr>
              <a:buFont typeface="+mj-lt"/>
              <a:buAutoNum type="arabicPeriod"/>
            </a:pPr>
            <a:r>
              <a:rPr lang="en-US" dirty="0"/>
              <a:t>Take an unprocessed corpus, clean it up, &amp; return a cleaner corpus</a:t>
            </a:r>
          </a:p>
          <a:p>
            <a:pPr marL="400050" lvl="1" indent="0">
              <a:buClr>
                <a:schemeClr val="tx1"/>
              </a:buClr>
              <a:buNone/>
            </a:pPr>
            <a:endParaRPr lang="en-US" dirty="0"/>
          </a:p>
        </p:txBody>
      </p:sp>
      <p:pic>
        <p:nvPicPr>
          <p:cNvPr id="5" name="Picture 4" descr="A close up of a logo&#10;&#10;Description automatically generated">
            <a:extLst>
              <a:ext uri="{FF2B5EF4-FFF2-40B4-BE49-F238E27FC236}">
                <a16:creationId xmlns:a16="http://schemas.microsoft.com/office/drawing/2014/main" id="{F6BC0F01-60BD-484F-A329-2BA9AA9BC415}"/>
              </a:ext>
            </a:extLst>
          </p:cNvPr>
          <p:cNvPicPr>
            <a:picLocks noChangeAspect="1"/>
          </p:cNvPicPr>
          <p:nvPr/>
        </p:nvPicPr>
        <p:blipFill>
          <a:blip r:embed="rId2"/>
          <a:stretch>
            <a:fillRect/>
          </a:stretch>
        </p:blipFill>
        <p:spPr>
          <a:xfrm>
            <a:off x="2593352" y="3932843"/>
            <a:ext cx="3086100" cy="4572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B4C577C-43B3-544F-8B69-EE0B08ADB9F7}"/>
              </a:ext>
            </a:extLst>
          </p:cNvPr>
          <p:cNvPicPr>
            <a:picLocks noChangeAspect="1"/>
          </p:cNvPicPr>
          <p:nvPr/>
        </p:nvPicPr>
        <p:blipFill>
          <a:blip r:embed="rId3"/>
          <a:stretch>
            <a:fillRect/>
          </a:stretch>
        </p:blipFill>
        <p:spPr>
          <a:xfrm>
            <a:off x="2593352" y="5097182"/>
            <a:ext cx="5346700" cy="1308100"/>
          </a:xfrm>
          <a:prstGeom prst="rect">
            <a:avLst/>
          </a:prstGeom>
        </p:spPr>
      </p:pic>
    </p:spTree>
    <p:extLst>
      <p:ext uri="{BB962C8B-B14F-4D97-AF65-F5344CB8AC3E}">
        <p14:creationId xmlns:p14="http://schemas.microsoft.com/office/powerpoint/2010/main" val="35785194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F9182E8-4439-9D4C-BB6C-5CEC17DDAD0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Most frequent terms - Gainers</a:t>
            </a:r>
          </a:p>
        </p:txBody>
      </p:sp>
      <p:pic>
        <p:nvPicPr>
          <p:cNvPr id="6" name="Content Placeholder 5" descr="A close up of a logo&#10;&#10;Description automatically generated">
            <a:extLst>
              <a:ext uri="{FF2B5EF4-FFF2-40B4-BE49-F238E27FC236}">
                <a16:creationId xmlns:a16="http://schemas.microsoft.com/office/drawing/2014/main" id="{28BDBC42-D4F2-EA4D-975E-4EE061C185F1}"/>
              </a:ext>
            </a:extLst>
          </p:cNvPr>
          <p:cNvPicPr>
            <a:picLocks noGrp="1" noChangeAspect="1"/>
          </p:cNvPicPr>
          <p:nvPr>
            <p:ph idx="1"/>
          </p:nvPr>
        </p:nvPicPr>
        <p:blipFill>
          <a:blip r:embed="rId2"/>
          <a:stretch>
            <a:fillRect/>
          </a:stretch>
        </p:blipFill>
        <p:spPr>
          <a:xfrm>
            <a:off x="414338" y="2531269"/>
            <a:ext cx="2667000" cy="292100"/>
          </a:xfrm>
        </p:spPr>
      </p:pic>
      <p:pic>
        <p:nvPicPr>
          <p:cNvPr id="11" name="Picture 10" descr="A close up of a logo&#10;&#10;Description automatically generated">
            <a:extLst>
              <a:ext uri="{FF2B5EF4-FFF2-40B4-BE49-F238E27FC236}">
                <a16:creationId xmlns:a16="http://schemas.microsoft.com/office/drawing/2014/main" id="{89195AFF-92A9-1843-9E17-C2F1AC24F72D}"/>
              </a:ext>
            </a:extLst>
          </p:cNvPr>
          <p:cNvPicPr>
            <a:picLocks noChangeAspect="1"/>
          </p:cNvPicPr>
          <p:nvPr/>
        </p:nvPicPr>
        <p:blipFill>
          <a:blip r:embed="rId2"/>
          <a:stretch>
            <a:fillRect/>
          </a:stretch>
        </p:blipFill>
        <p:spPr>
          <a:xfrm>
            <a:off x="4264025" y="2531269"/>
            <a:ext cx="2667000" cy="292100"/>
          </a:xfrm>
          <a:prstGeom prst="rect">
            <a:avLst/>
          </a:prstGeom>
        </p:spPr>
      </p:pic>
      <p:pic>
        <p:nvPicPr>
          <p:cNvPr id="15" name="Picture 14" descr="A close up of a logo&#10;&#10;Description automatically generated">
            <a:extLst>
              <a:ext uri="{FF2B5EF4-FFF2-40B4-BE49-F238E27FC236}">
                <a16:creationId xmlns:a16="http://schemas.microsoft.com/office/drawing/2014/main" id="{C83C5133-34EE-5048-8227-751E035F924E}"/>
              </a:ext>
            </a:extLst>
          </p:cNvPr>
          <p:cNvPicPr>
            <a:picLocks noChangeAspect="1"/>
          </p:cNvPicPr>
          <p:nvPr/>
        </p:nvPicPr>
        <p:blipFill>
          <a:blip r:embed="rId2"/>
          <a:stretch>
            <a:fillRect/>
          </a:stretch>
        </p:blipFill>
        <p:spPr>
          <a:xfrm>
            <a:off x="8113712" y="2534370"/>
            <a:ext cx="2667000" cy="29210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CA4346B9-9787-3648-BCAA-4A0B6A5B6711}"/>
              </a:ext>
            </a:extLst>
          </p:cNvPr>
          <p:cNvPicPr>
            <a:picLocks noChangeAspect="1"/>
          </p:cNvPicPr>
          <p:nvPr/>
        </p:nvPicPr>
        <p:blipFill>
          <a:blip r:embed="rId3"/>
          <a:stretch>
            <a:fillRect/>
          </a:stretch>
        </p:blipFill>
        <p:spPr>
          <a:xfrm>
            <a:off x="414338" y="2823369"/>
            <a:ext cx="2667000" cy="2298700"/>
          </a:xfrm>
          <a:prstGeom prst="rect">
            <a:avLst/>
          </a:prstGeom>
        </p:spPr>
      </p:pic>
      <p:pic>
        <p:nvPicPr>
          <p:cNvPr id="21" name="Picture 20">
            <a:extLst>
              <a:ext uri="{FF2B5EF4-FFF2-40B4-BE49-F238E27FC236}">
                <a16:creationId xmlns:a16="http://schemas.microsoft.com/office/drawing/2014/main" id="{A2BE03A3-9D03-BD42-9A10-B4FB9707BA94}"/>
              </a:ext>
            </a:extLst>
          </p:cNvPr>
          <p:cNvPicPr>
            <a:picLocks noChangeAspect="1"/>
          </p:cNvPicPr>
          <p:nvPr/>
        </p:nvPicPr>
        <p:blipFill>
          <a:blip r:embed="rId4"/>
          <a:stretch>
            <a:fillRect/>
          </a:stretch>
        </p:blipFill>
        <p:spPr>
          <a:xfrm>
            <a:off x="414338" y="5122069"/>
            <a:ext cx="2667000" cy="27940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2008F9BB-0D67-DF41-AA30-30CA200ACDA6}"/>
              </a:ext>
            </a:extLst>
          </p:cNvPr>
          <p:cNvPicPr>
            <a:picLocks noChangeAspect="1"/>
          </p:cNvPicPr>
          <p:nvPr/>
        </p:nvPicPr>
        <p:blipFill>
          <a:blip r:embed="rId5"/>
          <a:stretch>
            <a:fillRect/>
          </a:stretch>
        </p:blipFill>
        <p:spPr>
          <a:xfrm>
            <a:off x="4264025" y="2823369"/>
            <a:ext cx="2667000" cy="256540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4E71CA05-D8E8-8948-BB03-031D773B80F2}"/>
              </a:ext>
            </a:extLst>
          </p:cNvPr>
          <p:cNvPicPr>
            <a:picLocks noChangeAspect="1"/>
          </p:cNvPicPr>
          <p:nvPr/>
        </p:nvPicPr>
        <p:blipFill>
          <a:blip r:embed="rId6"/>
          <a:stretch>
            <a:fillRect/>
          </a:stretch>
        </p:blipFill>
        <p:spPr>
          <a:xfrm>
            <a:off x="8113712" y="2823369"/>
            <a:ext cx="2667000" cy="2552700"/>
          </a:xfrm>
          <a:prstGeom prst="rect">
            <a:avLst/>
          </a:prstGeom>
        </p:spPr>
      </p:pic>
    </p:spTree>
    <p:extLst>
      <p:ext uri="{BB962C8B-B14F-4D97-AF65-F5344CB8AC3E}">
        <p14:creationId xmlns:p14="http://schemas.microsoft.com/office/powerpoint/2010/main" val="30446355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F9182E8-4439-9D4C-BB6C-5CEC17DDAD0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Most frequent terms - Losers</a:t>
            </a:r>
          </a:p>
        </p:txBody>
      </p:sp>
      <p:pic>
        <p:nvPicPr>
          <p:cNvPr id="7" name="Content Placeholder 6" descr="A close up of a logo&#10;&#10;Description automatically generated">
            <a:extLst>
              <a:ext uri="{FF2B5EF4-FFF2-40B4-BE49-F238E27FC236}">
                <a16:creationId xmlns:a16="http://schemas.microsoft.com/office/drawing/2014/main" id="{8420A1BF-6CE4-CB44-BC0B-3DDBF246CC10}"/>
              </a:ext>
            </a:extLst>
          </p:cNvPr>
          <p:cNvPicPr>
            <a:picLocks noGrp="1" noChangeAspect="1"/>
          </p:cNvPicPr>
          <p:nvPr>
            <p:ph idx="1"/>
          </p:nvPr>
        </p:nvPicPr>
        <p:blipFill>
          <a:blip r:embed="rId2"/>
          <a:stretch>
            <a:fillRect/>
          </a:stretch>
        </p:blipFill>
        <p:spPr>
          <a:xfrm>
            <a:off x="913607" y="2647951"/>
            <a:ext cx="2095500" cy="266700"/>
          </a:xfrm>
        </p:spPr>
      </p:pic>
      <p:pic>
        <p:nvPicPr>
          <p:cNvPr id="13" name="Picture 12" descr="A screenshot of a cell phone&#10;&#10;Description automatically generated">
            <a:extLst>
              <a:ext uri="{FF2B5EF4-FFF2-40B4-BE49-F238E27FC236}">
                <a16:creationId xmlns:a16="http://schemas.microsoft.com/office/drawing/2014/main" id="{531D8886-4F23-0B40-B031-55D61332F521}"/>
              </a:ext>
            </a:extLst>
          </p:cNvPr>
          <p:cNvPicPr>
            <a:picLocks noChangeAspect="1"/>
          </p:cNvPicPr>
          <p:nvPr/>
        </p:nvPicPr>
        <p:blipFill>
          <a:blip r:embed="rId3"/>
          <a:stretch>
            <a:fillRect/>
          </a:stretch>
        </p:blipFill>
        <p:spPr>
          <a:xfrm>
            <a:off x="913607" y="2914651"/>
            <a:ext cx="2095500" cy="25654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02C35DD3-732E-954C-A6C6-E1117972356C}"/>
              </a:ext>
            </a:extLst>
          </p:cNvPr>
          <p:cNvPicPr>
            <a:picLocks noChangeAspect="1"/>
          </p:cNvPicPr>
          <p:nvPr/>
        </p:nvPicPr>
        <p:blipFill>
          <a:blip r:embed="rId4"/>
          <a:stretch>
            <a:fillRect/>
          </a:stretch>
        </p:blipFill>
        <p:spPr>
          <a:xfrm>
            <a:off x="4538822" y="2914651"/>
            <a:ext cx="2095500" cy="2565400"/>
          </a:xfrm>
          <a:prstGeom prst="rect">
            <a:avLst/>
          </a:prstGeom>
        </p:spPr>
      </p:pic>
      <p:pic>
        <p:nvPicPr>
          <p:cNvPr id="22" name="Content Placeholder 6" descr="A close up of a logo&#10;&#10;Description automatically generated">
            <a:extLst>
              <a:ext uri="{FF2B5EF4-FFF2-40B4-BE49-F238E27FC236}">
                <a16:creationId xmlns:a16="http://schemas.microsoft.com/office/drawing/2014/main" id="{4072C6F2-2600-E549-8A29-A1377816EB39}"/>
              </a:ext>
            </a:extLst>
          </p:cNvPr>
          <p:cNvPicPr>
            <a:picLocks noChangeAspect="1"/>
          </p:cNvPicPr>
          <p:nvPr/>
        </p:nvPicPr>
        <p:blipFill>
          <a:blip r:embed="rId2"/>
          <a:stretch>
            <a:fillRect/>
          </a:stretch>
        </p:blipFill>
        <p:spPr>
          <a:xfrm>
            <a:off x="4538822" y="2647951"/>
            <a:ext cx="2095500" cy="266700"/>
          </a:xfrm>
          <a:prstGeom prst="rect">
            <a:avLst/>
          </a:prstGeom>
        </p:spPr>
      </p:pic>
      <p:pic>
        <p:nvPicPr>
          <p:cNvPr id="24" name="Content Placeholder 6" descr="A close up of a logo&#10;&#10;Description automatically generated">
            <a:extLst>
              <a:ext uri="{FF2B5EF4-FFF2-40B4-BE49-F238E27FC236}">
                <a16:creationId xmlns:a16="http://schemas.microsoft.com/office/drawing/2014/main" id="{88ECE0B6-A3AB-2E4D-95DC-1B18E19C39F7}"/>
              </a:ext>
            </a:extLst>
          </p:cNvPr>
          <p:cNvPicPr>
            <a:picLocks noChangeAspect="1"/>
          </p:cNvPicPr>
          <p:nvPr/>
        </p:nvPicPr>
        <p:blipFill>
          <a:blip r:embed="rId2"/>
          <a:stretch>
            <a:fillRect/>
          </a:stretch>
        </p:blipFill>
        <p:spPr>
          <a:xfrm>
            <a:off x="8164037" y="2647951"/>
            <a:ext cx="2095500" cy="266700"/>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5A64CB86-554B-6D4C-8798-81B5207250C0}"/>
              </a:ext>
            </a:extLst>
          </p:cNvPr>
          <p:cNvPicPr>
            <a:picLocks noChangeAspect="1"/>
          </p:cNvPicPr>
          <p:nvPr/>
        </p:nvPicPr>
        <p:blipFill>
          <a:blip r:embed="rId5"/>
          <a:stretch>
            <a:fillRect/>
          </a:stretch>
        </p:blipFill>
        <p:spPr>
          <a:xfrm>
            <a:off x="8164037" y="2914651"/>
            <a:ext cx="2095500" cy="2552700"/>
          </a:xfrm>
          <a:prstGeom prst="rect">
            <a:avLst/>
          </a:prstGeom>
        </p:spPr>
      </p:pic>
    </p:spTree>
    <p:extLst>
      <p:ext uri="{BB962C8B-B14F-4D97-AF65-F5344CB8AC3E}">
        <p14:creationId xmlns:p14="http://schemas.microsoft.com/office/powerpoint/2010/main" val="266114431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851</TotalTime>
  <Words>431</Words>
  <Application>Microsoft Macintosh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CS 688 Final Project</vt:lpstr>
      <vt:lpstr>A traditional industry's response to rapid change...</vt:lpstr>
      <vt:lpstr>Methodology</vt:lpstr>
      <vt:lpstr>Biggest Gainers</vt:lpstr>
      <vt:lpstr>Biggest Losers</vt:lpstr>
      <vt:lpstr>Part a – Search Tweets</vt:lpstr>
      <vt:lpstr>Parts b/c - Process &amp; store tweets</vt:lpstr>
      <vt:lpstr>Most frequent terms - Gainers</vt:lpstr>
      <vt:lpstr>Most frequent terms - Losers</vt:lpstr>
      <vt:lpstr>Wordcloud: Gainers</vt:lpstr>
      <vt:lpstr>Wordcloud: Losers</vt:lpstr>
      <vt:lpstr>Sentiment scores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688 Final Project</dc:title>
  <dc:creator>My Info Barrera</dc:creator>
  <cp:lastModifiedBy>My Info Barrera</cp:lastModifiedBy>
  <cp:revision>6</cp:revision>
  <dcterms:created xsi:type="dcterms:W3CDTF">2019-05-02T06:43:35Z</dcterms:created>
  <dcterms:modified xsi:type="dcterms:W3CDTF">2019-05-02T20:55:18Z</dcterms:modified>
</cp:coreProperties>
</file>