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A374E19-7653-4F53-9410-4348FDDB7132}">
  <a:tblStyle styleId="{1A374E19-7653-4F53-9410-4348FDDB71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3b6781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3b6781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c37c13c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c37c13c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c37c13c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c37c13c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37c13c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37c13c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c37c13c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c37c13c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BUtiful Schedule: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Katherine Hastie, Arthan Baht, Mike Beauzile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4"/>
          <p:cNvCxnSpPr>
            <a:stCxn id="61" idx="1"/>
            <a:endCxn id="62" idx="1"/>
          </p:cNvCxnSpPr>
          <p:nvPr/>
        </p:nvCxnSpPr>
        <p:spPr>
          <a:xfrm>
            <a:off x="5959250" y="3170875"/>
            <a:ext cx="600" cy="1464900"/>
          </a:xfrm>
          <a:prstGeom prst="curvedConnector3">
            <a:avLst>
              <a:gd fmla="val -307695833" name="adj1"/>
            </a:avLst>
          </a:prstGeom>
          <a:noFill/>
          <a:ln cap="flat" cmpd="sng" w="38100">
            <a:solidFill>
              <a:srgbClr val="5FE0E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3" name="Google Shape;63;p14"/>
          <p:cNvCxnSpPr>
            <a:stCxn id="64" idx="3"/>
            <a:endCxn id="65" idx="3"/>
          </p:cNvCxnSpPr>
          <p:nvPr/>
        </p:nvCxnSpPr>
        <p:spPr>
          <a:xfrm>
            <a:off x="2859275" y="1554250"/>
            <a:ext cx="292200" cy="1017600"/>
          </a:xfrm>
          <a:prstGeom prst="curvedConnector3">
            <a:avLst>
              <a:gd fmla="val 352687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6" name="Google Shape;66;p14"/>
          <p:cNvSpPr/>
          <p:nvPr/>
        </p:nvSpPr>
        <p:spPr>
          <a:xfrm>
            <a:off x="3580775" y="1373900"/>
            <a:ext cx="1717308" cy="1107648"/>
          </a:xfrm>
          <a:prstGeom prst="cloud">
            <a:avLst/>
          </a:prstGeom>
          <a:solidFill>
            <a:srgbClr val="CFE2F3"/>
          </a:solidFill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Project Architecture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98575" y="1142050"/>
            <a:ext cx="2060700" cy="8244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Web-Scraper</a:t>
            </a:r>
            <a:endParaRPr sz="2000"/>
          </a:p>
        </p:txBody>
      </p:sp>
      <p:sp>
        <p:nvSpPr>
          <p:cNvPr id="65" name="Google Shape;65;p14"/>
          <p:cNvSpPr txBox="1"/>
          <p:nvPr/>
        </p:nvSpPr>
        <p:spPr>
          <a:xfrm>
            <a:off x="506525" y="2202450"/>
            <a:ext cx="2644800" cy="7386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Parser</a:t>
            </a:r>
            <a:endParaRPr sz="2000"/>
          </a:p>
        </p:txBody>
      </p:sp>
      <p:sp>
        <p:nvSpPr>
          <p:cNvPr id="68" name="Google Shape;68;p14"/>
          <p:cNvSpPr txBox="1"/>
          <p:nvPr/>
        </p:nvSpPr>
        <p:spPr>
          <a:xfrm>
            <a:off x="3748174" y="1547799"/>
            <a:ext cx="129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 Student Link Course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80850" y="3727700"/>
            <a:ext cx="3906900" cy="678300"/>
          </a:xfrm>
          <a:prstGeom prst="rect">
            <a:avLst/>
          </a:prstGeom>
          <a:solidFill>
            <a:srgbClr val="D9D2E9"/>
          </a:solidFill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“Course” class array</a:t>
            </a:r>
            <a:endParaRPr sz="2000"/>
          </a:p>
        </p:txBody>
      </p:sp>
      <p:sp>
        <p:nvSpPr>
          <p:cNvPr id="62" name="Google Shape;62;p14"/>
          <p:cNvSpPr txBox="1"/>
          <p:nvPr/>
        </p:nvSpPr>
        <p:spPr>
          <a:xfrm>
            <a:off x="5959250" y="4223525"/>
            <a:ext cx="1760400" cy="824400"/>
          </a:xfrm>
          <a:prstGeom prst="rect">
            <a:avLst/>
          </a:prstGeom>
          <a:solidFill>
            <a:srgbClr val="EDFA6E">
              <a:alpha val="78770"/>
            </a:srgbClr>
          </a:solidFill>
          <a:ln cap="flat" cmpd="sng" w="38100">
            <a:solidFill>
              <a:srgbClr val="5F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Schedule Optimizer</a:t>
            </a:r>
            <a:endParaRPr sz="2000"/>
          </a:p>
        </p:txBody>
      </p:sp>
      <p:sp>
        <p:nvSpPr>
          <p:cNvPr id="61" name="Google Shape;61;p14"/>
          <p:cNvSpPr txBox="1"/>
          <p:nvPr/>
        </p:nvSpPr>
        <p:spPr>
          <a:xfrm>
            <a:off x="5959250" y="2758675"/>
            <a:ext cx="1760400" cy="824400"/>
          </a:xfrm>
          <a:prstGeom prst="rect">
            <a:avLst/>
          </a:prstGeom>
          <a:solidFill>
            <a:srgbClr val="EDFA6E">
              <a:alpha val="78770"/>
            </a:srgbClr>
          </a:solidFill>
          <a:ln cap="flat" cmpd="sng" w="38100">
            <a:solidFill>
              <a:srgbClr val="5F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UI Manager</a:t>
            </a:r>
            <a:endParaRPr sz="2000"/>
          </a:p>
        </p:txBody>
      </p:sp>
      <p:sp>
        <p:nvSpPr>
          <p:cNvPr id="70" name="Google Shape;70;p14"/>
          <p:cNvSpPr txBox="1"/>
          <p:nvPr/>
        </p:nvSpPr>
        <p:spPr>
          <a:xfrm>
            <a:off x="7625100" y="1640075"/>
            <a:ext cx="1133400" cy="5325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Saved Schedules</a:t>
            </a:r>
            <a:endParaRPr/>
          </a:p>
        </p:txBody>
      </p:sp>
      <p:cxnSp>
        <p:nvCxnSpPr>
          <p:cNvPr id="71" name="Google Shape;71;p14"/>
          <p:cNvCxnSpPr>
            <a:stCxn id="65" idx="2"/>
          </p:cNvCxnSpPr>
          <p:nvPr/>
        </p:nvCxnSpPr>
        <p:spPr>
          <a:xfrm>
            <a:off x="1828925" y="2941050"/>
            <a:ext cx="8700" cy="7512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" name="Google Shape;72;p14"/>
          <p:cNvCxnSpPr>
            <a:stCxn id="62" idx="3"/>
            <a:endCxn id="61" idx="3"/>
          </p:cNvCxnSpPr>
          <p:nvPr/>
        </p:nvCxnSpPr>
        <p:spPr>
          <a:xfrm flipH="1" rot="10800000">
            <a:off x="7719650" y="3170825"/>
            <a:ext cx="600" cy="1464900"/>
          </a:xfrm>
          <a:prstGeom prst="curvedConnector3">
            <a:avLst>
              <a:gd fmla="val 160270833" name="adj1"/>
            </a:avLst>
          </a:prstGeom>
          <a:noFill/>
          <a:ln cap="flat" cmpd="sng" w="38100">
            <a:solidFill>
              <a:srgbClr val="5FE0E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" name="Google Shape;73;p14"/>
          <p:cNvCxnSpPr/>
          <p:nvPr/>
        </p:nvCxnSpPr>
        <p:spPr>
          <a:xfrm flipH="1" rot="10800000">
            <a:off x="7513450" y="2215500"/>
            <a:ext cx="317700" cy="515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 txBox="1"/>
          <p:nvPr/>
        </p:nvSpPr>
        <p:spPr>
          <a:xfrm>
            <a:off x="2995800" y="1110650"/>
            <a:ext cx="720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Input= URL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3376800" y="2406050"/>
            <a:ext cx="11952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r>
              <a:rPr lang="en"/>
              <a:t>= HTML string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480850" y="2874725"/>
            <a:ext cx="27132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Shorter, categorized strings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4007100" y="2961350"/>
            <a:ext cx="20607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Manager takes data from course array based on user input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4494750" y="4175350"/>
            <a:ext cx="1530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and course array data go into optimizer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7689925" y="3444650"/>
            <a:ext cx="15306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 sends best schedules back to UI manager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6430022" y="2347975"/>
            <a:ext cx="2807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can save chosen schedules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Web-scraper and Data-parser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798575" y="1474925"/>
            <a:ext cx="2060700" cy="9486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Web-Scraper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Input: URL</a:t>
            </a:r>
            <a:endParaRPr sz="1600"/>
          </a:p>
        </p:txBody>
      </p:sp>
      <p:sp>
        <p:nvSpPr>
          <p:cNvPr id="87" name="Google Shape;87;p15"/>
          <p:cNvSpPr txBox="1"/>
          <p:nvPr/>
        </p:nvSpPr>
        <p:spPr>
          <a:xfrm>
            <a:off x="506525" y="3040650"/>
            <a:ext cx="2644800" cy="11076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Parser</a:t>
            </a:r>
            <a:endParaRPr sz="2000"/>
          </a:p>
        </p:txBody>
      </p:sp>
      <p:sp>
        <p:nvSpPr>
          <p:cNvPr id="88" name="Google Shape;88;p15"/>
          <p:cNvSpPr txBox="1"/>
          <p:nvPr/>
        </p:nvSpPr>
        <p:spPr>
          <a:xfrm>
            <a:off x="3402535" y="3517287"/>
            <a:ext cx="16743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HTML from website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624800" y="3130875"/>
            <a:ext cx="1634700" cy="8931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HTML string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categorical strings</a:t>
            </a:r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1445900" y="3405650"/>
            <a:ext cx="87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 txBox="1"/>
          <p:nvPr/>
        </p:nvSpPr>
        <p:spPr>
          <a:xfrm>
            <a:off x="3233987" y="1794588"/>
            <a:ext cx="1185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jsoup</a:t>
            </a:r>
            <a:endParaRPr/>
          </a:p>
        </p:txBody>
      </p:sp>
      <p:cxnSp>
        <p:nvCxnSpPr>
          <p:cNvPr id="92" name="Google Shape;92;p15"/>
          <p:cNvCxnSpPr>
            <a:stCxn id="86" idx="3"/>
            <a:endCxn id="87" idx="3"/>
          </p:cNvCxnSpPr>
          <p:nvPr/>
        </p:nvCxnSpPr>
        <p:spPr>
          <a:xfrm>
            <a:off x="2859275" y="1949225"/>
            <a:ext cx="292200" cy="1645200"/>
          </a:xfrm>
          <a:prstGeom prst="curvedConnector3">
            <a:avLst>
              <a:gd fmla="val 314648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3" name="Google Shape;93;p15"/>
          <p:cNvSpPr/>
          <p:nvPr/>
        </p:nvSpPr>
        <p:spPr>
          <a:xfrm>
            <a:off x="3580775" y="2135900"/>
            <a:ext cx="1717308" cy="1107648"/>
          </a:xfrm>
          <a:prstGeom prst="cloud">
            <a:avLst/>
          </a:prstGeom>
          <a:solidFill>
            <a:srgbClr val="CFE2F3"/>
          </a:solidFill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3748174" y="2309799"/>
            <a:ext cx="129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 Student Link Course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296" y="1794588"/>
            <a:ext cx="3541116" cy="230497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5471400" y="1017725"/>
            <a:ext cx="3360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Student link 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“Course” class array</a:t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932" y="1017725"/>
            <a:ext cx="6387068" cy="41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165275" y="1333875"/>
            <a:ext cx="2949000" cy="3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Outer Class: Course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Contains the the course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Used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Inner Classes: Lec,Dis,Lab,PLab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Designate the type of class it 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Contains the days, times and professors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Inner class members used for optimization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Optimizer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000075"/>
            <a:ext cx="8520600" cy="1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Creates all possible configurations of classes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Eliminates those with time conflicts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Adds points to each remaining schedule based on preferences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2000"/>
              <a:t>Stores schedules with highest totals, send</a:t>
            </a:r>
            <a:r>
              <a:rPr b="1" lang="en"/>
              <a:t>s back to UI manager</a:t>
            </a:r>
            <a:endParaRPr b="1"/>
          </a:p>
        </p:txBody>
      </p:sp>
      <p:sp>
        <p:nvSpPr>
          <p:cNvPr id="110" name="Google Shape;110;p17"/>
          <p:cNvSpPr txBox="1"/>
          <p:nvPr/>
        </p:nvSpPr>
        <p:spPr>
          <a:xfrm>
            <a:off x="262000" y="3444650"/>
            <a:ext cx="1613700" cy="572700"/>
          </a:xfrm>
          <a:prstGeom prst="rect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every variable with x options:</a:t>
            </a:r>
            <a:endParaRPr/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2271900" y="258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{1A374E19-7653-4F53-9410-4348FDDB7132}</a:tableStyleId>
              </a:tblPr>
              <a:tblGrid>
                <a:gridCol w="1343950"/>
                <a:gridCol w="1343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Schedule has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Points added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choice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2nd choice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x-1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3rd choice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x-2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4th choice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x-3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etc.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etc.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2" name="Google Shape;112;p17"/>
          <p:cNvCxnSpPr/>
          <p:nvPr/>
        </p:nvCxnSpPr>
        <p:spPr>
          <a:xfrm>
            <a:off x="3511473" y="2807925"/>
            <a:ext cx="302700" cy="10500"/>
          </a:xfrm>
          <a:prstGeom prst="straightConnector1">
            <a:avLst/>
          </a:prstGeom>
          <a:noFill/>
          <a:ln cap="flat" cmpd="sng" w="19050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stCxn id="110" idx="3"/>
          </p:cNvCxnSpPr>
          <p:nvPr/>
        </p:nvCxnSpPr>
        <p:spPr>
          <a:xfrm flipH="1" rot="10800000">
            <a:off x="1875700" y="3726500"/>
            <a:ext cx="381900" cy="45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 txBox="1"/>
          <p:nvPr/>
        </p:nvSpPr>
        <p:spPr>
          <a:xfrm>
            <a:off x="5215000" y="3444650"/>
            <a:ext cx="1428000" cy="572700"/>
          </a:xfrm>
          <a:prstGeom prst="rect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student cares more about...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6815200" y="2651350"/>
            <a:ext cx="1428000" cy="939600"/>
          </a:xfrm>
          <a:prstGeom prst="rect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Points added based on which professor schedule has are doubled.</a:t>
            </a:r>
            <a:endParaRPr sz="1000"/>
          </a:p>
        </p:txBody>
      </p:sp>
      <p:sp>
        <p:nvSpPr>
          <p:cNvPr id="116" name="Google Shape;116;p17"/>
          <p:cNvSpPr txBox="1"/>
          <p:nvPr/>
        </p:nvSpPr>
        <p:spPr>
          <a:xfrm>
            <a:off x="6815200" y="3794350"/>
            <a:ext cx="1428000" cy="939600"/>
          </a:xfrm>
          <a:prstGeom prst="rect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r>
              <a:rPr lang="en"/>
              <a:t>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Points added based on which start-stop time schedule has are doubled.</a:t>
            </a:r>
            <a:endParaRPr sz="1000"/>
          </a:p>
        </p:txBody>
      </p:sp>
      <p:cxnSp>
        <p:nvCxnSpPr>
          <p:cNvPr id="117" name="Google Shape;117;p17"/>
          <p:cNvCxnSpPr/>
          <p:nvPr/>
        </p:nvCxnSpPr>
        <p:spPr>
          <a:xfrm flipH="1" rot="10800000">
            <a:off x="4935400" y="3726500"/>
            <a:ext cx="381900" cy="45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/>
          <p:nvPr/>
        </p:nvCxnSpPr>
        <p:spPr>
          <a:xfrm flipH="1" rot="10800000">
            <a:off x="6611800" y="3402850"/>
            <a:ext cx="249300" cy="328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6611800" y="3731050"/>
            <a:ext cx="259800" cy="2670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7"/>
          <p:cNvSpPr txBox="1"/>
          <p:nvPr/>
        </p:nvSpPr>
        <p:spPr>
          <a:xfrm>
            <a:off x="8243200" y="2975975"/>
            <a:ext cx="9531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Highest point total = most optimal schedule!</a:t>
            </a:r>
            <a:endParaRPr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2750100" y="445025"/>
            <a:ext cx="261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Manager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4075"/>
            <a:ext cx="1246650" cy="24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700" y="986525"/>
            <a:ext cx="1662775" cy="339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1451" y="1017725"/>
            <a:ext cx="1662775" cy="335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4200" y="1017725"/>
            <a:ext cx="1662775" cy="3298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9375" y="965334"/>
            <a:ext cx="1662775" cy="3403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5607" y="2595696"/>
            <a:ext cx="1200238" cy="25123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8"/>
          <p:cNvCxnSpPr>
            <a:endCxn id="131" idx="0"/>
          </p:cNvCxnSpPr>
          <p:nvPr/>
        </p:nvCxnSpPr>
        <p:spPr>
          <a:xfrm>
            <a:off x="772726" y="1889196"/>
            <a:ext cx="3000" cy="7065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3" name="Google Shape;133;p18"/>
          <p:cNvCxnSpPr/>
          <p:nvPr/>
        </p:nvCxnSpPr>
        <p:spPr>
          <a:xfrm>
            <a:off x="1090600" y="1665950"/>
            <a:ext cx="523800" cy="4293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8"/>
          <p:cNvCxnSpPr/>
          <p:nvPr/>
        </p:nvCxnSpPr>
        <p:spPr>
          <a:xfrm flipH="1" rot="10800000">
            <a:off x="2764950" y="3091325"/>
            <a:ext cx="626700" cy="4722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8"/>
          <p:cNvCxnSpPr/>
          <p:nvPr/>
        </p:nvCxnSpPr>
        <p:spPr>
          <a:xfrm flipH="1" rot="10800000">
            <a:off x="4216125" y="3056975"/>
            <a:ext cx="953100" cy="171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6500200" y="1957800"/>
            <a:ext cx="772500" cy="7467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8"/>
          <p:cNvSpPr/>
          <p:nvPr/>
        </p:nvSpPr>
        <p:spPr>
          <a:xfrm>
            <a:off x="1182125" y="3194300"/>
            <a:ext cx="4731416" cy="1873625"/>
          </a:xfrm>
          <a:custGeom>
            <a:rect b="b" l="l" r="r" t="t"/>
            <a:pathLst>
              <a:path extrusionOk="0" h="74945" w="185819">
                <a:moveTo>
                  <a:pt x="185819" y="0"/>
                </a:moveTo>
                <a:cubicBezTo>
                  <a:pt x="175171" y="11621"/>
                  <a:pt x="152903" y="58104"/>
                  <a:pt x="121933" y="69725"/>
                </a:cubicBezTo>
                <a:cubicBezTo>
                  <a:pt x="90963" y="81346"/>
                  <a:pt x="20322" y="69725"/>
                  <a:pt x="0" y="69725"/>
                </a:cubicBezTo>
              </a:path>
            </a:pathLst>
          </a:cu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138" name="Google Shape;138;p18"/>
          <p:cNvCxnSpPr>
            <a:endCxn id="126" idx="1"/>
          </p:cNvCxnSpPr>
          <p:nvPr/>
        </p:nvCxnSpPr>
        <p:spPr>
          <a:xfrm flipH="1" rot="5400000">
            <a:off x="-944550" y="2327125"/>
            <a:ext cx="3277800" cy="1083900"/>
          </a:xfrm>
          <a:prstGeom prst="curvedConnector4">
            <a:avLst>
              <a:gd fmla="val 31173" name="adj1"/>
              <a:gd fmla="val 121969" name="adj2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9" name="Google Shape;139;p18"/>
          <p:cNvCxnSpPr/>
          <p:nvPr/>
        </p:nvCxnSpPr>
        <p:spPr>
          <a:xfrm flipH="1">
            <a:off x="6429388" y="2872987"/>
            <a:ext cx="1503600" cy="265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0" name="Google Shape;140;p18"/>
          <p:cNvSpPr txBox="1"/>
          <p:nvPr/>
        </p:nvSpPr>
        <p:spPr>
          <a:xfrm>
            <a:off x="5023275" y="4452300"/>
            <a:ext cx="40185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arrows are from a BUTTON to a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represent the connections between interfaces facilitated by the UI manager.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