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47" r:id="rId4"/>
    <p:sldId id="260" r:id="rId5"/>
    <p:sldId id="258" r:id="rId6"/>
    <p:sldId id="259" r:id="rId7"/>
    <p:sldId id="263" r:id="rId8"/>
    <p:sldId id="261" r:id="rId9"/>
    <p:sldId id="348" r:id="rId10"/>
    <p:sldId id="262" r:id="rId11"/>
    <p:sldId id="265" r:id="rId12"/>
    <p:sldId id="349" r:id="rId13"/>
    <p:sldId id="264" r:id="rId14"/>
    <p:sldId id="266" r:id="rId15"/>
    <p:sldId id="267" r:id="rId16"/>
    <p:sldId id="332" r:id="rId17"/>
    <p:sldId id="329" r:id="rId18"/>
    <p:sldId id="330" r:id="rId19"/>
    <p:sldId id="268" r:id="rId20"/>
    <p:sldId id="269" r:id="rId21"/>
    <p:sldId id="271" r:id="rId22"/>
    <p:sldId id="270" r:id="rId23"/>
    <p:sldId id="333" r:id="rId24"/>
    <p:sldId id="325" r:id="rId25"/>
    <p:sldId id="285" r:id="rId26"/>
    <p:sldId id="293" r:id="rId27"/>
    <p:sldId id="334" r:id="rId28"/>
    <p:sldId id="335" r:id="rId29"/>
    <p:sldId id="272" r:id="rId30"/>
    <p:sldId id="331" r:id="rId31"/>
    <p:sldId id="326" r:id="rId32"/>
    <p:sldId id="336" r:id="rId33"/>
    <p:sldId id="337" r:id="rId34"/>
    <p:sldId id="327" r:id="rId35"/>
    <p:sldId id="338" r:id="rId36"/>
    <p:sldId id="340" r:id="rId37"/>
    <p:sldId id="342" r:id="rId38"/>
    <p:sldId id="341" r:id="rId39"/>
    <p:sldId id="339" r:id="rId40"/>
    <p:sldId id="343" r:id="rId41"/>
    <p:sldId id="344" r:id="rId42"/>
    <p:sldId id="34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ris, Michael (ELS-OXF)" initials="MBH" lastIdx="1" clrIdx="0">
    <p:extLst>
      <p:ext uri="{19B8F6BF-5375-455C-9EA6-DF929625EA0E}">
        <p15:presenceInfo xmlns:p15="http://schemas.microsoft.com/office/powerpoint/2012/main" userId="Harris, Michael (ELS-OXF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24T10:21:22.392" idx="1">
    <p:pos x="6511" y="3379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1D3AF-4B02-43FC-9368-4FEF0E16C8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0F9C30D-A0B7-41DE-8A1D-988AC9A74DA1}">
      <dgm:prSet phldrT="[Text]"/>
      <dgm:spPr/>
      <dgm:t>
        <a:bodyPr/>
        <a:lstStyle/>
        <a:p>
          <a:r>
            <a:rPr lang="en-GB" dirty="0"/>
            <a:t>Pressure</a:t>
          </a:r>
          <a:br>
            <a:rPr lang="en-GB" dirty="0"/>
          </a:br>
          <a:r>
            <a:rPr lang="en-GB" dirty="0"/>
            <a:t>to</a:t>
          </a:r>
          <a:br>
            <a:rPr lang="en-GB" dirty="0"/>
          </a:br>
          <a:r>
            <a:rPr lang="en-GB" dirty="0"/>
            <a:t>Deliver</a:t>
          </a:r>
        </a:p>
      </dgm:t>
    </dgm:pt>
    <dgm:pt modelId="{61DD265A-CDF8-4CAA-BBB2-7C13284EBA83}" type="parTrans" cxnId="{DFD96597-C72B-4BC4-B13F-A89FF171502A}">
      <dgm:prSet/>
      <dgm:spPr/>
      <dgm:t>
        <a:bodyPr/>
        <a:lstStyle/>
        <a:p>
          <a:endParaRPr lang="en-GB"/>
        </a:p>
      </dgm:t>
    </dgm:pt>
    <dgm:pt modelId="{A74E6124-A339-4838-BED6-DBA3B27D2988}" type="sibTrans" cxnId="{DFD96597-C72B-4BC4-B13F-A89FF171502A}">
      <dgm:prSet/>
      <dgm:spPr/>
      <dgm:t>
        <a:bodyPr/>
        <a:lstStyle/>
        <a:p>
          <a:endParaRPr lang="en-GB"/>
        </a:p>
      </dgm:t>
    </dgm:pt>
    <dgm:pt modelId="{749C2825-210A-4D61-8132-C217F3AA44A0}">
      <dgm:prSet phldrT="[Text]"/>
      <dgm:spPr/>
      <dgm:t>
        <a:bodyPr/>
        <a:lstStyle/>
        <a:p>
          <a:r>
            <a:rPr lang="en-GB" dirty="0"/>
            <a:t>Flex</a:t>
          </a:r>
          <a:br>
            <a:rPr lang="en-GB" dirty="0"/>
          </a:br>
          <a:r>
            <a:rPr lang="en-GB" dirty="0"/>
            <a:t>Quality</a:t>
          </a:r>
        </a:p>
      </dgm:t>
    </dgm:pt>
    <dgm:pt modelId="{B100B272-A023-4930-ADB4-FE8EB4E28195}" type="parTrans" cxnId="{11F79A16-91E8-49B5-AE03-85ECD6CB122C}">
      <dgm:prSet/>
      <dgm:spPr/>
      <dgm:t>
        <a:bodyPr/>
        <a:lstStyle/>
        <a:p>
          <a:endParaRPr lang="en-GB"/>
        </a:p>
      </dgm:t>
    </dgm:pt>
    <dgm:pt modelId="{7644E861-D490-4089-949C-A8DB318DB3C1}" type="sibTrans" cxnId="{11F79A16-91E8-49B5-AE03-85ECD6CB122C}">
      <dgm:prSet/>
      <dgm:spPr/>
      <dgm:t>
        <a:bodyPr/>
        <a:lstStyle/>
        <a:p>
          <a:endParaRPr lang="en-GB"/>
        </a:p>
      </dgm:t>
    </dgm:pt>
    <dgm:pt modelId="{DDA08275-17EF-43DC-B26A-C37400D00EEF}">
      <dgm:prSet phldrT="[Text]"/>
      <dgm:spPr/>
      <dgm:t>
        <a:bodyPr/>
        <a:lstStyle/>
        <a:p>
          <a:r>
            <a:rPr lang="en-GB" dirty="0"/>
            <a:t>Increase</a:t>
          </a:r>
          <a:br>
            <a:rPr lang="en-GB" dirty="0"/>
          </a:br>
          <a:r>
            <a:rPr lang="en-GB" dirty="0"/>
            <a:t>Legacy</a:t>
          </a:r>
        </a:p>
        <a:p>
          <a:r>
            <a:rPr lang="en-GB" dirty="0"/>
            <a:t>Code</a:t>
          </a:r>
        </a:p>
      </dgm:t>
    </dgm:pt>
    <dgm:pt modelId="{E6A68AFF-204D-4F62-B8F4-5826447B0662}" type="parTrans" cxnId="{801B8954-FFB3-4045-BCF3-6E10866BA1F6}">
      <dgm:prSet/>
      <dgm:spPr/>
      <dgm:t>
        <a:bodyPr/>
        <a:lstStyle/>
        <a:p>
          <a:endParaRPr lang="en-GB"/>
        </a:p>
      </dgm:t>
    </dgm:pt>
    <dgm:pt modelId="{7A16D3A3-8D9B-45A6-ACE2-691845DEAAEE}" type="sibTrans" cxnId="{801B8954-FFB3-4045-BCF3-6E10866BA1F6}">
      <dgm:prSet/>
      <dgm:spPr/>
      <dgm:t>
        <a:bodyPr/>
        <a:lstStyle/>
        <a:p>
          <a:endParaRPr lang="en-GB"/>
        </a:p>
      </dgm:t>
    </dgm:pt>
    <dgm:pt modelId="{E8740C36-FE4E-4907-8903-1D3841925D07}">
      <dgm:prSet phldrT="[Text]"/>
      <dgm:spPr/>
      <dgm:t>
        <a:bodyPr/>
        <a:lstStyle/>
        <a:p>
          <a:r>
            <a:rPr lang="en-GB" dirty="0"/>
            <a:t>Increased</a:t>
          </a:r>
          <a:br>
            <a:rPr lang="en-GB" dirty="0"/>
          </a:br>
          <a:r>
            <a:rPr lang="en-GB" dirty="0"/>
            <a:t>Code</a:t>
          </a:r>
          <a:br>
            <a:rPr lang="en-GB" dirty="0"/>
          </a:br>
          <a:r>
            <a:rPr lang="en-GB" dirty="0"/>
            <a:t>Complexity</a:t>
          </a:r>
        </a:p>
      </dgm:t>
    </dgm:pt>
    <dgm:pt modelId="{3FEAD7E3-9AD3-4733-9E14-988DC05C9BBD}" type="parTrans" cxnId="{54CA1895-E39F-482C-818E-4F222EF704E0}">
      <dgm:prSet/>
      <dgm:spPr/>
      <dgm:t>
        <a:bodyPr/>
        <a:lstStyle/>
        <a:p>
          <a:endParaRPr lang="en-GB"/>
        </a:p>
      </dgm:t>
    </dgm:pt>
    <dgm:pt modelId="{559B1E7C-2DEC-4F68-BAEC-B4F59EA09668}" type="sibTrans" cxnId="{54CA1895-E39F-482C-818E-4F222EF704E0}">
      <dgm:prSet/>
      <dgm:spPr/>
      <dgm:t>
        <a:bodyPr/>
        <a:lstStyle/>
        <a:p>
          <a:endParaRPr lang="en-GB"/>
        </a:p>
      </dgm:t>
    </dgm:pt>
    <dgm:pt modelId="{35F7FEA7-9556-463C-BD07-4ABDEE8E814E}">
      <dgm:prSet phldrT="[Text]"/>
      <dgm:spPr/>
      <dgm:t>
        <a:bodyPr/>
        <a:lstStyle/>
        <a:p>
          <a:r>
            <a:rPr lang="en-GB" dirty="0"/>
            <a:t>Estimating</a:t>
          </a:r>
          <a:br>
            <a:rPr lang="en-GB" dirty="0"/>
          </a:br>
          <a:r>
            <a:rPr lang="en-GB" dirty="0"/>
            <a:t>Is Hard</a:t>
          </a:r>
        </a:p>
      </dgm:t>
    </dgm:pt>
    <dgm:pt modelId="{95482FFB-8C9B-48A1-B794-A74672F5EB86}" type="parTrans" cxnId="{61555005-7B00-4091-9818-3F236F880E74}">
      <dgm:prSet/>
      <dgm:spPr/>
      <dgm:t>
        <a:bodyPr/>
        <a:lstStyle/>
        <a:p>
          <a:endParaRPr lang="en-GB"/>
        </a:p>
      </dgm:t>
    </dgm:pt>
    <dgm:pt modelId="{6E7B6627-E4C6-4A4C-9866-1F5D3EFDA20A}" type="sibTrans" cxnId="{61555005-7B00-4091-9818-3F236F880E74}">
      <dgm:prSet/>
      <dgm:spPr/>
      <dgm:t>
        <a:bodyPr/>
        <a:lstStyle/>
        <a:p>
          <a:endParaRPr lang="en-GB"/>
        </a:p>
      </dgm:t>
    </dgm:pt>
    <dgm:pt modelId="{6596DB5A-463A-4868-972C-61FCAA2C5F1F}" type="pres">
      <dgm:prSet presAssocID="{82C1D3AF-4B02-43FC-9368-4FEF0E16C8AC}" presName="cycle" presStyleCnt="0">
        <dgm:presLayoutVars>
          <dgm:dir/>
          <dgm:resizeHandles val="exact"/>
        </dgm:presLayoutVars>
      </dgm:prSet>
      <dgm:spPr/>
    </dgm:pt>
    <dgm:pt modelId="{6349A19C-CF77-45C6-AFD7-D5D4202AFFD4}" type="pres">
      <dgm:prSet presAssocID="{00F9C30D-A0B7-41DE-8A1D-988AC9A74DA1}" presName="dummy" presStyleCnt="0"/>
      <dgm:spPr/>
    </dgm:pt>
    <dgm:pt modelId="{49F04BA0-D1AA-4F45-8925-74A9BC31D10B}" type="pres">
      <dgm:prSet presAssocID="{00F9C30D-A0B7-41DE-8A1D-988AC9A74DA1}" presName="node" presStyleLbl="revTx" presStyleIdx="0" presStyleCnt="5">
        <dgm:presLayoutVars>
          <dgm:bulletEnabled val="1"/>
        </dgm:presLayoutVars>
      </dgm:prSet>
      <dgm:spPr/>
    </dgm:pt>
    <dgm:pt modelId="{CD3CA0B8-0FA1-445F-AA90-1971F727F0D0}" type="pres">
      <dgm:prSet presAssocID="{A74E6124-A339-4838-BED6-DBA3B27D2988}" presName="sibTrans" presStyleLbl="node1" presStyleIdx="0" presStyleCnt="5"/>
      <dgm:spPr/>
    </dgm:pt>
    <dgm:pt modelId="{0E736E77-BB26-4A0B-9400-362A6FF9E327}" type="pres">
      <dgm:prSet presAssocID="{749C2825-210A-4D61-8132-C217F3AA44A0}" presName="dummy" presStyleCnt="0"/>
      <dgm:spPr/>
    </dgm:pt>
    <dgm:pt modelId="{F3BC0743-3DC5-4A13-B999-2B0C5CBD14CE}" type="pres">
      <dgm:prSet presAssocID="{749C2825-210A-4D61-8132-C217F3AA44A0}" presName="node" presStyleLbl="revTx" presStyleIdx="1" presStyleCnt="5">
        <dgm:presLayoutVars>
          <dgm:bulletEnabled val="1"/>
        </dgm:presLayoutVars>
      </dgm:prSet>
      <dgm:spPr/>
    </dgm:pt>
    <dgm:pt modelId="{E5FB12C8-77D0-47D9-95BB-3E8225A6E8E0}" type="pres">
      <dgm:prSet presAssocID="{7644E861-D490-4089-949C-A8DB318DB3C1}" presName="sibTrans" presStyleLbl="node1" presStyleIdx="1" presStyleCnt="5"/>
      <dgm:spPr/>
    </dgm:pt>
    <dgm:pt modelId="{B6D7DFEE-AA4B-49D4-B986-DB488F4A5BBF}" type="pres">
      <dgm:prSet presAssocID="{DDA08275-17EF-43DC-B26A-C37400D00EEF}" presName="dummy" presStyleCnt="0"/>
      <dgm:spPr/>
    </dgm:pt>
    <dgm:pt modelId="{97F16FD9-DF2B-46A6-A8A8-8B0662AF95F6}" type="pres">
      <dgm:prSet presAssocID="{DDA08275-17EF-43DC-B26A-C37400D00EEF}" presName="node" presStyleLbl="revTx" presStyleIdx="2" presStyleCnt="5">
        <dgm:presLayoutVars>
          <dgm:bulletEnabled val="1"/>
        </dgm:presLayoutVars>
      </dgm:prSet>
      <dgm:spPr/>
    </dgm:pt>
    <dgm:pt modelId="{736B3851-BED8-4A71-8F68-518B6732BF37}" type="pres">
      <dgm:prSet presAssocID="{7A16D3A3-8D9B-45A6-ACE2-691845DEAAEE}" presName="sibTrans" presStyleLbl="node1" presStyleIdx="2" presStyleCnt="5"/>
      <dgm:spPr/>
    </dgm:pt>
    <dgm:pt modelId="{FF66B174-0E48-4E51-8365-D03B269B3A66}" type="pres">
      <dgm:prSet presAssocID="{E8740C36-FE4E-4907-8903-1D3841925D07}" presName="dummy" presStyleCnt="0"/>
      <dgm:spPr/>
    </dgm:pt>
    <dgm:pt modelId="{9692FC8A-386D-490D-A3E8-F62477609C13}" type="pres">
      <dgm:prSet presAssocID="{E8740C36-FE4E-4907-8903-1D3841925D07}" presName="node" presStyleLbl="revTx" presStyleIdx="3" presStyleCnt="5">
        <dgm:presLayoutVars>
          <dgm:bulletEnabled val="1"/>
        </dgm:presLayoutVars>
      </dgm:prSet>
      <dgm:spPr/>
    </dgm:pt>
    <dgm:pt modelId="{3AB4B899-1AF6-4863-9F89-F9F23D06DB84}" type="pres">
      <dgm:prSet presAssocID="{559B1E7C-2DEC-4F68-BAEC-B4F59EA09668}" presName="sibTrans" presStyleLbl="node1" presStyleIdx="3" presStyleCnt="5"/>
      <dgm:spPr/>
    </dgm:pt>
    <dgm:pt modelId="{0461CA0A-028C-4D00-AB12-711922997A31}" type="pres">
      <dgm:prSet presAssocID="{35F7FEA7-9556-463C-BD07-4ABDEE8E814E}" presName="dummy" presStyleCnt="0"/>
      <dgm:spPr/>
    </dgm:pt>
    <dgm:pt modelId="{91B30C53-8ECC-41E2-887D-2B90EAE903EB}" type="pres">
      <dgm:prSet presAssocID="{35F7FEA7-9556-463C-BD07-4ABDEE8E814E}" presName="node" presStyleLbl="revTx" presStyleIdx="4" presStyleCnt="5">
        <dgm:presLayoutVars>
          <dgm:bulletEnabled val="1"/>
        </dgm:presLayoutVars>
      </dgm:prSet>
      <dgm:spPr/>
    </dgm:pt>
    <dgm:pt modelId="{66DC8A9E-FBAE-4D15-BF5D-D473BDD22116}" type="pres">
      <dgm:prSet presAssocID="{6E7B6627-E4C6-4A4C-9866-1F5D3EFDA20A}" presName="sibTrans" presStyleLbl="node1" presStyleIdx="4" presStyleCnt="5" custScaleX="124077" custScaleY="99374"/>
      <dgm:spPr/>
    </dgm:pt>
  </dgm:ptLst>
  <dgm:cxnLst>
    <dgm:cxn modelId="{61555005-7B00-4091-9818-3F236F880E74}" srcId="{82C1D3AF-4B02-43FC-9368-4FEF0E16C8AC}" destId="{35F7FEA7-9556-463C-BD07-4ABDEE8E814E}" srcOrd="4" destOrd="0" parTransId="{95482FFB-8C9B-48A1-B794-A74672F5EB86}" sibTransId="{6E7B6627-E4C6-4A4C-9866-1F5D3EFDA20A}"/>
    <dgm:cxn modelId="{11F79A16-91E8-49B5-AE03-85ECD6CB122C}" srcId="{82C1D3AF-4B02-43FC-9368-4FEF0E16C8AC}" destId="{749C2825-210A-4D61-8132-C217F3AA44A0}" srcOrd="1" destOrd="0" parTransId="{B100B272-A023-4930-ADB4-FE8EB4E28195}" sibTransId="{7644E861-D490-4089-949C-A8DB318DB3C1}"/>
    <dgm:cxn modelId="{BED0D622-D58F-4660-9DBF-165708958799}" type="presOf" srcId="{A74E6124-A339-4838-BED6-DBA3B27D2988}" destId="{CD3CA0B8-0FA1-445F-AA90-1971F727F0D0}" srcOrd="0" destOrd="0" presId="urn:microsoft.com/office/officeart/2005/8/layout/cycle1"/>
    <dgm:cxn modelId="{2A13A426-01EC-40E6-BB18-68404286C086}" type="presOf" srcId="{559B1E7C-2DEC-4F68-BAEC-B4F59EA09668}" destId="{3AB4B899-1AF6-4863-9F89-F9F23D06DB84}" srcOrd="0" destOrd="0" presId="urn:microsoft.com/office/officeart/2005/8/layout/cycle1"/>
    <dgm:cxn modelId="{4417E352-2EBA-49BB-B592-8CDF73934124}" type="presOf" srcId="{6E7B6627-E4C6-4A4C-9866-1F5D3EFDA20A}" destId="{66DC8A9E-FBAE-4D15-BF5D-D473BDD22116}" srcOrd="0" destOrd="0" presId="urn:microsoft.com/office/officeart/2005/8/layout/cycle1"/>
    <dgm:cxn modelId="{801B8954-FFB3-4045-BCF3-6E10866BA1F6}" srcId="{82C1D3AF-4B02-43FC-9368-4FEF0E16C8AC}" destId="{DDA08275-17EF-43DC-B26A-C37400D00EEF}" srcOrd="2" destOrd="0" parTransId="{E6A68AFF-204D-4F62-B8F4-5826447B0662}" sibTransId="{7A16D3A3-8D9B-45A6-ACE2-691845DEAAEE}"/>
    <dgm:cxn modelId="{DF883277-5861-4D91-9BA6-0352DC254DC1}" type="presOf" srcId="{E8740C36-FE4E-4907-8903-1D3841925D07}" destId="{9692FC8A-386D-490D-A3E8-F62477609C13}" srcOrd="0" destOrd="0" presId="urn:microsoft.com/office/officeart/2005/8/layout/cycle1"/>
    <dgm:cxn modelId="{81D65593-7418-4353-9D29-875D6844EF9E}" type="presOf" srcId="{35F7FEA7-9556-463C-BD07-4ABDEE8E814E}" destId="{91B30C53-8ECC-41E2-887D-2B90EAE903EB}" srcOrd="0" destOrd="0" presId="urn:microsoft.com/office/officeart/2005/8/layout/cycle1"/>
    <dgm:cxn modelId="{54CA1895-E39F-482C-818E-4F222EF704E0}" srcId="{82C1D3AF-4B02-43FC-9368-4FEF0E16C8AC}" destId="{E8740C36-FE4E-4907-8903-1D3841925D07}" srcOrd="3" destOrd="0" parTransId="{3FEAD7E3-9AD3-4733-9E14-988DC05C9BBD}" sibTransId="{559B1E7C-2DEC-4F68-BAEC-B4F59EA09668}"/>
    <dgm:cxn modelId="{DFD96597-C72B-4BC4-B13F-A89FF171502A}" srcId="{82C1D3AF-4B02-43FC-9368-4FEF0E16C8AC}" destId="{00F9C30D-A0B7-41DE-8A1D-988AC9A74DA1}" srcOrd="0" destOrd="0" parTransId="{61DD265A-CDF8-4CAA-BBB2-7C13284EBA83}" sibTransId="{A74E6124-A339-4838-BED6-DBA3B27D2988}"/>
    <dgm:cxn modelId="{17CE0BAB-27F4-4E2C-BAAC-EDC0C626EA42}" type="presOf" srcId="{82C1D3AF-4B02-43FC-9368-4FEF0E16C8AC}" destId="{6596DB5A-463A-4868-972C-61FCAA2C5F1F}" srcOrd="0" destOrd="0" presId="urn:microsoft.com/office/officeart/2005/8/layout/cycle1"/>
    <dgm:cxn modelId="{765750AF-0441-4C5D-B954-B82A26AF43F2}" type="presOf" srcId="{7644E861-D490-4089-949C-A8DB318DB3C1}" destId="{E5FB12C8-77D0-47D9-95BB-3E8225A6E8E0}" srcOrd="0" destOrd="0" presId="urn:microsoft.com/office/officeart/2005/8/layout/cycle1"/>
    <dgm:cxn modelId="{3D143CB0-9444-47F2-90FD-5E71A7B62F5F}" type="presOf" srcId="{749C2825-210A-4D61-8132-C217F3AA44A0}" destId="{F3BC0743-3DC5-4A13-B999-2B0C5CBD14CE}" srcOrd="0" destOrd="0" presId="urn:microsoft.com/office/officeart/2005/8/layout/cycle1"/>
    <dgm:cxn modelId="{61EF06C0-6CB9-4028-8096-7A309C080154}" type="presOf" srcId="{00F9C30D-A0B7-41DE-8A1D-988AC9A74DA1}" destId="{49F04BA0-D1AA-4F45-8925-74A9BC31D10B}" srcOrd="0" destOrd="0" presId="urn:microsoft.com/office/officeart/2005/8/layout/cycle1"/>
    <dgm:cxn modelId="{317F01D0-669B-4FA3-8056-D7AD1EC69E56}" type="presOf" srcId="{DDA08275-17EF-43DC-B26A-C37400D00EEF}" destId="{97F16FD9-DF2B-46A6-A8A8-8B0662AF95F6}" srcOrd="0" destOrd="0" presId="urn:microsoft.com/office/officeart/2005/8/layout/cycle1"/>
    <dgm:cxn modelId="{474BE5E8-E6EC-439E-89B4-440395D2537D}" type="presOf" srcId="{7A16D3A3-8D9B-45A6-ACE2-691845DEAAEE}" destId="{736B3851-BED8-4A71-8F68-518B6732BF37}" srcOrd="0" destOrd="0" presId="urn:microsoft.com/office/officeart/2005/8/layout/cycle1"/>
    <dgm:cxn modelId="{707796AF-D8F5-4CFE-BC97-306F7C5CC825}" type="presParOf" srcId="{6596DB5A-463A-4868-972C-61FCAA2C5F1F}" destId="{6349A19C-CF77-45C6-AFD7-D5D4202AFFD4}" srcOrd="0" destOrd="0" presId="urn:microsoft.com/office/officeart/2005/8/layout/cycle1"/>
    <dgm:cxn modelId="{56AE1E53-65F4-4334-B298-DC38E5C283C7}" type="presParOf" srcId="{6596DB5A-463A-4868-972C-61FCAA2C5F1F}" destId="{49F04BA0-D1AA-4F45-8925-74A9BC31D10B}" srcOrd="1" destOrd="0" presId="urn:microsoft.com/office/officeart/2005/8/layout/cycle1"/>
    <dgm:cxn modelId="{813EC401-BA76-487A-9227-78B3725821B4}" type="presParOf" srcId="{6596DB5A-463A-4868-972C-61FCAA2C5F1F}" destId="{CD3CA0B8-0FA1-445F-AA90-1971F727F0D0}" srcOrd="2" destOrd="0" presId="urn:microsoft.com/office/officeart/2005/8/layout/cycle1"/>
    <dgm:cxn modelId="{7D71E5D8-ED3F-4FE7-A8E5-8BFD3431A89F}" type="presParOf" srcId="{6596DB5A-463A-4868-972C-61FCAA2C5F1F}" destId="{0E736E77-BB26-4A0B-9400-362A6FF9E327}" srcOrd="3" destOrd="0" presId="urn:microsoft.com/office/officeart/2005/8/layout/cycle1"/>
    <dgm:cxn modelId="{D3F3645B-F005-4E84-A2F9-C43126F1C291}" type="presParOf" srcId="{6596DB5A-463A-4868-972C-61FCAA2C5F1F}" destId="{F3BC0743-3DC5-4A13-B999-2B0C5CBD14CE}" srcOrd="4" destOrd="0" presId="urn:microsoft.com/office/officeart/2005/8/layout/cycle1"/>
    <dgm:cxn modelId="{1E08D0D0-65BE-420A-9381-776EA1D3D248}" type="presParOf" srcId="{6596DB5A-463A-4868-972C-61FCAA2C5F1F}" destId="{E5FB12C8-77D0-47D9-95BB-3E8225A6E8E0}" srcOrd="5" destOrd="0" presId="urn:microsoft.com/office/officeart/2005/8/layout/cycle1"/>
    <dgm:cxn modelId="{4A8F569F-7A51-4E86-9DDE-E44CBF052943}" type="presParOf" srcId="{6596DB5A-463A-4868-972C-61FCAA2C5F1F}" destId="{B6D7DFEE-AA4B-49D4-B986-DB488F4A5BBF}" srcOrd="6" destOrd="0" presId="urn:microsoft.com/office/officeart/2005/8/layout/cycle1"/>
    <dgm:cxn modelId="{D56D37B5-A823-4E12-A6CA-B4D4D9AD79BA}" type="presParOf" srcId="{6596DB5A-463A-4868-972C-61FCAA2C5F1F}" destId="{97F16FD9-DF2B-46A6-A8A8-8B0662AF95F6}" srcOrd="7" destOrd="0" presId="urn:microsoft.com/office/officeart/2005/8/layout/cycle1"/>
    <dgm:cxn modelId="{5393D958-6D16-4220-AEC2-880A6C0529FE}" type="presParOf" srcId="{6596DB5A-463A-4868-972C-61FCAA2C5F1F}" destId="{736B3851-BED8-4A71-8F68-518B6732BF37}" srcOrd="8" destOrd="0" presId="urn:microsoft.com/office/officeart/2005/8/layout/cycle1"/>
    <dgm:cxn modelId="{0453E635-E2EC-40E8-A036-45151C69E4A4}" type="presParOf" srcId="{6596DB5A-463A-4868-972C-61FCAA2C5F1F}" destId="{FF66B174-0E48-4E51-8365-D03B269B3A66}" srcOrd="9" destOrd="0" presId="urn:microsoft.com/office/officeart/2005/8/layout/cycle1"/>
    <dgm:cxn modelId="{6E207345-63AF-436A-B87B-DE62EB4DA7C0}" type="presParOf" srcId="{6596DB5A-463A-4868-972C-61FCAA2C5F1F}" destId="{9692FC8A-386D-490D-A3E8-F62477609C13}" srcOrd="10" destOrd="0" presId="urn:microsoft.com/office/officeart/2005/8/layout/cycle1"/>
    <dgm:cxn modelId="{E5C8001F-48A2-4D98-9CAF-04BCEF72199C}" type="presParOf" srcId="{6596DB5A-463A-4868-972C-61FCAA2C5F1F}" destId="{3AB4B899-1AF6-4863-9F89-F9F23D06DB84}" srcOrd="11" destOrd="0" presId="urn:microsoft.com/office/officeart/2005/8/layout/cycle1"/>
    <dgm:cxn modelId="{C3CF053C-03D4-4C35-A19D-FB0CB4200BB1}" type="presParOf" srcId="{6596DB5A-463A-4868-972C-61FCAA2C5F1F}" destId="{0461CA0A-028C-4D00-AB12-711922997A31}" srcOrd="12" destOrd="0" presId="urn:microsoft.com/office/officeart/2005/8/layout/cycle1"/>
    <dgm:cxn modelId="{18D6F2B2-1CFD-44BB-ADE2-581069B7DB87}" type="presParOf" srcId="{6596DB5A-463A-4868-972C-61FCAA2C5F1F}" destId="{91B30C53-8ECC-41E2-887D-2B90EAE903EB}" srcOrd="13" destOrd="0" presId="urn:microsoft.com/office/officeart/2005/8/layout/cycle1"/>
    <dgm:cxn modelId="{3FAA2C65-AAB2-48FD-A1CB-115220972621}" type="presParOf" srcId="{6596DB5A-463A-4868-972C-61FCAA2C5F1F}" destId="{66DC8A9E-FBAE-4D15-BF5D-D473BDD2211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6DEB16-CF6F-4B73-BAB1-1F71EC3A4BE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6BD8F15-6D8B-459B-A25D-2BA8989D427B}">
      <dgm:prSet phldrT="[Text]"/>
      <dgm:spPr/>
      <dgm:t>
        <a:bodyPr/>
        <a:lstStyle/>
        <a:p>
          <a:r>
            <a:rPr lang="en-GB" dirty="0"/>
            <a:t>Flex</a:t>
          </a:r>
          <a:br>
            <a:rPr lang="en-GB" dirty="0"/>
          </a:br>
          <a:r>
            <a:rPr lang="en-GB" dirty="0"/>
            <a:t>Quality</a:t>
          </a:r>
        </a:p>
      </dgm:t>
    </dgm:pt>
    <dgm:pt modelId="{BF25050E-AF05-4675-8BD2-FF9902D93E61}" type="parTrans" cxnId="{BB83FE8D-090A-4FB5-8F98-2179822428B8}">
      <dgm:prSet/>
      <dgm:spPr/>
      <dgm:t>
        <a:bodyPr/>
        <a:lstStyle/>
        <a:p>
          <a:endParaRPr lang="en-GB"/>
        </a:p>
      </dgm:t>
    </dgm:pt>
    <dgm:pt modelId="{FDAFFE01-CE09-45B0-A5D1-F84C586326BE}" type="sibTrans" cxnId="{BB83FE8D-090A-4FB5-8F98-2179822428B8}">
      <dgm:prSet/>
      <dgm:spPr/>
      <dgm:t>
        <a:bodyPr/>
        <a:lstStyle/>
        <a:p>
          <a:endParaRPr lang="en-GB"/>
        </a:p>
      </dgm:t>
    </dgm:pt>
    <dgm:pt modelId="{185601DF-393E-4B25-A54A-2EF22588AD82}">
      <dgm:prSet phldrT="[Text]"/>
      <dgm:spPr/>
      <dgm:t>
        <a:bodyPr/>
        <a:lstStyle/>
        <a:p>
          <a:r>
            <a:rPr lang="en-GB" dirty="0"/>
            <a:t>Write</a:t>
          </a:r>
          <a:br>
            <a:rPr lang="en-GB" dirty="0"/>
          </a:br>
          <a:r>
            <a:rPr lang="en-GB" dirty="0"/>
            <a:t>Legacy</a:t>
          </a:r>
        </a:p>
        <a:p>
          <a:r>
            <a:rPr lang="en-GB" dirty="0"/>
            <a:t>Code</a:t>
          </a:r>
        </a:p>
      </dgm:t>
    </dgm:pt>
    <dgm:pt modelId="{85E9D66E-90F8-456D-96F1-F2343E61047C}" type="parTrans" cxnId="{14728A52-F052-40D7-89B6-C9FBB83100EB}">
      <dgm:prSet/>
      <dgm:spPr/>
      <dgm:t>
        <a:bodyPr/>
        <a:lstStyle/>
        <a:p>
          <a:endParaRPr lang="en-GB"/>
        </a:p>
      </dgm:t>
    </dgm:pt>
    <dgm:pt modelId="{965DF07B-2D0B-42CA-9C51-31386BB0160B}" type="sibTrans" cxnId="{14728A52-F052-40D7-89B6-C9FBB83100EB}">
      <dgm:prSet/>
      <dgm:spPr/>
      <dgm:t>
        <a:bodyPr/>
        <a:lstStyle/>
        <a:p>
          <a:endParaRPr lang="en-GB"/>
        </a:p>
      </dgm:t>
    </dgm:pt>
    <dgm:pt modelId="{CA2670D7-36B2-4D38-8950-5A6462FFCD66}">
      <dgm:prSet phldrT="[Text]"/>
      <dgm:spPr/>
      <dgm:t>
        <a:bodyPr/>
        <a:lstStyle/>
        <a:p>
          <a:r>
            <a:rPr lang="en-GB" dirty="0"/>
            <a:t>Increase</a:t>
          </a:r>
          <a:br>
            <a:rPr lang="en-GB" dirty="0"/>
          </a:br>
          <a:r>
            <a:rPr lang="en-GB" dirty="0"/>
            <a:t>Technical</a:t>
          </a:r>
          <a:br>
            <a:rPr lang="en-GB" dirty="0"/>
          </a:br>
          <a:r>
            <a:rPr lang="en-GB" dirty="0"/>
            <a:t>Debt</a:t>
          </a:r>
        </a:p>
      </dgm:t>
    </dgm:pt>
    <dgm:pt modelId="{6B3585AD-59B4-4DDC-B853-54683C3545A9}" type="parTrans" cxnId="{A5FC1728-31FB-4F3C-85A1-7C351BE08455}">
      <dgm:prSet/>
      <dgm:spPr/>
      <dgm:t>
        <a:bodyPr/>
        <a:lstStyle/>
        <a:p>
          <a:endParaRPr lang="en-GB"/>
        </a:p>
      </dgm:t>
    </dgm:pt>
    <dgm:pt modelId="{F23607E6-50BB-42B3-AE92-47FD67806FA7}" type="sibTrans" cxnId="{A5FC1728-31FB-4F3C-85A1-7C351BE08455}">
      <dgm:prSet/>
      <dgm:spPr/>
      <dgm:t>
        <a:bodyPr/>
        <a:lstStyle/>
        <a:p>
          <a:endParaRPr lang="en-GB"/>
        </a:p>
      </dgm:t>
    </dgm:pt>
    <dgm:pt modelId="{4AC92F03-6193-4802-882D-21C4E478C6F0}" type="pres">
      <dgm:prSet presAssocID="{1C6DEB16-CF6F-4B73-BAB1-1F71EC3A4BE4}" presName="Name0" presStyleCnt="0">
        <dgm:presLayoutVars>
          <dgm:dir/>
          <dgm:resizeHandles val="exact"/>
        </dgm:presLayoutVars>
      </dgm:prSet>
      <dgm:spPr/>
    </dgm:pt>
    <dgm:pt modelId="{81183DD8-33C3-45C2-A9C1-7DC5757FA1BA}" type="pres">
      <dgm:prSet presAssocID="{86BD8F15-6D8B-459B-A25D-2BA8989D427B}" presName="node" presStyleLbl="node1" presStyleIdx="0" presStyleCnt="3">
        <dgm:presLayoutVars>
          <dgm:bulletEnabled val="1"/>
        </dgm:presLayoutVars>
      </dgm:prSet>
      <dgm:spPr/>
    </dgm:pt>
    <dgm:pt modelId="{26B8774E-554C-4FD2-AC63-2AC8D74B7C9E}" type="pres">
      <dgm:prSet presAssocID="{FDAFFE01-CE09-45B0-A5D1-F84C586326BE}" presName="sibTrans" presStyleLbl="sibTrans2D1" presStyleIdx="0" presStyleCnt="2"/>
      <dgm:spPr/>
    </dgm:pt>
    <dgm:pt modelId="{A69D1215-A647-43A9-81A4-A8CB7BCBCA9F}" type="pres">
      <dgm:prSet presAssocID="{FDAFFE01-CE09-45B0-A5D1-F84C586326BE}" presName="connectorText" presStyleLbl="sibTrans2D1" presStyleIdx="0" presStyleCnt="2"/>
      <dgm:spPr/>
    </dgm:pt>
    <dgm:pt modelId="{1112C1C8-FCF1-4453-8CB7-A79887260E89}" type="pres">
      <dgm:prSet presAssocID="{185601DF-393E-4B25-A54A-2EF22588AD82}" presName="node" presStyleLbl="node1" presStyleIdx="1" presStyleCnt="3">
        <dgm:presLayoutVars>
          <dgm:bulletEnabled val="1"/>
        </dgm:presLayoutVars>
      </dgm:prSet>
      <dgm:spPr/>
    </dgm:pt>
    <dgm:pt modelId="{55D28C2E-7425-4BD4-A986-5B61CCFD0AEF}" type="pres">
      <dgm:prSet presAssocID="{965DF07B-2D0B-42CA-9C51-31386BB0160B}" presName="sibTrans" presStyleLbl="sibTrans2D1" presStyleIdx="1" presStyleCnt="2"/>
      <dgm:spPr/>
    </dgm:pt>
    <dgm:pt modelId="{06D56841-2494-43FE-A470-2D47E4A7F1E6}" type="pres">
      <dgm:prSet presAssocID="{965DF07B-2D0B-42CA-9C51-31386BB0160B}" presName="connectorText" presStyleLbl="sibTrans2D1" presStyleIdx="1" presStyleCnt="2"/>
      <dgm:spPr/>
    </dgm:pt>
    <dgm:pt modelId="{7E7BB2C2-E750-4AA4-83AE-750C597659CE}" type="pres">
      <dgm:prSet presAssocID="{CA2670D7-36B2-4D38-8950-5A6462FFCD66}" presName="node" presStyleLbl="node1" presStyleIdx="2" presStyleCnt="3">
        <dgm:presLayoutVars>
          <dgm:bulletEnabled val="1"/>
        </dgm:presLayoutVars>
      </dgm:prSet>
      <dgm:spPr/>
    </dgm:pt>
  </dgm:ptLst>
  <dgm:cxnLst>
    <dgm:cxn modelId="{A5FC1728-31FB-4F3C-85A1-7C351BE08455}" srcId="{1C6DEB16-CF6F-4B73-BAB1-1F71EC3A4BE4}" destId="{CA2670D7-36B2-4D38-8950-5A6462FFCD66}" srcOrd="2" destOrd="0" parTransId="{6B3585AD-59B4-4DDC-B853-54683C3545A9}" sibTransId="{F23607E6-50BB-42B3-AE92-47FD67806FA7}"/>
    <dgm:cxn modelId="{A997456D-9FE9-4BD9-9213-2F0A0A0AE690}" type="presOf" srcId="{FDAFFE01-CE09-45B0-A5D1-F84C586326BE}" destId="{26B8774E-554C-4FD2-AC63-2AC8D74B7C9E}" srcOrd="0" destOrd="0" presId="urn:microsoft.com/office/officeart/2005/8/layout/process1"/>
    <dgm:cxn modelId="{14728A52-F052-40D7-89B6-C9FBB83100EB}" srcId="{1C6DEB16-CF6F-4B73-BAB1-1F71EC3A4BE4}" destId="{185601DF-393E-4B25-A54A-2EF22588AD82}" srcOrd="1" destOrd="0" parTransId="{85E9D66E-90F8-456D-96F1-F2343E61047C}" sibTransId="{965DF07B-2D0B-42CA-9C51-31386BB0160B}"/>
    <dgm:cxn modelId="{CDF95677-ABBF-47D4-A608-8A6201019B04}" type="presOf" srcId="{CA2670D7-36B2-4D38-8950-5A6462FFCD66}" destId="{7E7BB2C2-E750-4AA4-83AE-750C597659CE}" srcOrd="0" destOrd="0" presId="urn:microsoft.com/office/officeart/2005/8/layout/process1"/>
    <dgm:cxn modelId="{BB83FE8D-090A-4FB5-8F98-2179822428B8}" srcId="{1C6DEB16-CF6F-4B73-BAB1-1F71EC3A4BE4}" destId="{86BD8F15-6D8B-459B-A25D-2BA8989D427B}" srcOrd="0" destOrd="0" parTransId="{BF25050E-AF05-4675-8BD2-FF9902D93E61}" sibTransId="{FDAFFE01-CE09-45B0-A5D1-F84C586326BE}"/>
    <dgm:cxn modelId="{38D6A3A5-4E03-42DA-A520-CF925D2B58A1}" type="presOf" srcId="{86BD8F15-6D8B-459B-A25D-2BA8989D427B}" destId="{81183DD8-33C3-45C2-A9C1-7DC5757FA1BA}" srcOrd="0" destOrd="0" presId="urn:microsoft.com/office/officeart/2005/8/layout/process1"/>
    <dgm:cxn modelId="{83C066C3-DA9C-4A33-80BC-CD0F1176BFAF}" type="presOf" srcId="{965DF07B-2D0B-42CA-9C51-31386BB0160B}" destId="{55D28C2E-7425-4BD4-A986-5B61CCFD0AEF}" srcOrd="0" destOrd="0" presId="urn:microsoft.com/office/officeart/2005/8/layout/process1"/>
    <dgm:cxn modelId="{8C89E3C4-DDA5-4F85-92DC-54D9895B5F38}" type="presOf" srcId="{965DF07B-2D0B-42CA-9C51-31386BB0160B}" destId="{06D56841-2494-43FE-A470-2D47E4A7F1E6}" srcOrd="1" destOrd="0" presId="urn:microsoft.com/office/officeart/2005/8/layout/process1"/>
    <dgm:cxn modelId="{95F5A1E8-B9A6-4123-A8C5-E616BC3C6524}" type="presOf" srcId="{1C6DEB16-CF6F-4B73-BAB1-1F71EC3A4BE4}" destId="{4AC92F03-6193-4802-882D-21C4E478C6F0}" srcOrd="0" destOrd="0" presId="urn:microsoft.com/office/officeart/2005/8/layout/process1"/>
    <dgm:cxn modelId="{A44455F0-880B-45CE-8A38-C9727A8783C0}" type="presOf" srcId="{185601DF-393E-4B25-A54A-2EF22588AD82}" destId="{1112C1C8-FCF1-4453-8CB7-A79887260E89}" srcOrd="0" destOrd="0" presId="urn:microsoft.com/office/officeart/2005/8/layout/process1"/>
    <dgm:cxn modelId="{EC5B23F6-C612-4297-91F4-8DA29D6F3378}" type="presOf" srcId="{FDAFFE01-CE09-45B0-A5D1-F84C586326BE}" destId="{A69D1215-A647-43A9-81A4-A8CB7BCBCA9F}" srcOrd="1" destOrd="0" presId="urn:microsoft.com/office/officeart/2005/8/layout/process1"/>
    <dgm:cxn modelId="{3129ACD3-13DE-4DF3-B4F1-4CF253C34B8F}" type="presParOf" srcId="{4AC92F03-6193-4802-882D-21C4E478C6F0}" destId="{81183DD8-33C3-45C2-A9C1-7DC5757FA1BA}" srcOrd="0" destOrd="0" presId="urn:microsoft.com/office/officeart/2005/8/layout/process1"/>
    <dgm:cxn modelId="{B67078E0-8AD4-437E-B832-B2F0B05344A1}" type="presParOf" srcId="{4AC92F03-6193-4802-882D-21C4E478C6F0}" destId="{26B8774E-554C-4FD2-AC63-2AC8D74B7C9E}" srcOrd="1" destOrd="0" presId="urn:microsoft.com/office/officeart/2005/8/layout/process1"/>
    <dgm:cxn modelId="{39BEBE5C-0D85-49DB-9856-1759CDE8E84F}" type="presParOf" srcId="{26B8774E-554C-4FD2-AC63-2AC8D74B7C9E}" destId="{A69D1215-A647-43A9-81A4-A8CB7BCBCA9F}" srcOrd="0" destOrd="0" presId="urn:microsoft.com/office/officeart/2005/8/layout/process1"/>
    <dgm:cxn modelId="{8DC4554D-514F-4441-B829-AF7CB819E786}" type="presParOf" srcId="{4AC92F03-6193-4802-882D-21C4E478C6F0}" destId="{1112C1C8-FCF1-4453-8CB7-A79887260E89}" srcOrd="2" destOrd="0" presId="urn:microsoft.com/office/officeart/2005/8/layout/process1"/>
    <dgm:cxn modelId="{C368055D-ED1E-4F35-A5B0-65BD95059F9F}" type="presParOf" srcId="{4AC92F03-6193-4802-882D-21C4E478C6F0}" destId="{55D28C2E-7425-4BD4-A986-5B61CCFD0AEF}" srcOrd="3" destOrd="0" presId="urn:microsoft.com/office/officeart/2005/8/layout/process1"/>
    <dgm:cxn modelId="{D4821495-364B-438E-9F06-0753CD6E4F47}" type="presParOf" srcId="{55D28C2E-7425-4BD4-A986-5B61CCFD0AEF}" destId="{06D56841-2494-43FE-A470-2D47E4A7F1E6}" srcOrd="0" destOrd="0" presId="urn:microsoft.com/office/officeart/2005/8/layout/process1"/>
    <dgm:cxn modelId="{C2F13C91-2D90-4F03-86D7-D0F9AEFFDD50}" type="presParOf" srcId="{4AC92F03-6193-4802-882D-21C4E478C6F0}" destId="{7E7BB2C2-E750-4AA4-83AE-750C597659C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04BA0-D1AA-4F45-8925-74A9BC31D10B}">
      <dsp:nvSpPr>
        <dsp:cNvPr id="0" name=""/>
        <dsp:cNvSpPr/>
      </dsp:nvSpPr>
      <dsp:spPr>
        <a:xfrm>
          <a:off x="4151934" y="32068"/>
          <a:ext cx="1140812" cy="114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Pressure</a:t>
          </a:r>
          <a:br>
            <a:rPr lang="en-GB" sz="1500" kern="1200" dirty="0"/>
          </a:br>
          <a:r>
            <a:rPr lang="en-GB" sz="1500" kern="1200" dirty="0"/>
            <a:t>to</a:t>
          </a:r>
          <a:br>
            <a:rPr lang="en-GB" sz="1500" kern="1200" dirty="0"/>
          </a:br>
          <a:r>
            <a:rPr lang="en-GB" sz="1500" kern="1200" dirty="0"/>
            <a:t>Deliver</a:t>
          </a:r>
        </a:p>
      </dsp:txBody>
      <dsp:txXfrm>
        <a:off x="4151934" y="32068"/>
        <a:ext cx="1140812" cy="1140812"/>
      </dsp:txXfrm>
    </dsp:sp>
    <dsp:sp modelId="{CD3CA0B8-0FA1-445F-AA90-1971F727F0D0}">
      <dsp:nvSpPr>
        <dsp:cNvPr id="0" name=""/>
        <dsp:cNvSpPr/>
      </dsp:nvSpPr>
      <dsp:spPr>
        <a:xfrm>
          <a:off x="1464501" y="-1395"/>
          <a:ext cx="4282057" cy="4282057"/>
        </a:xfrm>
        <a:prstGeom prst="circularArrow">
          <a:avLst>
            <a:gd name="adj1" fmla="val 5195"/>
            <a:gd name="adj2" fmla="val 335547"/>
            <a:gd name="adj3" fmla="val 21294734"/>
            <a:gd name="adj4" fmla="val 19764931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C0743-3DC5-4A13-B999-2B0C5CBD14CE}">
      <dsp:nvSpPr>
        <dsp:cNvPr id="0" name=""/>
        <dsp:cNvSpPr/>
      </dsp:nvSpPr>
      <dsp:spPr>
        <a:xfrm>
          <a:off x="4842161" y="2156368"/>
          <a:ext cx="1140812" cy="114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Flex</a:t>
          </a:r>
          <a:br>
            <a:rPr lang="en-GB" sz="1500" kern="1200" dirty="0"/>
          </a:br>
          <a:r>
            <a:rPr lang="en-GB" sz="1500" kern="1200" dirty="0"/>
            <a:t>Quality</a:t>
          </a:r>
        </a:p>
      </dsp:txBody>
      <dsp:txXfrm>
        <a:off x="4842161" y="2156368"/>
        <a:ext cx="1140812" cy="1140812"/>
      </dsp:txXfrm>
    </dsp:sp>
    <dsp:sp modelId="{E5FB12C8-77D0-47D9-95BB-3E8225A6E8E0}">
      <dsp:nvSpPr>
        <dsp:cNvPr id="0" name=""/>
        <dsp:cNvSpPr/>
      </dsp:nvSpPr>
      <dsp:spPr>
        <a:xfrm>
          <a:off x="1464501" y="-1395"/>
          <a:ext cx="4282057" cy="4282057"/>
        </a:xfrm>
        <a:prstGeom prst="circularArrow">
          <a:avLst>
            <a:gd name="adj1" fmla="val 5195"/>
            <a:gd name="adj2" fmla="val 335547"/>
            <a:gd name="adj3" fmla="val 4016245"/>
            <a:gd name="adj4" fmla="val 2252012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16FD9-DF2B-46A6-A8A8-8B0662AF95F6}">
      <dsp:nvSpPr>
        <dsp:cNvPr id="0" name=""/>
        <dsp:cNvSpPr/>
      </dsp:nvSpPr>
      <dsp:spPr>
        <a:xfrm>
          <a:off x="3035123" y="3469258"/>
          <a:ext cx="1140812" cy="114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Increase</a:t>
          </a:r>
          <a:br>
            <a:rPr lang="en-GB" sz="1500" kern="1200" dirty="0"/>
          </a:br>
          <a:r>
            <a:rPr lang="en-GB" sz="1500" kern="1200" dirty="0"/>
            <a:t>Legacy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Code</a:t>
          </a:r>
        </a:p>
      </dsp:txBody>
      <dsp:txXfrm>
        <a:off x="3035123" y="3469258"/>
        <a:ext cx="1140812" cy="1140812"/>
      </dsp:txXfrm>
    </dsp:sp>
    <dsp:sp modelId="{736B3851-BED8-4A71-8F68-518B6732BF37}">
      <dsp:nvSpPr>
        <dsp:cNvPr id="0" name=""/>
        <dsp:cNvSpPr/>
      </dsp:nvSpPr>
      <dsp:spPr>
        <a:xfrm>
          <a:off x="1464501" y="-1395"/>
          <a:ext cx="4282057" cy="4282057"/>
        </a:xfrm>
        <a:prstGeom prst="circularArrow">
          <a:avLst>
            <a:gd name="adj1" fmla="val 5195"/>
            <a:gd name="adj2" fmla="val 335547"/>
            <a:gd name="adj3" fmla="val 8212441"/>
            <a:gd name="adj4" fmla="val 6448208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2FC8A-386D-490D-A3E8-F62477609C13}">
      <dsp:nvSpPr>
        <dsp:cNvPr id="0" name=""/>
        <dsp:cNvSpPr/>
      </dsp:nvSpPr>
      <dsp:spPr>
        <a:xfrm>
          <a:off x="1228086" y="2156368"/>
          <a:ext cx="1140812" cy="114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Increased</a:t>
          </a:r>
          <a:br>
            <a:rPr lang="en-GB" sz="1500" kern="1200" dirty="0"/>
          </a:br>
          <a:r>
            <a:rPr lang="en-GB" sz="1500" kern="1200" dirty="0"/>
            <a:t>Code</a:t>
          </a:r>
          <a:br>
            <a:rPr lang="en-GB" sz="1500" kern="1200" dirty="0"/>
          </a:br>
          <a:r>
            <a:rPr lang="en-GB" sz="1500" kern="1200" dirty="0"/>
            <a:t>Complexity</a:t>
          </a:r>
        </a:p>
      </dsp:txBody>
      <dsp:txXfrm>
        <a:off x="1228086" y="2156368"/>
        <a:ext cx="1140812" cy="1140812"/>
      </dsp:txXfrm>
    </dsp:sp>
    <dsp:sp modelId="{3AB4B899-1AF6-4863-9F89-F9F23D06DB84}">
      <dsp:nvSpPr>
        <dsp:cNvPr id="0" name=""/>
        <dsp:cNvSpPr/>
      </dsp:nvSpPr>
      <dsp:spPr>
        <a:xfrm>
          <a:off x="1464501" y="-1395"/>
          <a:ext cx="4282057" cy="4282057"/>
        </a:xfrm>
        <a:prstGeom prst="circularArrow">
          <a:avLst>
            <a:gd name="adj1" fmla="val 5195"/>
            <a:gd name="adj2" fmla="val 335547"/>
            <a:gd name="adj3" fmla="val 12299522"/>
            <a:gd name="adj4" fmla="val 10769719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30C53-8ECC-41E2-887D-2B90EAE903EB}">
      <dsp:nvSpPr>
        <dsp:cNvPr id="0" name=""/>
        <dsp:cNvSpPr/>
      </dsp:nvSpPr>
      <dsp:spPr>
        <a:xfrm>
          <a:off x="1918313" y="32068"/>
          <a:ext cx="1140812" cy="114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Estimating</a:t>
          </a:r>
          <a:br>
            <a:rPr lang="en-GB" sz="1500" kern="1200" dirty="0"/>
          </a:br>
          <a:r>
            <a:rPr lang="en-GB" sz="1500" kern="1200" dirty="0"/>
            <a:t>Is Hard</a:t>
          </a:r>
        </a:p>
      </dsp:txBody>
      <dsp:txXfrm>
        <a:off x="1918313" y="32068"/>
        <a:ext cx="1140812" cy="1140812"/>
      </dsp:txXfrm>
    </dsp:sp>
    <dsp:sp modelId="{66DC8A9E-FBAE-4D15-BF5D-D473BDD22116}">
      <dsp:nvSpPr>
        <dsp:cNvPr id="0" name=""/>
        <dsp:cNvSpPr/>
      </dsp:nvSpPr>
      <dsp:spPr>
        <a:xfrm>
          <a:off x="949006" y="12007"/>
          <a:ext cx="5313047" cy="4255251"/>
        </a:xfrm>
        <a:prstGeom prst="circularArrow">
          <a:avLst>
            <a:gd name="adj1" fmla="val 5195"/>
            <a:gd name="adj2" fmla="val 335547"/>
            <a:gd name="adj3" fmla="val 16867229"/>
            <a:gd name="adj4" fmla="val 15197225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83DD8-33C3-45C2-A9C1-7DC5757FA1BA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Flex</a:t>
          </a:r>
          <a:br>
            <a:rPr lang="en-GB" sz="2100" kern="1200" dirty="0"/>
          </a:br>
          <a:r>
            <a:rPr lang="en-GB" sz="2100" kern="1200" dirty="0"/>
            <a:t>Quality</a:t>
          </a:r>
        </a:p>
      </dsp:txBody>
      <dsp:txXfrm>
        <a:off x="44665" y="2106299"/>
        <a:ext cx="2060143" cy="1206068"/>
      </dsp:txXfrm>
    </dsp:sp>
    <dsp:sp modelId="{26B8774E-554C-4FD2-AC63-2AC8D74B7C9E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2355850" y="2550475"/>
        <a:ext cx="316861" cy="317716"/>
      </dsp:txXfrm>
    </dsp:sp>
    <dsp:sp modelId="{1112C1C8-FCF1-4453-8CB7-A79887260E89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Write</a:t>
          </a:r>
          <a:br>
            <a:rPr lang="en-GB" sz="2100" kern="1200" dirty="0"/>
          </a:br>
          <a:r>
            <a:rPr lang="en-GB" sz="2100" kern="1200" dirty="0"/>
            <a:t>Legacy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Code</a:t>
          </a:r>
        </a:p>
      </dsp:txBody>
      <dsp:txXfrm>
        <a:off x="3033928" y="2106299"/>
        <a:ext cx="2060143" cy="1206068"/>
      </dsp:txXfrm>
    </dsp:sp>
    <dsp:sp modelId="{55D28C2E-7425-4BD4-A986-5B61CCFD0AEF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5345112" y="2550475"/>
        <a:ext cx="316861" cy="317716"/>
      </dsp:txXfrm>
    </dsp:sp>
    <dsp:sp modelId="{7E7BB2C2-E750-4AA4-83AE-750C597659CE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Increase</a:t>
          </a:r>
          <a:br>
            <a:rPr lang="en-GB" sz="2100" kern="1200" dirty="0"/>
          </a:br>
          <a:r>
            <a:rPr lang="en-GB" sz="2100" kern="1200" dirty="0"/>
            <a:t>Technical</a:t>
          </a:r>
          <a:br>
            <a:rPr lang="en-GB" sz="2100" kern="1200" dirty="0"/>
          </a:br>
          <a:r>
            <a:rPr lang="en-GB" sz="2100" kern="1200" dirty="0"/>
            <a:t>Debt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1A86B-B485-43EF-A382-7BE841C72669}" type="datetimeFigureOut">
              <a:rPr lang="en-GB" smtClean="0"/>
              <a:t>23/09/2018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A8EC3-77B7-4853-888D-0FD817C1B4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0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Cynefin</a:t>
            </a:r>
            <a:r>
              <a:rPr lang="en-US" dirty="0"/>
              <a:t> = Habitat</a:t>
            </a:r>
            <a:br>
              <a:rPr lang="en-US" dirty="0"/>
            </a:br>
            <a:r>
              <a:rPr lang="en-US" dirty="0"/>
              <a:t>Decision making device</a:t>
            </a:r>
          </a:p>
          <a:p>
            <a:r>
              <a:rPr lang="en-US" dirty="0"/>
              <a:t>1999 by Dave Snowden</a:t>
            </a:r>
          </a:p>
          <a:p>
            <a:r>
              <a:rPr lang="en-US" dirty="0"/>
              <a:t>Whilst working for IBM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A8EC3-77B7-4853-888D-0FD817C1B4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5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Call option </a:t>
            </a:r>
            <a:r>
              <a:rPr lang="mr-IN" dirty="0"/>
              <a:t>–</a:t>
            </a:r>
            <a:r>
              <a:rPr lang="en-GB" dirty="0"/>
              <a:t> is that a buyer and seller have a contract by which the buyer has the right to buy a certain</a:t>
            </a:r>
            <a:r>
              <a:rPr lang="en-GB" baseline="0" dirty="0"/>
              <a:t> quantity of a certain commodity at a certain price at a certain time.</a:t>
            </a:r>
            <a:br>
              <a:rPr lang="en-GB" baseline="0" dirty="0"/>
            </a:br>
            <a:r>
              <a:rPr lang="en-GB" baseline="0" dirty="0" err="1"/>
              <a:t>Unhedged</a:t>
            </a:r>
            <a:r>
              <a:rPr lang="en-GB" baseline="0" dirty="0"/>
              <a:t> </a:t>
            </a:r>
            <a:r>
              <a:rPr lang="mr-IN" baseline="0" dirty="0"/>
              <a:t>–</a:t>
            </a:r>
            <a:r>
              <a:rPr lang="en-GB" baseline="0" dirty="0"/>
              <a:t> means that no instruments have been put in place as a contingency against possible loss when the call option is exercised.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368C5-BFDF-6347-87A2-A39B7E7EAE3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7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srn.com/en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rn.com/" TargetMode="External"/><Relationship Id="rId2" Type="http://schemas.openxmlformats.org/officeDocument/2006/relationships/hyperlink" Target="https://ssrn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BDEC-5C43-4E83-B5DB-7CFF7B25E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Estimating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34CA4-BE71-4B70-81A6-AF74937C1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Mike HARRIS</a:t>
            </a:r>
            <a:br>
              <a:rPr lang="en-GB" dirty="0"/>
            </a:br>
            <a:r>
              <a:rPr lang="en-GB" dirty="0"/>
              <a:t>OX:AGILE CONFERENCE 2018</a:t>
            </a:r>
          </a:p>
        </p:txBody>
      </p:sp>
    </p:spTree>
    <p:extLst>
      <p:ext uri="{BB962C8B-B14F-4D97-AF65-F5344CB8AC3E}">
        <p14:creationId xmlns:p14="http://schemas.microsoft.com/office/powerpoint/2010/main" val="101701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5186-0B0C-4B61-9974-EB306FFF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can be hard because: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F1E2-773A-4146-9C31-C52D0554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Tasks are large</a:t>
            </a:r>
          </a:p>
          <a:p>
            <a:r>
              <a:rPr lang="en-GB" dirty="0"/>
              <a:t>Tasks are involved</a:t>
            </a:r>
          </a:p>
          <a:p>
            <a:r>
              <a:rPr lang="en-GB" dirty="0"/>
              <a:t>We’re estimating work we’ve never done before</a:t>
            </a:r>
          </a:p>
          <a:p>
            <a:r>
              <a:rPr lang="en-GB" dirty="0"/>
              <a:t>We don’t fully understand the work we’re estimating</a:t>
            </a:r>
          </a:p>
          <a:p>
            <a:r>
              <a:rPr lang="en-GB" dirty="0"/>
              <a:t>Or we don’t have all the information about</a:t>
            </a:r>
          </a:p>
          <a:p>
            <a:r>
              <a:rPr lang="en-GB" dirty="0"/>
              <a:t>With vague or incomplete requirements</a:t>
            </a:r>
          </a:p>
          <a:p>
            <a:r>
              <a:rPr lang="en-GB" dirty="0"/>
              <a:t>That touches legacy code</a:t>
            </a:r>
          </a:p>
          <a:p>
            <a:r>
              <a:rPr lang="en-GB" dirty="0"/>
              <a:t>That depends of external resources and deliverables</a:t>
            </a:r>
          </a:p>
        </p:txBody>
      </p:sp>
    </p:spTree>
    <p:extLst>
      <p:ext uri="{BB962C8B-B14F-4D97-AF65-F5344CB8AC3E}">
        <p14:creationId xmlns:p14="http://schemas.microsoft.com/office/powerpoint/2010/main" val="63290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73AB2-4899-489B-86E2-84C07CFA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Cynefin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43B49B-D283-443D-9A6B-F8F285E26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In Software Engineering</a:t>
            </a:r>
            <a:br>
              <a:rPr lang="en-GB" dirty="0"/>
            </a:br>
            <a:r>
              <a:rPr lang="en-GB" dirty="0"/>
              <a:t>As in Life</a:t>
            </a:r>
            <a:br>
              <a:rPr lang="en-GB" dirty="0"/>
            </a:br>
            <a:r>
              <a:rPr lang="en-GB" dirty="0"/>
              <a:t>We’re often dealing with the Complex or the Complicated</a:t>
            </a:r>
            <a:br>
              <a:rPr lang="en-GB" dirty="0"/>
            </a:br>
            <a:r>
              <a:rPr lang="en-GB" dirty="0"/>
              <a:t>Things are not as simple as we might hope</a:t>
            </a:r>
          </a:p>
        </p:txBody>
      </p:sp>
      <p:pic>
        <p:nvPicPr>
          <p:cNvPr id="2050" name="Picture 2" descr="Image result for cynefin">
            <a:extLst>
              <a:ext uri="{FF2B5EF4-FFF2-40B4-BE49-F238E27FC236}">
                <a16:creationId xmlns:a16="http://schemas.microsoft.com/office/drawing/2014/main" id="{583FECB5-F4C0-4DA3-8F6C-4C665D4A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2809"/>
            <a:ext cx="5820697" cy="43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EF017A4-2393-4D1F-9ED5-9404757989E8}"/>
              </a:ext>
            </a:extLst>
          </p:cNvPr>
          <p:cNvSpPr/>
          <p:nvPr/>
        </p:nvSpPr>
        <p:spPr>
          <a:xfrm>
            <a:off x="6859117" y="5316487"/>
            <a:ext cx="2147231" cy="1359016"/>
          </a:xfrm>
          <a:prstGeom prst="cloudCallout">
            <a:avLst>
              <a:gd name="adj1" fmla="val 52226"/>
              <a:gd name="adj2" fmla="val -82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may</a:t>
            </a:r>
            <a:br>
              <a:rPr lang="en-US" dirty="0"/>
            </a:br>
            <a:r>
              <a:rPr lang="en-US" dirty="0"/>
              <a:t>think the</a:t>
            </a:r>
            <a:br>
              <a:rPr lang="en-US" dirty="0"/>
            </a:br>
            <a:r>
              <a:rPr lang="en-US" dirty="0"/>
              <a:t>work is</a:t>
            </a:r>
          </a:p>
          <a:p>
            <a:pPr algn="ctr"/>
            <a:r>
              <a:rPr lang="en-US" dirty="0"/>
              <a:t>here</a:t>
            </a:r>
            <a:endParaRPr lang="en-GB" dirty="0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5DF63DBA-EC8D-4749-BD96-3C2CF2306AB2}"/>
              </a:ext>
            </a:extLst>
          </p:cNvPr>
          <p:cNvSpPr/>
          <p:nvPr/>
        </p:nvSpPr>
        <p:spPr>
          <a:xfrm>
            <a:off x="6685821" y="195638"/>
            <a:ext cx="2147231" cy="1359016"/>
          </a:xfrm>
          <a:prstGeom prst="cloudCallout">
            <a:avLst>
              <a:gd name="adj1" fmla="val 50663"/>
              <a:gd name="adj2" fmla="val 61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the work is</a:t>
            </a:r>
          </a:p>
          <a:p>
            <a:pPr algn="ctr"/>
            <a:r>
              <a:rPr lang="en-US" dirty="0"/>
              <a:t>often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40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457B-C229-4EE5-8C4D-C50B9F51B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 how long will it take?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CA4B8-A807-4944-AC78-CC048B9F5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SURELY I MUST KNOW BASED ON MY EXPERIENCE?!</a:t>
            </a:r>
          </a:p>
        </p:txBody>
      </p:sp>
    </p:spTree>
    <p:extLst>
      <p:ext uri="{BB962C8B-B14F-4D97-AF65-F5344CB8AC3E}">
        <p14:creationId xmlns:p14="http://schemas.microsoft.com/office/powerpoint/2010/main" val="311144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FE9A-6D19-4C0D-B5D9-9650CFCF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based on my experience I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2598-D228-4F8A-A3FB-3EF466D6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That if I estimate, I will be…</a:t>
            </a:r>
          </a:p>
          <a:p>
            <a:r>
              <a:rPr lang="en-GB" dirty="0"/>
              <a:t>Putting my finger in the air</a:t>
            </a:r>
          </a:p>
          <a:p>
            <a:r>
              <a:rPr lang="en-GB" dirty="0"/>
              <a:t>Guessing the length of an unknown piece of string</a:t>
            </a:r>
          </a:p>
          <a:p>
            <a:r>
              <a:rPr lang="en-GB" dirty="0"/>
              <a:t>Taking a random guess</a:t>
            </a:r>
          </a:p>
          <a:p>
            <a:r>
              <a:rPr lang="en-GB" dirty="0"/>
              <a:t>Maybe even providing deceiving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424238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457B-C229-4EE5-8C4D-C50B9F51B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#</a:t>
            </a:r>
            <a:r>
              <a:rPr lang="en-GB" dirty="0" err="1"/>
              <a:t>NoEstimates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CA4B8-A807-4944-AC78-CC048B9F5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Because IT’S too Dishonest TO GIVE AN ESTIMATE TO SOMEONE</a:t>
            </a:r>
          </a:p>
        </p:txBody>
      </p:sp>
    </p:spTree>
    <p:extLst>
      <p:ext uri="{BB962C8B-B14F-4D97-AF65-F5344CB8AC3E}">
        <p14:creationId xmlns:p14="http://schemas.microsoft.com/office/powerpoint/2010/main" val="390148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4FC3-8F4E-4903-A497-A9415EA8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who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46B7-923A-4F46-9942-C0114DE3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Scrum Masters</a:t>
            </a:r>
          </a:p>
          <a:p>
            <a:r>
              <a:rPr lang="en-GB" dirty="0"/>
              <a:t>Project Managers</a:t>
            </a:r>
          </a:p>
          <a:p>
            <a:r>
              <a:rPr lang="en-GB" dirty="0"/>
              <a:t>Product Owners</a:t>
            </a:r>
          </a:p>
          <a:p>
            <a:r>
              <a:rPr lang="en-GB" dirty="0"/>
              <a:t>Account Managers</a:t>
            </a:r>
          </a:p>
          <a:p>
            <a:r>
              <a:rPr lang="en-GB" dirty="0"/>
              <a:t>Financial Directors</a:t>
            </a:r>
          </a:p>
          <a:p>
            <a:r>
              <a:rPr lang="en-GB" dirty="0"/>
              <a:t>Customers</a:t>
            </a:r>
          </a:p>
          <a:p>
            <a:r>
              <a:rPr lang="en-GB" dirty="0"/>
              <a:t>Users</a:t>
            </a:r>
          </a:p>
          <a:p>
            <a:r>
              <a:rPr lang="en-GB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79214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AED2-924C-4ADB-9546-0C26CF09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satisfy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BF57-52FC-4B4E-869B-69331180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Wing it</a:t>
            </a:r>
          </a:p>
          <a:p>
            <a:r>
              <a:rPr lang="en-GB" dirty="0"/>
              <a:t>Flex quality</a:t>
            </a:r>
          </a:p>
          <a:p>
            <a:r>
              <a:rPr lang="en-US" dirty="0"/>
              <a:t>Flex something else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52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2D54-A1D7-4E25-99C4-53978BB58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Winging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C510-2261-4031-B3A9-942A85276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LET’S TELL PEOPLE WHAT THEY WANT TO HEAR AND HOPE FOR THE BEST</a:t>
            </a:r>
          </a:p>
        </p:txBody>
      </p:sp>
    </p:spTree>
    <p:extLst>
      <p:ext uri="{BB962C8B-B14F-4D97-AF65-F5344CB8AC3E}">
        <p14:creationId xmlns:p14="http://schemas.microsoft.com/office/powerpoint/2010/main" val="89370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826E-D184-4AE0-A141-0A226660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Winging it estimating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3011-A770-42BA-A95D-EA220E2E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Double all time estimates</a:t>
            </a:r>
          </a:p>
          <a:p>
            <a:r>
              <a:rPr lang="en-GB" dirty="0"/>
              <a:t>Triple all time estimates</a:t>
            </a:r>
          </a:p>
          <a:p>
            <a:r>
              <a:rPr lang="en-GB" dirty="0"/>
              <a:t>Double hourly rate</a:t>
            </a:r>
          </a:p>
          <a:p>
            <a:r>
              <a:rPr lang="en-GB" dirty="0"/>
              <a:t>Hack something together to deliver what the customer wants</a:t>
            </a:r>
          </a:p>
          <a:p>
            <a:r>
              <a:rPr lang="en-GB" dirty="0"/>
              <a:t>Work overtime (paid or unpaid)</a:t>
            </a:r>
          </a:p>
          <a:p>
            <a:r>
              <a:rPr lang="en-GB" dirty="0"/>
              <a:t>Put extra pressure on people to deliver</a:t>
            </a:r>
          </a:p>
          <a:p>
            <a:r>
              <a:rPr lang="en-GB" dirty="0"/>
              <a:t>Implement systems of measurement to ensure the team delivers</a:t>
            </a:r>
          </a:p>
        </p:txBody>
      </p:sp>
    </p:spTree>
    <p:extLst>
      <p:ext uri="{BB962C8B-B14F-4D97-AF65-F5344CB8AC3E}">
        <p14:creationId xmlns:p14="http://schemas.microsoft.com/office/powerpoint/2010/main" val="115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31B0-968C-46C8-B810-19ADB1687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Flexing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E26EA-6031-4E85-A404-4106817B9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BECAUSE WE JUST GOTTA GET IT DONE</a:t>
            </a:r>
          </a:p>
        </p:txBody>
      </p:sp>
    </p:spTree>
    <p:extLst>
      <p:ext uri="{BB962C8B-B14F-4D97-AF65-F5344CB8AC3E}">
        <p14:creationId xmlns:p14="http://schemas.microsoft.com/office/powerpoint/2010/main" val="317753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D3F-F44E-4C4C-BDB4-94B136C1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D14F-FEEE-481F-9DCF-13BD4FDF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myself</a:t>
            </a:r>
          </a:p>
          <a:p>
            <a:r>
              <a:rPr lang="en-GB" dirty="0"/>
              <a:t>Establish what we understand by the word Estimate</a:t>
            </a:r>
          </a:p>
          <a:p>
            <a:r>
              <a:rPr lang="en-GB" dirty="0"/>
              <a:t>Discuss why estimating is hard</a:t>
            </a:r>
          </a:p>
          <a:p>
            <a:r>
              <a:rPr lang="en-GB" dirty="0"/>
              <a:t>Discuss what we can do</a:t>
            </a:r>
          </a:p>
          <a:p>
            <a:r>
              <a:rPr lang="en-GB" dirty="0"/>
              <a:t>Sum up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6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7C66-9B05-4BAC-A2EA-0880E640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Quality Pyramid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Tetrahedron">
                <a:extLst>
                  <a:ext uri="{FF2B5EF4-FFF2-40B4-BE49-F238E27FC236}">
                    <a16:creationId xmlns:a16="http://schemas.microsoft.com/office/drawing/2014/main" id="{A3FC3B46-4F6A-40F2-9E8A-23C1AB6AEA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5256606"/>
                  </p:ext>
                </p:extLst>
              </p:nvPr>
            </p:nvGraphicFramePr>
            <p:xfrm>
              <a:off x="7106000" y="506637"/>
              <a:ext cx="4026716" cy="516239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26716" cy="5162392"/>
                    </a:xfrm>
                    <a:prstGeom prst="rect">
                      <a:avLst/>
                    </a:prstGeom>
                  </am3d:spPr>
                  <am3d:camera>
                    <am3d:pos x="0" y="0" z="7427198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166890" d="1000000"/>
                    <am3d:preTrans dx="531" dy="-15492322" dz="-513158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09611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Tetrahedron">
                <a:extLst>
                  <a:ext uri="{FF2B5EF4-FFF2-40B4-BE49-F238E27FC236}">
                    <a16:creationId xmlns:a16="http://schemas.microsoft.com/office/drawing/2014/main" id="{A3FC3B46-4F6A-40F2-9E8A-23C1AB6AEA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6000" y="506637"/>
                <a:ext cx="4026716" cy="516239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F5D3ABA-8023-42AC-8211-95BC9E194758}"/>
              </a:ext>
            </a:extLst>
          </p:cNvPr>
          <p:cNvSpPr/>
          <p:nvPr/>
        </p:nvSpPr>
        <p:spPr>
          <a:xfrm>
            <a:off x="7758470" y="345530"/>
            <a:ext cx="2582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Quality</a:t>
            </a:r>
          </a:p>
        </p:txBody>
      </p:sp>
      <p:pic>
        <p:nvPicPr>
          <p:cNvPr id="3074" name="Picture 2" descr="Image result for scope icon">
            <a:extLst>
              <a:ext uri="{FF2B5EF4-FFF2-40B4-BE49-F238E27FC236}">
                <a16:creationId xmlns:a16="http://schemas.microsoft.com/office/drawing/2014/main" id="{380E0DBC-2EE9-4D76-A5A1-830A55B7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046" y="4330467"/>
            <a:ext cx="827660" cy="8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time icon">
            <a:extLst>
              <a:ext uri="{FF2B5EF4-FFF2-40B4-BE49-F238E27FC236}">
                <a16:creationId xmlns:a16="http://schemas.microsoft.com/office/drawing/2014/main" id="{73656715-FCD4-41CB-9F49-62C27A1C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37" y="4422452"/>
            <a:ext cx="573563" cy="60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88BD8F-B1C5-4914-83B9-2A4BE3189EB6}"/>
              </a:ext>
            </a:extLst>
          </p:cNvPr>
          <p:cNvSpPr/>
          <p:nvPr/>
        </p:nvSpPr>
        <p:spPr>
          <a:xfrm>
            <a:off x="8821476" y="5496807"/>
            <a:ext cx="45674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6000" dirty="0"/>
              <a:t>₽</a:t>
            </a:r>
          </a:p>
        </p:txBody>
      </p:sp>
    </p:spTree>
    <p:extLst>
      <p:ext uri="{BB962C8B-B14F-4D97-AF65-F5344CB8AC3E}">
        <p14:creationId xmlns:p14="http://schemas.microsoft.com/office/powerpoint/2010/main" val="323024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5C3B-E12E-4CFD-8816-D6B06971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can flex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A500-FF7B-4690-9661-C54C8188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Stop doing test driven development</a:t>
            </a:r>
          </a:p>
          <a:p>
            <a:r>
              <a:rPr lang="en-GB" dirty="0"/>
              <a:t>Stop doing code reviews and QA</a:t>
            </a:r>
          </a:p>
          <a:p>
            <a:r>
              <a:rPr lang="en-GB" dirty="0"/>
              <a:t>Stop doing pair programming (two people will do twice as much work)</a:t>
            </a:r>
          </a:p>
          <a:p>
            <a:r>
              <a:rPr lang="en-GB" dirty="0"/>
              <a:t>Spike a solution, then put it into production</a:t>
            </a:r>
          </a:p>
          <a:p>
            <a:r>
              <a:rPr lang="en-GB" dirty="0"/>
              <a:t>Save time by not abstracting interfaces</a:t>
            </a:r>
          </a:p>
          <a:p>
            <a:r>
              <a:rPr lang="en-GB" dirty="0"/>
              <a:t>Save time with closely coupled code</a:t>
            </a:r>
          </a:p>
          <a:p>
            <a:r>
              <a:rPr lang="en-GB" dirty="0"/>
              <a:t>Copy and paste to completion</a:t>
            </a:r>
          </a:p>
          <a:p>
            <a:r>
              <a:rPr lang="en-GB" dirty="0"/>
              <a:t>Don’t do continuous integration; it takes too long</a:t>
            </a:r>
          </a:p>
        </p:txBody>
      </p:sp>
    </p:spTree>
    <p:extLst>
      <p:ext uri="{BB962C8B-B14F-4D97-AF65-F5344CB8AC3E}">
        <p14:creationId xmlns:p14="http://schemas.microsoft.com/office/powerpoint/2010/main" val="42381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1DB8-E470-4AEC-B4E2-1A659D86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The Quality Flexing Cycle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02331B-BA69-40BC-B9F2-B76E292B6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395136"/>
              </p:ext>
            </p:extLst>
          </p:nvPr>
        </p:nvGraphicFramePr>
        <p:xfrm>
          <a:off x="2199640" y="2042160"/>
          <a:ext cx="7211060" cy="461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042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E348-2F54-459D-941B-CCE0479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Quality Flexing Pipeline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E0C225E-F4B1-4EDE-8A60-25A6ECE50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0802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568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882" y="2401795"/>
            <a:ext cx="5797317" cy="4347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60034" y="5789131"/>
            <a:ext cx="1872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Technical debt</a:t>
            </a:r>
            <a:br>
              <a:rPr lang="en-GB" dirty="0"/>
            </a:br>
            <a:r>
              <a:rPr lang="en-GB" dirty="0"/>
              <a:t>quadrant</a:t>
            </a:r>
            <a:br>
              <a:rPr lang="en-GB" dirty="0"/>
            </a:br>
            <a:r>
              <a:rPr lang="en-GB" dirty="0"/>
              <a:t>- Martin Fowler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9065BF0-A43E-44E7-8A50-29C96185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GB" dirty="0"/>
              <a:t>Technical Debt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ABBCB16-FB84-4D23-8E92-8AEBEDFC29AB}"/>
              </a:ext>
            </a:extLst>
          </p:cNvPr>
          <p:cNvSpPr/>
          <p:nvPr/>
        </p:nvSpPr>
        <p:spPr>
          <a:xfrm>
            <a:off x="8702040" y="3028950"/>
            <a:ext cx="2034540" cy="8001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3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1164-DBC6-684A-A769-2C26F204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2CBA-A12C-044E-95D1-B661778C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about knowing what the risks are</a:t>
            </a:r>
          </a:p>
          <a:p>
            <a:r>
              <a:rPr lang="en-US" dirty="0"/>
              <a:t>Keep a Tech Debt Wall</a:t>
            </a:r>
          </a:p>
          <a:p>
            <a:r>
              <a:rPr lang="en-US" dirty="0"/>
              <a:t>Note down any technical debt you accrue as you develop</a:t>
            </a:r>
          </a:p>
          <a:p>
            <a:r>
              <a:rPr lang="en-US" dirty="0"/>
              <a:t>Consider the risk of postponing resolution vs the cost of sorting now</a:t>
            </a:r>
          </a:p>
          <a:p>
            <a:r>
              <a:rPr lang="en-US" dirty="0"/>
              <a:t>Don’t engineer the future: resolve in the next iteration</a:t>
            </a:r>
          </a:p>
          <a:p>
            <a:r>
              <a:rPr lang="en-US" dirty="0"/>
              <a:t>Regularly review the Tech Debt Wall</a:t>
            </a:r>
          </a:p>
          <a:p>
            <a:r>
              <a:rPr lang="en-GB" dirty="0"/>
              <a:t>Categorise</a:t>
            </a:r>
            <a:r>
              <a:rPr lang="en-US" dirty="0"/>
              <a:t> the debt on the wall</a:t>
            </a:r>
          </a:p>
          <a:p>
            <a:r>
              <a:rPr lang="en-US" dirty="0"/>
              <a:t>Take highest risk technical debt into backlog and resolve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B7A4-E2C5-D844-ABE5-6818EB86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Debt Wall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CF1FA-6FC1-BB42-86C3-2C719DE3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990514"/>
            <a:ext cx="7556513" cy="416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DCAD-28A3-4C2D-B3AE-7D3CC0398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Seriously?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6D8AC-2595-40B7-9AD0-2D3DB3CF3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SURELY THERE </a:t>
            </a:r>
            <a:r>
              <a:rPr lang="en-GB" i="1" dirty="0"/>
              <a:t>HAS</a:t>
            </a:r>
            <a:r>
              <a:rPr lang="en-GB" dirty="0"/>
              <a:t> to be ANOTHER WAY</a:t>
            </a:r>
          </a:p>
        </p:txBody>
      </p:sp>
    </p:spTree>
    <p:extLst>
      <p:ext uri="{BB962C8B-B14F-4D97-AF65-F5344CB8AC3E}">
        <p14:creationId xmlns:p14="http://schemas.microsoft.com/office/powerpoint/2010/main" val="2470022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EBBF-C75C-4526-A77B-BD08A1F4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me to help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3B3E-1B79-4C06-B354-AC3C7FBD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not about bending over backwards</a:t>
            </a:r>
          </a:p>
          <a:p>
            <a:r>
              <a:rPr lang="en-GB" dirty="0"/>
              <a:t>But rather it’s about helping customers with their expectations</a:t>
            </a:r>
          </a:p>
          <a:p>
            <a:r>
              <a:rPr lang="en-GB" dirty="0"/>
              <a:t>It’s about letting people know the truth</a:t>
            </a:r>
          </a:p>
          <a:p>
            <a:r>
              <a:rPr lang="en-GB" dirty="0"/>
              <a:t>About reality</a:t>
            </a:r>
          </a:p>
          <a:p>
            <a:r>
              <a:rPr lang="en-GB" dirty="0"/>
              <a:t>So that they can plan</a:t>
            </a:r>
          </a:p>
          <a:p>
            <a:r>
              <a:rPr lang="en-GB" dirty="0"/>
              <a:t>So that there are fewer surprises</a:t>
            </a:r>
          </a:p>
        </p:txBody>
      </p:sp>
    </p:spTree>
    <p:extLst>
      <p:ext uri="{BB962C8B-B14F-4D97-AF65-F5344CB8AC3E}">
        <p14:creationId xmlns:p14="http://schemas.microsoft.com/office/powerpoint/2010/main" val="29816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BBB0-C7E3-4398-A92C-C3E82801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should 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2BDD-D3DE-4BFC-AAA4-2059E0FE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Time?</a:t>
            </a:r>
          </a:p>
          <a:p>
            <a:r>
              <a:rPr lang="en-GB" dirty="0"/>
              <a:t>Cost?</a:t>
            </a:r>
          </a:p>
          <a:p>
            <a:r>
              <a:rPr lang="en-GB" dirty="0"/>
              <a:t>Scope?</a:t>
            </a:r>
          </a:p>
        </p:txBody>
      </p:sp>
    </p:spTree>
    <p:extLst>
      <p:ext uri="{BB962C8B-B14F-4D97-AF65-F5344CB8AC3E}">
        <p14:creationId xmlns:p14="http://schemas.microsoft.com/office/powerpoint/2010/main" val="121353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FD3F-F44E-4C4C-BDB4-94B136C1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D14F-FEEE-481F-9DCF-13BD4FDF24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Mike Harris, 47</a:t>
            </a:r>
          </a:p>
          <a:p>
            <a:r>
              <a:rPr lang="en-GB" dirty="0"/>
              <a:t>Software Engineering Lead</a:t>
            </a:r>
          </a:p>
          <a:p>
            <a:r>
              <a:rPr lang="en-GB" dirty="0"/>
              <a:t>Elsevier since 2017</a:t>
            </a:r>
          </a:p>
          <a:p>
            <a:r>
              <a:rPr lang="en-GB" dirty="0"/>
              <a:t>SSRN</a:t>
            </a:r>
          </a:p>
          <a:p>
            <a:r>
              <a:rPr lang="en-GB" dirty="0"/>
              <a:t>Degree 1989 to 1993 (Computing for Real-Time Systems)</a:t>
            </a:r>
          </a:p>
          <a:p>
            <a:r>
              <a:rPr lang="en-GB" dirty="0"/>
              <a:t>Import/Export business 1993 to 1995</a:t>
            </a:r>
          </a:p>
          <a:p>
            <a:r>
              <a:rPr lang="en-GB" dirty="0"/>
              <a:t>Web agency 1999 to 2010</a:t>
            </a:r>
          </a:p>
          <a:p>
            <a:r>
              <a:rPr lang="en-GB" dirty="0"/>
              <a:t>Spain 1999 to 2006</a:t>
            </a:r>
          </a:p>
          <a:p>
            <a:r>
              <a:rPr lang="en-GB" dirty="0"/>
              <a:t>Cat, wife, two stepsons, several guitars, bouzouki, Transit van, a ZX80, and an Osbourne 1.</a:t>
            </a:r>
          </a:p>
          <a:p>
            <a:r>
              <a:rPr lang="en-GB" dirty="0"/>
              <a:t>From Somerset; likes decent scrumpy cider</a:t>
            </a:r>
          </a:p>
          <a:p>
            <a:endParaRPr lang="en-GB" dirty="0"/>
          </a:p>
        </p:txBody>
      </p:sp>
      <p:pic>
        <p:nvPicPr>
          <p:cNvPr id="8" name="Content Placeholder 4">
            <a:hlinkClick r:id="rId2"/>
            <a:extLst>
              <a:ext uri="{FF2B5EF4-FFF2-40B4-BE49-F238E27FC236}">
                <a16:creationId xmlns:a16="http://schemas.microsoft.com/office/drawing/2014/main" id="{CEFFEF15-4EDB-4A5B-B67D-F580273BA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85" y="2603500"/>
            <a:ext cx="4584361" cy="34163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51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B4B3-0448-44CC-8123-6641C542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42A7-32CD-40BD-801A-9A3DF50E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get better at estimating </a:t>
            </a:r>
          </a:p>
        </p:txBody>
      </p:sp>
    </p:spTree>
    <p:extLst>
      <p:ext uri="{BB962C8B-B14F-4D97-AF65-F5344CB8AC3E}">
        <p14:creationId xmlns:p14="http://schemas.microsoft.com/office/powerpoint/2010/main" val="859792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936A-276B-4E28-8CFA-948112C13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Don’t Estimate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AA92C-0E96-48C2-87C2-83C77CF26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IF YOU DON’T KNOW WHAT IT IS</a:t>
            </a:r>
            <a:br>
              <a:rPr lang="en-GB" dirty="0"/>
            </a:br>
            <a:r>
              <a:rPr lang="en-GB" dirty="0"/>
              <a:t>YOU DON’T KNOW HOW LONG IT WILL TAKE</a:t>
            </a:r>
          </a:p>
        </p:txBody>
      </p:sp>
    </p:spTree>
    <p:extLst>
      <p:ext uri="{BB962C8B-B14F-4D97-AF65-F5344CB8AC3E}">
        <p14:creationId xmlns:p14="http://schemas.microsoft.com/office/powerpoint/2010/main" val="307292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F7CCA-284C-49A0-B17F-D856234DD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Estimate Complexity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2404F1-E9D0-4BB5-8A98-6A7AC222C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Because you have a pretty good idea HOW complex IT IS</a:t>
            </a:r>
          </a:p>
        </p:txBody>
      </p:sp>
    </p:spTree>
    <p:extLst>
      <p:ext uri="{BB962C8B-B14F-4D97-AF65-F5344CB8AC3E}">
        <p14:creationId xmlns:p14="http://schemas.microsoft.com/office/powerpoint/2010/main" val="404408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1E4D-BE2F-47D9-9859-C6C9B0F4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609C-4FD4-4ABE-9E9D-C6509A43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of relative estimating using</a:t>
            </a:r>
          </a:p>
          <a:p>
            <a:r>
              <a:rPr lang="en-GB" dirty="0" err="1"/>
              <a:t>Tshirts</a:t>
            </a:r>
            <a:r>
              <a:rPr lang="en-GB" dirty="0"/>
              <a:t> or </a:t>
            </a:r>
            <a:r>
              <a:rPr lang="en-GB" dirty="0" err="1"/>
              <a:t>fibinacci</a:t>
            </a:r>
            <a:r>
              <a:rPr lang="en-GB" dirty="0"/>
              <a:t>, etc</a:t>
            </a:r>
          </a:p>
        </p:txBody>
      </p:sp>
    </p:spTree>
    <p:extLst>
      <p:ext uri="{BB962C8B-B14F-4D97-AF65-F5344CB8AC3E}">
        <p14:creationId xmlns:p14="http://schemas.microsoft.com/office/powerpoint/2010/main" val="1847244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B8E9-3CD0-42D0-BD0A-661AA2C9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FB28-CC27-4507-B95F-E339BED1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only estimate relative complexity</a:t>
            </a:r>
          </a:p>
          <a:p>
            <a:r>
              <a:rPr lang="en-GB" dirty="0"/>
              <a:t>We SHOULD only measure work done</a:t>
            </a:r>
          </a:p>
          <a:p>
            <a:r>
              <a:rPr lang="en-GB" dirty="0"/>
              <a:t>We SHOULD only flex cost, time, or scope</a:t>
            </a:r>
          </a:p>
        </p:txBody>
      </p:sp>
    </p:spTree>
    <p:extLst>
      <p:ext uri="{BB962C8B-B14F-4D97-AF65-F5344CB8AC3E}">
        <p14:creationId xmlns:p14="http://schemas.microsoft.com/office/powerpoint/2010/main" val="3712325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44B1-97EA-411C-B5E5-9ED587D0D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72BC-03A7-4D9B-A352-0E6EF277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 not count the sum of relative complexities: this doesn’t tell you anything</a:t>
            </a:r>
          </a:p>
          <a:p>
            <a:r>
              <a:rPr lang="en-GB" dirty="0"/>
              <a:t>Count the amount of work done</a:t>
            </a:r>
          </a:p>
        </p:txBody>
      </p:sp>
    </p:spTree>
    <p:extLst>
      <p:ext uri="{BB962C8B-B14F-4D97-AF65-F5344CB8AC3E}">
        <p14:creationId xmlns:p14="http://schemas.microsoft.com/office/powerpoint/2010/main" val="697501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7AA5-95A5-48FF-91BE-0937C40F5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44BC-09BD-45DB-944A-B6864F8FD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Count the amount of complexity delivered</a:t>
            </a:r>
          </a:p>
        </p:txBody>
      </p:sp>
    </p:spTree>
    <p:extLst>
      <p:ext uri="{BB962C8B-B14F-4D97-AF65-F5344CB8AC3E}">
        <p14:creationId xmlns:p14="http://schemas.microsoft.com/office/powerpoint/2010/main" val="3719951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CF07-DAF7-4611-941B-2ED07008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tell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1333-8FF2-43BD-85EB-8F247932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It tells me…</a:t>
            </a:r>
          </a:p>
          <a:p>
            <a:r>
              <a:rPr lang="en-GB" dirty="0"/>
              <a:t>The sum of how complex we thought things were</a:t>
            </a:r>
          </a:p>
          <a:p>
            <a:r>
              <a:rPr lang="en-GB" dirty="0"/>
              <a:t>Which tells me…</a:t>
            </a:r>
          </a:p>
          <a:p>
            <a:r>
              <a:rPr lang="en-GB" dirty="0"/>
              <a:t>Maybe how pessimistic or optimistic we were?</a:t>
            </a:r>
          </a:p>
          <a:p>
            <a:r>
              <a:rPr lang="en-GB" dirty="0"/>
              <a:t>Or perhaps…</a:t>
            </a:r>
          </a:p>
          <a:p>
            <a:r>
              <a:rPr lang="en-GB" dirty="0"/>
              <a:t>How good we were at estimating last time</a:t>
            </a:r>
          </a:p>
          <a:p>
            <a:r>
              <a:rPr lang="en-GB" dirty="0"/>
              <a:t>Depending on…</a:t>
            </a:r>
          </a:p>
          <a:p>
            <a:r>
              <a:rPr lang="en-GB" dirty="0"/>
              <a:t>How complex (unknown) or simple (known) the last batch of work was</a:t>
            </a:r>
          </a:p>
          <a:p>
            <a:r>
              <a:rPr lang="en-GB" dirty="0"/>
              <a:t>Which in essence…</a:t>
            </a:r>
          </a:p>
          <a:p>
            <a:r>
              <a:rPr lang="en-GB" dirty="0"/>
              <a:t>Tells me nothing, and…</a:t>
            </a:r>
          </a:p>
          <a:p>
            <a:r>
              <a:rPr lang="en-GB" dirty="0"/>
              <a:t>Is useless</a:t>
            </a:r>
          </a:p>
        </p:txBody>
      </p:sp>
    </p:spTree>
    <p:extLst>
      <p:ext uri="{BB962C8B-B14F-4D97-AF65-F5344CB8AC3E}">
        <p14:creationId xmlns:p14="http://schemas.microsoft.com/office/powerpoint/2010/main" val="1163545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7AA5-95A5-48FF-91BE-0937C40F5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44BC-09BD-45DB-944A-B6864F8FD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Count the amount of WORK DONE</a:t>
            </a:r>
          </a:p>
        </p:txBody>
      </p:sp>
    </p:spTree>
    <p:extLst>
      <p:ext uri="{BB962C8B-B14F-4D97-AF65-F5344CB8AC3E}">
        <p14:creationId xmlns:p14="http://schemas.microsoft.com/office/powerpoint/2010/main" val="3444880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99C2-5D6E-4926-8969-B44FC590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Done (Stories Completed)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BF56-1C5E-46AB-B55A-D61D77A1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It’s what we did</a:t>
            </a:r>
          </a:p>
          <a:p>
            <a:r>
              <a:rPr lang="en-GB" dirty="0"/>
              <a:t>It’s what we delivered</a:t>
            </a:r>
          </a:p>
          <a:p>
            <a:r>
              <a:rPr lang="en-GB" dirty="0"/>
              <a:t>It’s measurable</a:t>
            </a:r>
          </a:p>
          <a:p>
            <a:r>
              <a:rPr lang="en-GB" dirty="0"/>
              <a:t>It tells us if we took in too many stories</a:t>
            </a:r>
          </a:p>
          <a:p>
            <a:r>
              <a:rPr lang="en-GB" dirty="0"/>
              <a:t>Too big stories</a:t>
            </a:r>
          </a:p>
          <a:p>
            <a:r>
              <a:rPr lang="en-GB" dirty="0"/>
              <a:t>We can measure velocity</a:t>
            </a:r>
          </a:p>
        </p:txBody>
      </p:sp>
    </p:spTree>
    <p:extLst>
      <p:ext uri="{BB962C8B-B14F-4D97-AF65-F5344CB8AC3E}">
        <p14:creationId xmlns:p14="http://schemas.microsoft.com/office/powerpoint/2010/main" val="342098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8A5D-356B-4C5D-98FF-D656892A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Woody </a:t>
            </a:r>
            <a:r>
              <a:rPr lang="en-GB" dirty="0" err="1"/>
              <a:t>Zuill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CDC1-8262-41C2-AE72-7DD0E2D834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Attributed to the #</a:t>
            </a:r>
            <a:r>
              <a:rPr lang="en-GB" dirty="0" err="1"/>
              <a:t>NoEstimates</a:t>
            </a:r>
            <a:endParaRPr lang="en-GB" dirty="0"/>
          </a:p>
          <a:p>
            <a:r>
              <a:rPr lang="en-US" dirty="0"/>
              <a:t>A hashtag to explore the topic</a:t>
            </a:r>
            <a:endParaRPr lang="en-GB" dirty="0"/>
          </a:p>
          <a:p>
            <a:r>
              <a:rPr lang="en-US" dirty="0"/>
              <a:t>Questions how useful estimates are</a:t>
            </a:r>
          </a:p>
          <a:p>
            <a:r>
              <a:rPr lang="en-US" dirty="0"/>
              <a:t>Asks if there are other options</a:t>
            </a:r>
          </a:p>
          <a:p>
            <a:r>
              <a:rPr lang="en-US" dirty="0"/>
              <a:t>Advocates the use of the 5 Whys</a:t>
            </a:r>
          </a:p>
          <a:p>
            <a:r>
              <a:rPr lang="en-US" dirty="0"/>
              <a:t>Also invented mob programming</a:t>
            </a:r>
            <a:endParaRPr lang="en-GB" dirty="0"/>
          </a:p>
          <a:p>
            <a:r>
              <a:rPr lang="en-GB" dirty="0"/>
              <a:t>http://zuill.us/WoodyZuill/</a:t>
            </a:r>
          </a:p>
        </p:txBody>
      </p:sp>
      <p:pic>
        <p:nvPicPr>
          <p:cNvPr id="1026" name="Picture 2" descr="Image result for Woody Zuill">
            <a:extLst>
              <a:ext uri="{FF2B5EF4-FFF2-40B4-BE49-F238E27FC236}">
                <a16:creationId xmlns:a16="http://schemas.microsoft.com/office/drawing/2014/main" id="{1CA79FFD-CB5A-4010-8D77-DBF47CB7B9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68" y="2468031"/>
            <a:ext cx="3621526" cy="390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9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87D1-51EF-404F-A18F-53A0E828BC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Burn Up not 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D6024-7FF4-4420-BCD5-5FC2CFF40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 PROJECTS DON’T HAVE A FIXED SCOPE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615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DCD8-F3CC-4DD2-B0E0-4EE8BB68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267D8-EAD1-45E2-A112-B4944094C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Estimating is often hard</a:t>
            </a:r>
          </a:p>
          <a:p>
            <a:r>
              <a:rPr lang="en-GB" dirty="0"/>
              <a:t>Our work is often complex</a:t>
            </a:r>
          </a:p>
          <a:p>
            <a:r>
              <a:rPr lang="en-GB" dirty="0"/>
              <a:t>Estimates are guesses</a:t>
            </a:r>
          </a:p>
          <a:p>
            <a:r>
              <a:rPr lang="en-GB" dirty="0"/>
              <a:t>Accurate estimates are lies</a:t>
            </a:r>
          </a:p>
          <a:p>
            <a:r>
              <a:rPr lang="en-GB" dirty="0"/>
              <a:t>Estimating time is foolish</a:t>
            </a:r>
          </a:p>
          <a:p>
            <a:r>
              <a:rPr lang="en-GB" dirty="0"/>
              <a:t>Estimating time involving external dependencies is dishonest</a:t>
            </a:r>
          </a:p>
          <a:p>
            <a:r>
              <a:rPr lang="en-GB" dirty="0"/>
              <a:t>Estimate complexity</a:t>
            </a:r>
          </a:p>
          <a:p>
            <a:r>
              <a:rPr lang="en-GB" dirty="0"/>
              <a:t>Measure work done</a:t>
            </a:r>
          </a:p>
          <a:p>
            <a:r>
              <a:rPr lang="en-GB" dirty="0"/>
              <a:t>Flex time, cost, or scope before quality</a:t>
            </a:r>
          </a:p>
          <a:p>
            <a:r>
              <a:rPr lang="en-GB" dirty="0"/>
              <a:t>Take on technical debt knowingly and with intelligence</a:t>
            </a:r>
          </a:p>
        </p:txBody>
      </p:sp>
    </p:spTree>
    <p:extLst>
      <p:ext uri="{BB962C8B-B14F-4D97-AF65-F5344CB8AC3E}">
        <p14:creationId xmlns:p14="http://schemas.microsoft.com/office/powerpoint/2010/main" val="5766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268C-440D-4547-9769-D02D3077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9BA2-1426-4033-B6CB-001431EFB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Mike Harris .  SSRN . Elsevier . </a:t>
            </a:r>
            <a:r>
              <a:rPr lang="en-GB" dirty="0">
                <a:hlinkClick r:id="rId2"/>
              </a:rPr>
              <a:t>https://ssrn.com</a:t>
            </a:r>
            <a:r>
              <a:rPr lang="en-GB" dirty="0"/>
              <a:t> . m.harris@elsevier.com</a:t>
            </a:r>
            <a:br>
              <a:rPr lang="en-GB" dirty="0"/>
            </a:br>
            <a:r>
              <a:rPr lang="en-GB" dirty="0"/>
              <a:t>@</a:t>
            </a:r>
            <a:r>
              <a:rPr lang="en-GB" dirty="0" err="1"/>
              <a:t>MBrinsleyHarris</a:t>
            </a:r>
            <a:r>
              <a:rPr lang="en-GB" dirty="0"/>
              <a:t> . 01865 XXX </a:t>
            </a:r>
            <a:r>
              <a:rPr lang="en-GB" dirty="0" err="1"/>
              <a:t>XXX</a:t>
            </a:r>
            <a:r>
              <a:rPr lang="en-GB" dirty="0"/>
              <a:t> . 07811 671 893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BAF3791A-AB0A-4AD6-B89C-1886793A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635" y="5396998"/>
            <a:ext cx="2010534" cy="9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50E7-95D1-4E3F-AECF-7FED12E1A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1C25A-D897-48CF-A746-FA2C3479B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do WE understand by the word </a:t>
            </a:r>
            <a:r>
              <a:rPr lang="en-GB" i="1" dirty="0"/>
              <a:t>estimate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595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64CF-2706-4467-A038-654609CC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B42B0-BC28-4009-8A3B-8DAC3D830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18801"/>
            <a:ext cx="8825659" cy="667973"/>
          </a:xfrm>
        </p:spPr>
        <p:txBody>
          <a:bodyPr/>
          <a:lstStyle/>
          <a:p>
            <a:pPr algn="ctr"/>
            <a:r>
              <a:rPr lang="en-US" dirty="0"/>
              <a:t>With any luck we mostly defined it as a guess.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05B29D8-D194-4DA7-AB84-FB3348B7B681}"/>
              </a:ext>
            </a:extLst>
          </p:cNvPr>
          <p:cNvSpPr txBox="1">
            <a:spLocks/>
          </p:cNvSpPr>
          <p:nvPr/>
        </p:nvSpPr>
        <p:spPr>
          <a:xfrm>
            <a:off x="1154954" y="4445714"/>
            <a:ext cx="8825659" cy="872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Some of us may have tried to qualified the guess</a:t>
            </a:r>
            <a:br>
              <a:rPr lang="en-US" dirty="0"/>
            </a:br>
            <a:r>
              <a:rPr lang="en-US" dirty="0"/>
              <a:t>with words like </a:t>
            </a:r>
            <a:r>
              <a:rPr lang="en-US" i="1" dirty="0"/>
              <a:t>best</a:t>
            </a:r>
            <a:r>
              <a:rPr lang="en-US" dirty="0"/>
              <a:t> and </a:t>
            </a:r>
            <a:r>
              <a:rPr lang="en-US" i="1" dirty="0"/>
              <a:t>educated</a:t>
            </a:r>
            <a:r>
              <a:rPr lang="en-U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20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E0BA57-5B1A-4C23-9935-4F44F8D84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Estimating is simple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289D6A7-38EB-4F67-B44B-732E124B7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When we know what we’re estimating</a:t>
            </a:r>
          </a:p>
        </p:txBody>
      </p:sp>
    </p:spTree>
    <p:extLst>
      <p:ext uri="{BB962C8B-B14F-4D97-AF65-F5344CB8AC3E}">
        <p14:creationId xmlns:p14="http://schemas.microsoft.com/office/powerpoint/2010/main" val="335171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E809-3985-48FD-81E8-E0312E8E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we are estimating work that: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EF09-8E37-4F0F-AE2A-AE706C3F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455061"/>
          </a:xfrm>
        </p:spPr>
        <p:txBody>
          <a:bodyPr/>
          <a:lstStyle/>
          <a:p>
            <a:r>
              <a:rPr lang="en-GB" dirty="0"/>
              <a:t>is small</a:t>
            </a:r>
          </a:p>
          <a:p>
            <a:r>
              <a:rPr lang="en-GB" dirty="0"/>
              <a:t>is simple</a:t>
            </a:r>
          </a:p>
          <a:p>
            <a:r>
              <a:rPr lang="en-GB" dirty="0"/>
              <a:t>has well understood requirements</a:t>
            </a:r>
          </a:p>
          <a:p>
            <a:r>
              <a:rPr lang="en-GB" dirty="0"/>
              <a:t>we’ve done before</a:t>
            </a:r>
          </a:p>
          <a:p>
            <a:r>
              <a:rPr lang="en-GB" dirty="0"/>
              <a:t>we’ve done often</a:t>
            </a:r>
          </a:p>
          <a:p>
            <a:r>
              <a:rPr lang="en-GB" dirty="0"/>
              <a:t>doesn’t touch legacy code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C4631-5DE1-4F8C-A80E-72A3AB373134}"/>
              </a:ext>
            </a:extLst>
          </p:cNvPr>
          <p:cNvSpPr txBox="1"/>
          <p:nvPr/>
        </p:nvSpPr>
        <p:spPr>
          <a:xfrm>
            <a:off x="4026716" y="5543816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may be able to quite accurately estimate how long it will take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89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27732-F743-45EC-AB2B-D1A602779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But estimating is often hard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6D493-E97E-44FA-B61B-87DBABAC5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LIKE REALLY HARD</a:t>
            </a:r>
          </a:p>
        </p:txBody>
      </p:sp>
    </p:spTree>
    <p:extLst>
      <p:ext uri="{BB962C8B-B14F-4D97-AF65-F5344CB8AC3E}">
        <p14:creationId xmlns:p14="http://schemas.microsoft.com/office/powerpoint/2010/main" val="3320567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1230</TotalTime>
  <Words>1006</Words>
  <Application>Microsoft Office PowerPoint</Application>
  <PresentationFormat>Widescreen</PresentationFormat>
  <Paragraphs>201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Mangal</vt:lpstr>
      <vt:lpstr>Wingdings 3</vt:lpstr>
      <vt:lpstr>Ion Boardroom</vt:lpstr>
      <vt:lpstr>Estimating</vt:lpstr>
      <vt:lpstr>Plan</vt:lpstr>
      <vt:lpstr>Me</vt:lpstr>
      <vt:lpstr>Woody Zuill</vt:lpstr>
      <vt:lpstr>Exercise</vt:lpstr>
      <vt:lpstr>Results</vt:lpstr>
      <vt:lpstr>Estimating is simple</vt:lpstr>
      <vt:lpstr>when we are estimating work that:</vt:lpstr>
      <vt:lpstr>But estimating is often hard</vt:lpstr>
      <vt:lpstr>Estimating can be hard because:</vt:lpstr>
      <vt:lpstr>Cynefin</vt:lpstr>
      <vt:lpstr>So how long will it take?</vt:lpstr>
      <vt:lpstr>But based on my experience I know…</vt:lpstr>
      <vt:lpstr>#NoEstimates</vt:lpstr>
      <vt:lpstr>Stakeholders who need to know</vt:lpstr>
      <vt:lpstr>How to satisfy stakeholders</vt:lpstr>
      <vt:lpstr>Winging IT</vt:lpstr>
      <vt:lpstr>Winging it estimating tactics</vt:lpstr>
      <vt:lpstr>Flexing Quality</vt:lpstr>
      <vt:lpstr>The Quality Pyramid</vt:lpstr>
      <vt:lpstr>How we can flex quality?</vt:lpstr>
      <vt:lpstr> The Quality Flexing Cycle</vt:lpstr>
      <vt:lpstr>The Quality Flexing Pipeline</vt:lpstr>
      <vt:lpstr>Technical Debt</vt:lpstr>
      <vt:lpstr>Technical Debt</vt:lpstr>
      <vt:lpstr>Tech Debt Wall example</vt:lpstr>
      <vt:lpstr>Seriously?</vt:lpstr>
      <vt:lpstr>Help me to help you</vt:lpstr>
      <vt:lpstr>What we should flex</vt:lpstr>
      <vt:lpstr>Estimating tactics</vt:lpstr>
      <vt:lpstr>Don’t Estimate Time</vt:lpstr>
      <vt:lpstr>Estimate Complexity</vt:lpstr>
      <vt:lpstr>PowerPoint Presentation</vt:lpstr>
      <vt:lpstr>PowerPoint Presentation</vt:lpstr>
      <vt:lpstr>Measuring</vt:lpstr>
      <vt:lpstr>Measuring</vt:lpstr>
      <vt:lpstr>What does this tell me</vt:lpstr>
      <vt:lpstr>Measuring</vt:lpstr>
      <vt:lpstr>Work Done (Stories Completed)</vt:lpstr>
      <vt:lpstr>Burn Up not Down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</dc:title>
  <dc:creator>Harris, Michael (ELS-OXF)</dc:creator>
  <cp:lastModifiedBy>Harris, Michael (ELS-OXF)</cp:lastModifiedBy>
  <cp:revision>68</cp:revision>
  <dcterms:created xsi:type="dcterms:W3CDTF">2018-09-23T14:59:38Z</dcterms:created>
  <dcterms:modified xsi:type="dcterms:W3CDTF">2018-09-24T12:24:35Z</dcterms:modified>
</cp:coreProperties>
</file>