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C90D-DB44-45E5-91E3-7934BB460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AWS: You WILL be assimilated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ED93-7F5F-474A-BB26-94A008CB8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Mike Harris</a:t>
            </a:r>
          </a:p>
        </p:txBody>
      </p:sp>
    </p:spTree>
    <p:extLst>
      <p:ext uri="{BB962C8B-B14F-4D97-AF65-F5344CB8AC3E}">
        <p14:creationId xmlns:p14="http://schemas.microsoft.com/office/powerpoint/2010/main" val="15655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8142-364D-4256-B318-E0340D4F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there’s no Snowmobile out of AWS….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9AF9FE-F1FA-4B9E-A8CA-DCB4676AF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6206512" cy="3599316"/>
          </a:xfrm>
        </p:spPr>
        <p:txBody>
          <a:bodyPr>
            <a:normAutofit/>
          </a:bodyPr>
          <a:lstStyle/>
          <a:p>
            <a:r>
              <a:rPr lang="en-GB" dirty="0"/>
              <a:t>August 2014 Amazon get DoD-wide provisional authorisation</a:t>
            </a:r>
          </a:p>
          <a:p>
            <a:r>
              <a:rPr lang="en-GB" dirty="0"/>
              <a:t>In 2015 Amazon reported:</a:t>
            </a:r>
          </a:p>
          <a:p>
            <a:r>
              <a:rPr lang="en-GB" dirty="0"/>
              <a:t>1,000,000 active customers</a:t>
            </a:r>
          </a:p>
          <a:p>
            <a:r>
              <a:rPr lang="en-GB" dirty="0"/>
              <a:t>In 190 countries</a:t>
            </a:r>
          </a:p>
          <a:p>
            <a:r>
              <a:rPr lang="en-GB" dirty="0"/>
              <a:t>Including 2,000 government agencies</a:t>
            </a:r>
          </a:p>
          <a:p>
            <a:r>
              <a:rPr lang="en-GB" dirty="0"/>
              <a:t>5,000 educational institutions</a:t>
            </a:r>
          </a:p>
          <a:p>
            <a:r>
              <a:rPr lang="en-GB" dirty="0"/>
              <a:t>17,500 non-profit organisations</a:t>
            </a:r>
          </a:p>
        </p:txBody>
      </p:sp>
      <p:pic>
        <p:nvPicPr>
          <p:cNvPr id="4098" name="Picture 2" descr="https://i.pinimg.com/originals/82/f0/9d/82f09d7b2cac92f62ead95f5086034fc.jpg">
            <a:extLst>
              <a:ext uri="{FF2B5EF4-FFF2-40B4-BE49-F238E27FC236}">
                <a16:creationId xmlns:a16="http://schemas.microsoft.com/office/drawing/2014/main" id="{BA57AA55-2D16-412A-A6E9-B1AC537695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99" y="2216992"/>
            <a:ext cx="4700588" cy="35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DF6-4D8F-484B-B96C-B6B6274A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C14F-5E17-4AD9-BAC9-76C2135C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demand</a:t>
            </a:r>
          </a:p>
          <a:p>
            <a:r>
              <a:rPr lang="en-GB" dirty="0"/>
              <a:t>Pay-as-you-go</a:t>
            </a:r>
          </a:p>
          <a:p>
            <a:r>
              <a:rPr lang="en-GB" dirty="0"/>
              <a:t>Service Orientated Architecture</a:t>
            </a:r>
          </a:p>
          <a:p>
            <a:r>
              <a:rPr lang="en-GB" dirty="0"/>
              <a:t>Delivered via the Internet</a:t>
            </a:r>
          </a:p>
          <a:p>
            <a:r>
              <a:rPr lang="en-GB" dirty="0"/>
              <a:t>Providing PaaS (Platform-as-a-Service)</a:t>
            </a:r>
          </a:p>
          <a:p>
            <a:r>
              <a:rPr lang="en-GB" dirty="0"/>
              <a:t>and SaaS (Software-as-a-Service)</a:t>
            </a:r>
          </a:p>
          <a:p>
            <a:r>
              <a:rPr lang="en-GB" dirty="0"/>
              <a:t>A competition of Microsoft Azure, Google Cloud, </a:t>
            </a:r>
          </a:p>
        </p:txBody>
      </p:sp>
    </p:spTree>
    <p:extLst>
      <p:ext uri="{BB962C8B-B14F-4D97-AF65-F5344CB8AC3E}">
        <p14:creationId xmlns:p14="http://schemas.microsoft.com/office/powerpoint/2010/main" val="36891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98AB-1995-49D3-B293-2D89B6D0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AWS: 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18C8-5057-4D20-B523-40E79E77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Launched in 2002</a:t>
            </a:r>
          </a:p>
          <a:p>
            <a:r>
              <a:rPr lang="en-GB" dirty="0"/>
              <a:t>First public service in 2004: SQS (Simple Queue Service)</a:t>
            </a:r>
          </a:p>
          <a:p>
            <a:r>
              <a:rPr lang="en-GB" dirty="0"/>
              <a:t>AWS platform launched in 2006 with EC2, S3 and SQS</a:t>
            </a:r>
          </a:p>
          <a:p>
            <a:r>
              <a:rPr lang="en-GB" dirty="0"/>
              <a:t>More than 70 services as of 2017</a:t>
            </a:r>
          </a:p>
          <a:p>
            <a:r>
              <a:rPr lang="en-GB" dirty="0"/>
              <a:t>2017 revenue predicted to be $13,000,000,000 US</a:t>
            </a:r>
          </a:p>
        </p:txBody>
      </p:sp>
    </p:spTree>
    <p:extLst>
      <p:ext uri="{BB962C8B-B14F-4D97-AF65-F5344CB8AC3E}">
        <p14:creationId xmlns:p14="http://schemas.microsoft.com/office/powerpoint/2010/main" val="14087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6FA-C2CD-4DEC-A61B-86ED6077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AWS: Some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6C02-5FBC-4CC5-B8A8-94A59072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centre (DC) contains between 50,000 &amp; 80,000 systems</a:t>
            </a:r>
          </a:p>
          <a:p>
            <a:r>
              <a:rPr lang="en-GB" dirty="0"/>
              <a:t>An Availability Zone (AZ) contains between 3 and 10 DCs</a:t>
            </a:r>
          </a:p>
          <a:p>
            <a:r>
              <a:rPr lang="en-GB" dirty="0"/>
              <a:t>A Region contains between 2 and 6 AZs</a:t>
            </a:r>
            <a:br>
              <a:rPr lang="en-GB" dirty="0"/>
            </a:br>
            <a:r>
              <a:rPr lang="en-GB" dirty="0"/>
              <a:t>(London has 2 AZs, Frankfurt 3, and Oregon 6)</a:t>
            </a:r>
          </a:p>
          <a:p>
            <a:r>
              <a:rPr lang="en-GB" dirty="0"/>
              <a:t>There are 16 Regions as of Autumn 2017</a:t>
            </a:r>
          </a:p>
          <a:p>
            <a:r>
              <a:rPr lang="en-GB" dirty="0"/>
              <a:t>There will be 22 Regions by end of 2019</a:t>
            </a:r>
            <a:br>
              <a:rPr lang="en-GB" dirty="0"/>
            </a:br>
            <a:r>
              <a:rPr lang="en-GB" dirty="0"/>
              <a:t>(Bahrain will have 3AZs and be online in 2019)</a:t>
            </a:r>
          </a:p>
          <a:p>
            <a:r>
              <a:rPr lang="en-GB" dirty="0"/>
              <a:t>That’s a hell of a lot of computers!</a:t>
            </a:r>
          </a:p>
        </p:txBody>
      </p:sp>
    </p:spTree>
    <p:extLst>
      <p:ext uri="{BB962C8B-B14F-4D97-AF65-F5344CB8AC3E}">
        <p14:creationId xmlns:p14="http://schemas.microsoft.com/office/powerpoint/2010/main" val="6640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C17D-FAD7-46D9-945D-DE22E5D2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AWS: Services</a:t>
            </a:r>
          </a:p>
        </p:txBody>
      </p:sp>
      <p:pic>
        <p:nvPicPr>
          <p:cNvPr id="1027" name="Picture 3" descr="http://www.conceptdraw.com/How-To-Guide/picture/Design%20Elements%20-%20AWS%20-%20Amazon%20Web%20Services%20architecture%20solution-2_0.png">
            <a:extLst>
              <a:ext uri="{FF2B5EF4-FFF2-40B4-BE49-F238E27FC236}">
                <a16:creationId xmlns:a16="http://schemas.microsoft.com/office/drawing/2014/main" id="{993803E3-65DF-458E-951C-4613B4A5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658027"/>
            <a:ext cx="6570086" cy="49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8E34-9BEB-487E-8C5E-E5177D8C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AWS: Data Storage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F731-7D54-4DD3-9D3A-AAD805E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EC2 EBS volumes</a:t>
            </a:r>
          </a:p>
          <a:p>
            <a:r>
              <a:rPr lang="en-GB" dirty="0"/>
              <a:t>S3</a:t>
            </a:r>
          </a:p>
          <a:p>
            <a:r>
              <a:rPr lang="en-GB" dirty="0"/>
              <a:t>Glacier</a:t>
            </a:r>
          </a:p>
          <a:p>
            <a:r>
              <a:rPr lang="en-GB" dirty="0"/>
              <a:t>VTL – Virtual Tape Library</a:t>
            </a:r>
          </a:p>
          <a:p>
            <a:r>
              <a:rPr lang="en-GB" dirty="0"/>
              <a:t>VTS – Virtual Tape Shelf</a:t>
            </a:r>
          </a:p>
          <a:p>
            <a:r>
              <a:rPr lang="en-GB" dirty="0"/>
              <a:t>Storage Gateway</a:t>
            </a:r>
          </a:p>
          <a:p>
            <a:pPr lvl="1"/>
            <a:r>
              <a:rPr lang="en-GB" dirty="0"/>
              <a:t>iSCSI bridge</a:t>
            </a:r>
          </a:p>
          <a:p>
            <a:pPr lvl="1"/>
            <a:r>
              <a:rPr lang="en-GB" dirty="0"/>
              <a:t>Replace fileservers and tape</a:t>
            </a:r>
          </a:p>
        </p:txBody>
      </p:sp>
    </p:spTree>
    <p:extLst>
      <p:ext uri="{BB962C8B-B14F-4D97-AF65-F5344CB8AC3E}">
        <p14:creationId xmlns:p14="http://schemas.microsoft.com/office/powerpoint/2010/main" val="35139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8CF8-A923-42AB-8168-8F396F55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data onto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17C0-952C-4E45-8EAA-15CEE772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Transferring Terabytes of data into the cloud takes time</a:t>
            </a:r>
          </a:p>
          <a:p>
            <a:r>
              <a:rPr lang="en-GB" dirty="0"/>
              <a:t>Slow and unreliable over the Net</a:t>
            </a:r>
          </a:p>
          <a:p>
            <a:r>
              <a:rPr lang="en-GB" dirty="0"/>
              <a:t>Costly in time and money for upload traffic</a:t>
            </a:r>
          </a:p>
          <a:p>
            <a:r>
              <a:rPr lang="en-GB" dirty="0"/>
              <a:t>AWS provide a service called Snowball to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1279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B599-0DE0-4BCC-9118-9D85B04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Snowball and Snowball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4734-525B-45E8-BB34-F6BBCAFE3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Snowball is a 50TB NAS</a:t>
            </a:r>
          </a:p>
          <a:p>
            <a:r>
              <a:rPr lang="en-GB" dirty="0"/>
              <a:t>Snowball Edge is a 100TB NAS</a:t>
            </a:r>
          </a:p>
          <a:p>
            <a:r>
              <a:rPr lang="en-GB" dirty="0"/>
              <a:t>It’s posted to you</a:t>
            </a:r>
          </a:p>
          <a:p>
            <a:r>
              <a:rPr lang="en-GB" dirty="0"/>
              <a:t>You fill it up</a:t>
            </a:r>
          </a:p>
          <a:p>
            <a:r>
              <a:rPr lang="en-GB" dirty="0"/>
              <a:t>It literally posts itself back!</a:t>
            </a:r>
          </a:p>
          <a:p>
            <a:r>
              <a:rPr lang="en-GB" dirty="0"/>
              <a:t>Show video</a:t>
            </a:r>
          </a:p>
        </p:txBody>
      </p:sp>
      <p:pic>
        <p:nvPicPr>
          <p:cNvPr id="2050" name="Picture 2" descr="https://pbs.twimg.com/media/C8meI42WsAAF0uP.jpg">
            <a:extLst>
              <a:ext uri="{FF2B5EF4-FFF2-40B4-BE49-F238E27FC236}">
                <a16:creationId xmlns:a16="http://schemas.microsoft.com/office/drawing/2014/main" id="{DF96A936-35FE-4F5B-A898-56448BE8A7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373511"/>
            <a:ext cx="4700588" cy="35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6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7A7A-9A7F-427C-9C64-2E22D5D0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Snowmobile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400B-5578-4297-A07D-749F3E9D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bigger quantities data</a:t>
            </a:r>
          </a:p>
          <a:p>
            <a:r>
              <a:rPr lang="en-GB" dirty="0"/>
              <a:t>We’re talking petabytes (1,000,000 GB)</a:t>
            </a:r>
          </a:p>
          <a:p>
            <a:r>
              <a:rPr lang="en-GB" dirty="0"/>
              <a:t>Snowmobile provides you with 100PB of storage</a:t>
            </a:r>
          </a:p>
          <a:p>
            <a:r>
              <a:rPr lang="en-GB" dirty="0"/>
              <a:t>Transfer an exabyte onto 6 snowmobiles in 6 months</a:t>
            </a:r>
          </a:p>
          <a:p>
            <a:r>
              <a:rPr lang="en-GB" dirty="0"/>
              <a:t>That’s 1,000,000 TB of data</a:t>
            </a:r>
          </a:p>
          <a:p>
            <a:r>
              <a:rPr lang="en-GB" dirty="0"/>
              <a:t>That’s Government or Bank-sized quantities</a:t>
            </a:r>
          </a:p>
          <a:p>
            <a:r>
              <a:rPr lang="en-GB" dirty="0"/>
              <a:t>Off it goes to AWS….</a:t>
            </a:r>
          </a:p>
        </p:txBody>
      </p:sp>
    </p:spTree>
    <p:extLst>
      <p:ext uri="{BB962C8B-B14F-4D97-AF65-F5344CB8AC3E}">
        <p14:creationId xmlns:p14="http://schemas.microsoft.com/office/powerpoint/2010/main" val="2262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903</TotalTime>
  <Words>300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AWS: You WILL be assimilated</vt:lpstr>
      <vt:lpstr>AWS is</vt:lpstr>
      <vt:lpstr>AWS: A history</vt:lpstr>
      <vt:lpstr>AWS: Some figures</vt:lpstr>
      <vt:lpstr>AWS: Services</vt:lpstr>
      <vt:lpstr>AWS: Data Storage Options</vt:lpstr>
      <vt:lpstr>Getting data onto Amazon</vt:lpstr>
      <vt:lpstr>Snowball and Snowball Edge</vt:lpstr>
      <vt:lpstr>Snowmobile</vt:lpstr>
      <vt:lpstr>But there’s no Snowmobile out of AWS….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Harris, Michael (ELS-OXF)</dc:creator>
  <cp:lastModifiedBy>Harris, Michael (ELS-OXF)</cp:lastModifiedBy>
  <cp:revision>14</cp:revision>
  <dcterms:created xsi:type="dcterms:W3CDTF">2017-11-27T17:27:50Z</dcterms:created>
  <dcterms:modified xsi:type="dcterms:W3CDTF">2017-11-28T08:31:17Z</dcterms:modified>
</cp:coreProperties>
</file>