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74" r:id="rId6"/>
    <p:sldId id="275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6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A78D-E65C-7D43-B970-87605036101C}" type="datetimeFigureOut">
              <a:rPr lang="en-US" smtClean="0"/>
              <a:t>29/09/16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680-D127-584F-AE9A-B8968CF7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1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A78D-E65C-7D43-B970-87605036101C}" type="datetimeFigureOut">
              <a:rPr lang="en-US" smtClean="0"/>
              <a:t>29/09/16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680-D127-584F-AE9A-B8968CF7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3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A78D-E65C-7D43-B970-87605036101C}" type="datetimeFigureOut">
              <a:rPr lang="en-US" smtClean="0"/>
              <a:t>29/09/16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680-D127-584F-AE9A-B8968CF7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6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A78D-E65C-7D43-B970-87605036101C}" type="datetimeFigureOut">
              <a:rPr lang="en-US" smtClean="0"/>
              <a:t>29/09/16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680-D127-584F-AE9A-B8968CF7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0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A78D-E65C-7D43-B970-87605036101C}" type="datetimeFigureOut">
              <a:rPr lang="en-US" smtClean="0"/>
              <a:t>29/09/16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680-D127-584F-AE9A-B8968CF7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2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A78D-E65C-7D43-B970-87605036101C}" type="datetimeFigureOut">
              <a:rPr lang="en-US" smtClean="0"/>
              <a:t>29/09/16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680-D127-584F-AE9A-B8968CF7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5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A78D-E65C-7D43-B970-87605036101C}" type="datetimeFigureOut">
              <a:rPr lang="en-US" smtClean="0"/>
              <a:t>29/09/16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680-D127-584F-AE9A-B8968CF7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4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A78D-E65C-7D43-B970-87605036101C}" type="datetimeFigureOut">
              <a:rPr lang="en-US" smtClean="0"/>
              <a:t>29/09/16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680-D127-584F-AE9A-B8968CF7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0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A78D-E65C-7D43-B970-87605036101C}" type="datetimeFigureOut">
              <a:rPr lang="en-US" smtClean="0"/>
              <a:t>29/09/16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680-D127-584F-AE9A-B8968CF7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6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A78D-E65C-7D43-B970-87605036101C}" type="datetimeFigureOut">
              <a:rPr lang="en-US" smtClean="0"/>
              <a:t>29/09/16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680-D127-584F-AE9A-B8968CF7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2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A78D-E65C-7D43-B970-87605036101C}" type="datetimeFigureOut">
              <a:rPr lang="en-US" smtClean="0"/>
              <a:t>29/09/16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680-D127-584F-AE9A-B8968CF7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9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2A78D-E65C-7D43-B970-87605036101C}" type="datetimeFigureOut">
              <a:rPr lang="en-US" smtClean="0"/>
              <a:t>29/09/16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C2680-D127-584F-AE9A-B8968CF7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6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obolIDE/" TargetMode="External"/><Relationship Id="rId4" Type="http://schemas.openxmlformats.org/officeDocument/2006/relationships/hyperlink" Target="https://sourceforge.net/projects/open-cobol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ikebharris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Being a better programmer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Writing Clean </a:t>
            </a:r>
            <a:r>
              <a:rPr lang="en-US" strike="sngStrike" dirty="0" smtClean="0"/>
              <a:t>Code</a:t>
            </a:r>
            <a:r>
              <a:rPr lang="en-US" dirty="0" smtClean="0"/>
              <a:t> COBOL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967" y="6080449"/>
            <a:ext cx="2488163" cy="44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93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Code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MeaningfulNamesForYourVariables</a:t>
            </a:r>
            <a:endParaRPr lang="en-US" dirty="0" smtClean="0"/>
          </a:p>
          <a:p>
            <a:r>
              <a:rPr lang="en-US" dirty="0" smtClean="0"/>
              <a:t>Write </a:t>
            </a:r>
            <a:r>
              <a:rPr lang="en-US" b="1" dirty="0" smtClean="0"/>
              <a:t>small functions </a:t>
            </a:r>
            <a:r>
              <a:rPr lang="en-US" dirty="0" smtClean="0"/>
              <a:t>that do </a:t>
            </a:r>
            <a:r>
              <a:rPr lang="en-US" b="1" dirty="0" smtClean="0"/>
              <a:t>one thing only</a:t>
            </a:r>
            <a:r>
              <a:rPr lang="en-US" dirty="0" smtClean="0"/>
              <a:t> and have </a:t>
            </a:r>
            <a:r>
              <a:rPr lang="en-US" b="1" dirty="0" smtClean="0"/>
              <a:t>no side-effects</a:t>
            </a:r>
          </a:p>
          <a:p>
            <a:r>
              <a:rPr lang="en-US" b="1" dirty="0" smtClean="0"/>
              <a:t>Avoid excessive comments</a:t>
            </a:r>
            <a:r>
              <a:rPr lang="en-US" dirty="0" smtClean="0"/>
              <a:t>, avoid comments</a:t>
            </a:r>
          </a:p>
          <a:p>
            <a:r>
              <a:rPr lang="en-US" b="1" dirty="0" smtClean="0"/>
              <a:t>Abstract</a:t>
            </a:r>
            <a:r>
              <a:rPr lang="en-US" dirty="0" smtClean="0"/>
              <a:t> your data into structures or objects</a:t>
            </a:r>
          </a:p>
          <a:p>
            <a:r>
              <a:rPr lang="en-US" dirty="0" smtClean="0"/>
              <a:t>Provide error handling, </a:t>
            </a:r>
            <a:r>
              <a:rPr lang="en-US" b="1" dirty="0" smtClean="0"/>
              <a:t>raise exceptions</a:t>
            </a:r>
          </a:p>
          <a:p>
            <a:r>
              <a:rPr lang="en-US" dirty="0" smtClean="0"/>
              <a:t>Write </a:t>
            </a:r>
            <a:r>
              <a:rPr lang="en-US" b="1" dirty="0" smtClean="0"/>
              <a:t>unit tests</a:t>
            </a:r>
            <a:r>
              <a:rPr lang="en-US" dirty="0" smtClean="0"/>
              <a:t> for your code</a:t>
            </a:r>
          </a:p>
          <a:p>
            <a:r>
              <a:rPr lang="en-US" b="1" dirty="0" smtClean="0"/>
              <a:t>Write</a:t>
            </a:r>
            <a:r>
              <a:rPr lang="en-US" dirty="0" smtClean="0"/>
              <a:t> your code, then </a:t>
            </a:r>
            <a:r>
              <a:rPr lang="en-US" b="1" dirty="0" smtClean="0"/>
              <a:t>refactor</a:t>
            </a:r>
            <a:r>
              <a:rPr lang="en-US" dirty="0" smtClean="0"/>
              <a:t> it; </a:t>
            </a:r>
            <a:r>
              <a:rPr lang="en-US" b="1" dirty="0" smtClean="0"/>
              <a:t>refactor</a:t>
            </a:r>
            <a:r>
              <a:rPr lang="en-US" dirty="0" smtClean="0"/>
              <a:t> it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40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Clean COBOL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996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COBOL?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err="1"/>
              <a:t>CO</a:t>
            </a:r>
            <a:r>
              <a:rPr lang="en-US" dirty="0" err="1"/>
              <a:t>mmon</a:t>
            </a:r>
            <a:r>
              <a:rPr lang="en-US" dirty="0"/>
              <a:t> </a:t>
            </a:r>
            <a:r>
              <a:rPr lang="en-US" b="1" dirty="0"/>
              <a:t>B</a:t>
            </a:r>
            <a:r>
              <a:rPr lang="en-US" dirty="0"/>
              <a:t>usiness </a:t>
            </a:r>
            <a:r>
              <a:rPr lang="en-US" b="1" dirty="0"/>
              <a:t>O</a:t>
            </a:r>
            <a:r>
              <a:rPr lang="en-US" dirty="0"/>
              <a:t>rientated </a:t>
            </a:r>
            <a:r>
              <a:rPr lang="en-US" b="1" dirty="0"/>
              <a:t>L</a:t>
            </a:r>
            <a:r>
              <a:rPr lang="en-US" dirty="0"/>
              <a:t>anguage</a:t>
            </a:r>
          </a:p>
          <a:p>
            <a:r>
              <a:rPr lang="en-US" dirty="0"/>
              <a:t>(Completely Obsolete Business Orientated Language?)</a:t>
            </a:r>
          </a:p>
          <a:p>
            <a:r>
              <a:rPr lang="en-US" dirty="0"/>
              <a:t>“Invented” by Grace Hopper, who was the inventor of FLOW-MATIC.</a:t>
            </a:r>
          </a:p>
          <a:p>
            <a:r>
              <a:rPr lang="en-US" dirty="0" err="1"/>
              <a:t>Standardised</a:t>
            </a:r>
            <a:r>
              <a:rPr lang="en-US" dirty="0"/>
              <a:t> between 1959 and 1960 by our friends at the Pentagon by the group CODASYL. </a:t>
            </a:r>
          </a:p>
          <a:p>
            <a:r>
              <a:rPr lang="en-US" dirty="0"/>
              <a:t>One design goal was to be platform and proprietor independent.</a:t>
            </a:r>
          </a:p>
          <a:p>
            <a:r>
              <a:rPr lang="en-US" dirty="0"/>
              <a:t>Another goal was that it should be readable by managers, business people and not just computer scientists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Originally an ANSI standard, now ISO with latest specification in 2014!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0863" r="108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26597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COBOL pros &amp;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It's arguably very well adapted to its domain of finance and mass data processing.</a:t>
            </a:r>
          </a:p>
          <a:p>
            <a:r>
              <a:rPr lang="en-US" sz="1600" dirty="0"/>
              <a:t>It's verbose and this helps readability of code and thus is said to be self-documenting.</a:t>
            </a:r>
          </a:p>
          <a:p>
            <a:r>
              <a:rPr lang="en-US" sz="1600" dirty="0"/>
              <a:t>It's very stable.  With the exception of OO additions, the last major change was in 1985.  This makes it also very maintainable.</a:t>
            </a:r>
          </a:p>
          <a:p>
            <a:r>
              <a:rPr lang="en-US" sz="1600" dirty="0"/>
              <a:t>It runs across many, many platforms and </a:t>
            </a:r>
            <a:r>
              <a:rPr lang="en-US" sz="1600" dirty="0" err="1"/>
              <a:t>OSes</a:t>
            </a:r>
            <a:r>
              <a:rPr lang="en-US" sz="1600" dirty="0"/>
              <a:t>.</a:t>
            </a:r>
          </a:p>
          <a:p>
            <a:r>
              <a:rPr lang="en-US" sz="1600" dirty="0"/>
              <a:t>It's </a:t>
            </a:r>
            <a:r>
              <a:rPr lang="en-US" sz="1600" dirty="0" smtClean="0"/>
              <a:t>relatively </a:t>
            </a:r>
            <a:r>
              <a:rPr lang="en-US" sz="1600" dirty="0"/>
              <a:t>simple as a language.</a:t>
            </a:r>
          </a:p>
          <a:p>
            <a:r>
              <a:rPr lang="en-US" sz="1600" dirty="0"/>
              <a:t>It's nonproprietary.</a:t>
            </a:r>
          </a:p>
          <a:p>
            <a:r>
              <a:rPr lang="en-US" sz="1600" dirty="0"/>
              <a:t>It has powerful file, string and numerical handling functions built in.</a:t>
            </a:r>
          </a:p>
          <a:p>
            <a:r>
              <a:rPr lang="en-US" sz="1600" dirty="0"/>
              <a:t>Legacy code base is very stable with almost no new bugs being introduced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There's a LOT of legacy code, which is spaghetti-like (but then there's a lot of JavaScript like that!)</a:t>
            </a:r>
          </a:p>
          <a:p>
            <a:r>
              <a:rPr lang="en-US" sz="1600" dirty="0"/>
              <a:t>OO is still not fully supported in all versions.</a:t>
            </a:r>
          </a:p>
          <a:p>
            <a:r>
              <a:rPr lang="en-US" sz="1600" dirty="0"/>
              <a:t>It's not suitable for a lot of applications, such as embedded programming.</a:t>
            </a:r>
          </a:p>
          <a:p>
            <a:r>
              <a:rPr lang="en-US" sz="1600" dirty="0"/>
              <a:t>It has a lot of reserved words, which could be a good thing depending on your viewpoint.</a:t>
            </a:r>
          </a:p>
          <a:p>
            <a:r>
              <a:rPr lang="en-US" sz="1600" dirty="0"/>
              <a:t>Structured programming is possible, but it may feel 'clunky' compared to other languages.</a:t>
            </a:r>
          </a:p>
          <a:p>
            <a:r>
              <a:rPr lang="en-US" sz="1600" dirty="0"/>
              <a:t>Best IDE is </a:t>
            </a:r>
            <a:r>
              <a:rPr lang="en-US" sz="1600" dirty="0" err="1"/>
              <a:t>MicroFocus</a:t>
            </a:r>
            <a:r>
              <a:rPr lang="en-US" sz="1600" dirty="0"/>
              <a:t>, but this is commercial software – then again the </a:t>
            </a:r>
            <a:r>
              <a:rPr lang="en-US" sz="1600" dirty="0" smtClean="0"/>
              <a:t>best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263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COBOL Features:</a:t>
            </a:r>
            <a:br>
              <a:rPr lang="en-US" dirty="0" smtClean="0"/>
            </a:br>
            <a:r>
              <a:rPr lang="en-US" dirty="0" smtClean="0"/>
              <a:t>500+ Reserved Words!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ABS, ACOS, ANNUITY, ASIN, ATAN, BYTE-LENGTH, CHAR, COMBINED-DATETIME,</a:t>
            </a:r>
          </a:p>
          <a:p>
            <a:pPr marL="0" indent="0">
              <a:buNone/>
            </a:pPr>
            <a:r>
              <a:rPr lang="en-US" dirty="0"/>
              <a:t>CONCATENATE, COS, CURRENCY-SYMBOL, CURRENT-DATE, DATE-OF-INTEGER,</a:t>
            </a:r>
          </a:p>
          <a:p>
            <a:pPr marL="0" indent="0">
              <a:buNone/>
            </a:pPr>
            <a:r>
              <a:rPr lang="en-US" dirty="0"/>
              <a:t>DATE-TO-YYYYMMDD, DAY-OF-INTEGER, DAY-TO-YYYYDDD, E, EXCEPTION-FILE,</a:t>
            </a:r>
          </a:p>
          <a:p>
            <a:pPr marL="0" indent="0">
              <a:buNone/>
            </a:pPr>
            <a:r>
              <a:rPr lang="en-US" dirty="0"/>
              <a:t>EXCEPTION-LOCATION, EXCEPTION-STATEMENT, EXCEPTION-STATUS, EXP, EXP10,</a:t>
            </a:r>
          </a:p>
          <a:p>
            <a:pPr marL="0" indent="0">
              <a:buNone/>
            </a:pPr>
            <a:r>
              <a:rPr lang="en-US" dirty="0"/>
              <a:t>FACTORIAL, FORMATTED-CURRENT-DATE, FORMATTED-DATE, FORMATTED-DATETIME,</a:t>
            </a:r>
          </a:p>
          <a:p>
            <a:pPr marL="0" indent="0">
              <a:buNone/>
            </a:pPr>
            <a:r>
              <a:rPr lang="en-US" dirty="0"/>
              <a:t>FORMATTED-TIME, FRACTION-PART, HIGHEST-ALGEBRAIC, INTEGER,</a:t>
            </a:r>
          </a:p>
          <a:p>
            <a:pPr marL="0" indent="0">
              <a:buNone/>
            </a:pPr>
            <a:r>
              <a:rPr lang="en-US" dirty="0"/>
              <a:t>INTEGER-OF-DATE, INTEGER-OF-DAY, INTEGER-OF-FORMATTED-DATE,</a:t>
            </a:r>
          </a:p>
          <a:p>
            <a:pPr marL="0" indent="0">
              <a:buNone/>
            </a:pPr>
            <a:r>
              <a:rPr lang="en-US" dirty="0"/>
              <a:t>INTEGER-PART, LENGTH, LENGTH-AN, LOCALE-COMPARE, LOCALE-DATE,</a:t>
            </a:r>
          </a:p>
          <a:p>
            <a:pPr marL="0" indent="0">
              <a:buNone/>
            </a:pPr>
            <a:r>
              <a:rPr lang="en-US" dirty="0"/>
              <a:t>LOCALE-TIME, LOCALE-TIME-FROM-SECONDS, LOG, LOG10, LOWER-CASE,</a:t>
            </a:r>
          </a:p>
          <a:p>
            <a:pPr marL="0" indent="0">
              <a:buNone/>
            </a:pPr>
            <a:r>
              <a:rPr lang="en-US" dirty="0"/>
              <a:t>LOWEST-ALGEBRAIC, MAX, MEAN, MEDIAN, MIDRANGE, MIN, MOD,</a:t>
            </a:r>
          </a:p>
          <a:p>
            <a:pPr marL="0" indent="0">
              <a:buNone/>
            </a:pPr>
            <a:r>
              <a:rPr lang="en-US" dirty="0"/>
              <a:t>MODULE-CALLER-ID, MODULE-DATE, MODULE-FORMATTED-DATE, MODULE-ID,</a:t>
            </a:r>
          </a:p>
          <a:p>
            <a:pPr marL="0" indent="0">
              <a:buNone/>
            </a:pPr>
            <a:r>
              <a:rPr lang="en-US" dirty="0"/>
              <a:t>MODULE-PATH, MODULE-SOURCE, MODULE-TIME, MONETARY-DECIMAL-POINT,</a:t>
            </a:r>
          </a:p>
          <a:p>
            <a:pPr marL="0" indent="0">
              <a:buNone/>
            </a:pPr>
            <a:r>
              <a:rPr lang="en-US" dirty="0"/>
              <a:t>MONETARY-THOUSANDS-SEPARATOR, NUMERIC-DECIMAL-POINT,</a:t>
            </a:r>
          </a:p>
          <a:p>
            <a:pPr marL="0" indent="0">
              <a:buNone/>
            </a:pPr>
            <a:r>
              <a:rPr lang="en-US" dirty="0"/>
              <a:t>NUMERIC-THOUSANDS-SEPARATOR, NUMVAL, NUMVAL-C, NUMVAL-F, ORD, ORD-MAX,</a:t>
            </a:r>
          </a:p>
          <a:p>
            <a:pPr marL="0" indent="0">
              <a:buNone/>
            </a:pPr>
            <a:r>
              <a:rPr lang="en-US" dirty="0"/>
              <a:t>ORD-MIN, PI, PRESENT-VALUE, RANDOM, RANGE, REM, REVERSE,</a:t>
            </a:r>
          </a:p>
          <a:p>
            <a:pPr marL="0" indent="0">
              <a:buNone/>
            </a:pPr>
            <a:r>
              <a:rPr lang="en-US" dirty="0"/>
              <a:t>SECONDS-FROM-FORMATTED-TIME, SECONDS-PAST-MIDNIGHT, SIGN, SIN, SQRT,</a:t>
            </a:r>
          </a:p>
          <a:p>
            <a:pPr marL="0" indent="0">
              <a:buNone/>
            </a:pPr>
            <a:r>
              <a:rPr lang="en-US" dirty="0"/>
              <a:t>STANDARD-DEVIATION, STORED-CHAR-LENGTH, SUBSTITUTE, SUBSTITUTE-CASE,</a:t>
            </a:r>
          </a:p>
          <a:p>
            <a:pPr marL="0" indent="0">
              <a:buNone/>
            </a:pPr>
            <a:r>
              <a:rPr lang="en-US" dirty="0"/>
              <a:t>SUM, TAN, TEST-DATE-YYYYMMDD, TEST-DAY-YYYYDDD, TEST-FORMATTED-DATETIME,</a:t>
            </a:r>
          </a:p>
          <a:p>
            <a:pPr marL="0" indent="0">
              <a:buNone/>
            </a:pPr>
            <a:r>
              <a:rPr lang="en-US" dirty="0"/>
              <a:t>TEST-NUMVAL, TEST-NUMVAL-C, TEST-NUMVAL-F, TRIM, UPPER-CASE, VARIANCE,</a:t>
            </a:r>
          </a:p>
          <a:p>
            <a:pPr marL="0" indent="0">
              <a:buNone/>
            </a:pPr>
            <a:r>
              <a:rPr lang="en-US" dirty="0"/>
              <a:t>WHEN-COMPILED, YEAR-TO-YYYY IDENTIFICATION DATA DIVISION SECTION GREATER LESS SET STRING UNSTRING EVALUATEWHEN IS THEN IF END PROGRAM FUNCTIONPICTURE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113" y="5058073"/>
            <a:ext cx="5119396" cy="136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33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COBOL Features: Legibility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77" y="3752741"/>
            <a:ext cx="8413323" cy="22984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77" y="1537490"/>
            <a:ext cx="7190060" cy="204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65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COBOL Features: Verbosity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5436637" cy="1517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3059164"/>
            <a:ext cx="8322906" cy="14182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805" y="4682236"/>
            <a:ext cx="4752392" cy="164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doesn’t COBOL suck?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Well yes, perhaps it does.  </a:t>
            </a:r>
          </a:p>
          <a:p>
            <a:r>
              <a:rPr lang="en-US" dirty="0" smtClean="0"/>
              <a:t>It’s really, really old.</a:t>
            </a:r>
          </a:p>
          <a:p>
            <a:r>
              <a:rPr lang="en-US" dirty="0" smtClean="0"/>
              <a:t>There’s some horrendous code out there.  Lots of use of GO TO and other spaghetti code techniques.</a:t>
            </a:r>
          </a:p>
          <a:p>
            <a:r>
              <a:rPr lang="en-US" dirty="0" smtClean="0"/>
              <a:t>It predated structured programming, object oriented programming.  A lot of code lacks sub-programs, functions or classes.</a:t>
            </a:r>
          </a:p>
          <a:p>
            <a:r>
              <a:rPr lang="en-US" dirty="0" smtClean="0"/>
              <a:t>But times have changed, and perhaps bad programmers are wont to blame their tools?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12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COBOL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https://github.com/mikebharris/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hlinkClick r:id="rId3"/>
              </a:rPr>
              <a:t>https://github.com/OpenCobolIDE/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hlinkClick r:id="rId4"/>
              </a:rPr>
              <a:t>https://sourceforge.net/projects/open-cobol/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29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Become a better programmer, be a professional and craft your code.</a:t>
            </a:r>
          </a:p>
          <a:p>
            <a:r>
              <a:rPr lang="en-US" dirty="0" smtClean="0"/>
              <a:t>Read Bob Martin’s Clean Code and The Clean Coder.  Read them again.</a:t>
            </a:r>
          </a:p>
          <a:p>
            <a:r>
              <a:rPr lang="en-US" dirty="0" smtClean="0"/>
              <a:t>Write tests.</a:t>
            </a:r>
          </a:p>
          <a:p>
            <a:r>
              <a:rPr lang="en-US" dirty="0" smtClean="0"/>
              <a:t>Bad code can be written in the latest and greatest trendy new Google language; good code can be written in an old dinosaur of a language.</a:t>
            </a:r>
          </a:p>
          <a:p>
            <a:r>
              <a:rPr lang="en-US" dirty="0" smtClean="0"/>
              <a:t>COBOL doesn’t suck as much as you might have thought.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86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“Writing </a:t>
            </a:r>
            <a:r>
              <a:rPr lang="en-US" i="1" dirty="0"/>
              <a:t>clean code is what you must do in order to call yourself a professional. There is no reasonable excuse for doing anything less than your best</a:t>
            </a:r>
            <a:r>
              <a:rPr lang="en-US" i="1" dirty="0" smtClean="0"/>
              <a:t>.”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405073"/>
            <a:ext cx="6400800" cy="1752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Robert C Martin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16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r>
              <a:rPr lang="mr-IN" dirty="0" smtClean="0"/>
              <a:t>…</a:t>
            </a:r>
            <a:r>
              <a:rPr lang="en-GB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Agile ALGOL-60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4702" y="2225691"/>
            <a:ext cx="79220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Procedure </a:t>
            </a:r>
            <a:r>
              <a:rPr lang="en-US" dirty="0" err="1" smtClean="0">
                <a:latin typeface="Courier"/>
                <a:cs typeface="Courier"/>
              </a:rPr>
              <a:t>GenerateTalk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numSlides</a:t>
            </a:r>
            <a:r>
              <a:rPr lang="en-US" dirty="0" smtClean="0">
                <a:latin typeface="Courier"/>
                <a:cs typeface="Courier"/>
              </a:rPr>
              <a:t>)</a:t>
            </a:r>
            <a:r>
              <a:rPr lang="en-US" dirty="0">
                <a:latin typeface="Courier"/>
                <a:cs typeface="Courier"/>
              </a:rPr>
              <a:t>: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integer </a:t>
            </a:r>
            <a:r>
              <a:rPr lang="en-US" dirty="0" err="1" smtClean="0">
                <a:latin typeface="Courier"/>
                <a:cs typeface="Courier"/>
              </a:rPr>
              <a:t>numSlides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 smtClean="0">
                <a:latin typeface="Courier"/>
                <a:cs typeface="Courier"/>
              </a:rPr>
              <a:t>begin</a:t>
            </a:r>
          </a:p>
          <a:p>
            <a:r>
              <a:rPr lang="en-US" dirty="0" smtClean="0">
                <a:latin typeface="Courier"/>
                <a:cs typeface="Courier"/>
              </a:rPr>
              <a:t>    integer </a:t>
            </a:r>
            <a:r>
              <a:rPr lang="en-US" dirty="0" err="1" smtClean="0">
                <a:latin typeface="Courier"/>
                <a:cs typeface="Courier"/>
              </a:rPr>
              <a:t>slideNumber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for </a:t>
            </a:r>
            <a:r>
              <a:rPr lang="en-US" dirty="0" err="1" smtClean="0">
                <a:latin typeface="Courier"/>
                <a:cs typeface="Courier"/>
              </a:rPr>
              <a:t>slideNumber</a:t>
            </a:r>
            <a:r>
              <a:rPr lang="en-US" dirty="0" smtClean="0">
                <a:latin typeface="Courier"/>
                <a:cs typeface="Courier"/>
              </a:rPr>
              <a:t>:= 1 step 1 until </a:t>
            </a:r>
            <a:r>
              <a:rPr lang="en-US" dirty="0" err="1" smtClean="0">
                <a:latin typeface="Courier"/>
                <a:cs typeface="Courier"/>
              </a:rPr>
              <a:t>numSlides</a:t>
            </a:r>
            <a:r>
              <a:rPr lang="en-US" dirty="0" smtClean="0">
                <a:latin typeface="Courier"/>
                <a:cs typeface="Courier"/>
              </a:rPr>
              <a:t> do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 if </a:t>
            </a:r>
            <a:r>
              <a:rPr lang="en-US" dirty="0" err="1" smtClean="0">
                <a:latin typeface="Courier"/>
                <a:cs typeface="Courier"/>
              </a:rPr>
              <a:t>slideNumber</a:t>
            </a:r>
            <a:r>
              <a:rPr lang="en-US" dirty="0" smtClean="0">
                <a:latin typeface="Courier"/>
                <a:cs typeface="Courier"/>
              </a:rPr>
              <a:t>&lt; </a:t>
            </a:r>
            <a:r>
              <a:rPr lang="en-US" dirty="0" err="1" smtClean="0">
                <a:latin typeface="Courier"/>
                <a:cs typeface="Courier"/>
              </a:rPr>
              <a:t>numSlides</a:t>
            </a:r>
            <a:r>
              <a:rPr lang="en-US" dirty="0" smtClean="0">
                <a:latin typeface="Courier"/>
                <a:cs typeface="Courier"/>
              </a:rPr>
              <a:t> then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begin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	</a:t>
            </a:r>
            <a:r>
              <a:rPr lang="en-US" dirty="0" err="1" smtClean="0">
                <a:latin typeface="Courier"/>
                <a:cs typeface="Courier"/>
              </a:rPr>
              <a:t>generateNewSlideFromOldSlides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slideNumber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end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 else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begin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   </a:t>
            </a:r>
            <a:r>
              <a:rPr lang="en-US" dirty="0" err="1" smtClean="0">
                <a:latin typeface="Courier"/>
                <a:cs typeface="Courier"/>
              </a:rPr>
              <a:t>generateFinalSlideWithMikesDetails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slideNumber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end</a:t>
            </a:r>
          </a:p>
          <a:p>
            <a:r>
              <a:rPr lang="en-US" dirty="0" smtClean="0">
                <a:latin typeface="Courier"/>
                <a:cs typeface="Courier"/>
              </a:rPr>
              <a:t>end </a:t>
            </a:r>
            <a:r>
              <a:rPr lang="en-US" dirty="0" err="1" smtClean="0">
                <a:latin typeface="Courier"/>
                <a:cs typeface="Courier"/>
              </a:rPr>
              <a:t>GenerateTalk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42463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701678"/>
            <a:ext cx="7772400" cy="1470025"/>
          </a:xfrm>
        </p:spPr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2171703"/>
            <a:ext cx="6400800" cy="3467097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07811 671 893</a:t>
            </a:r>
          </a:p>
          <a:p>
            <a:endParaRPr lang="cs-CZ" dirty="0"/>
          </a:p>
          <a:p>
            <a:r>
              <a:rPr lang="cs-CZ" dirty="0" err="1"/>
              <a:t>mike.harris@leanbytes.co.uk</a:t>
            </a:r>
            <a:endParaRPr lang="cs-CZ" dirty="0"/>
          </a:p>
          <a:p>
            <a:r>
              <a:rPr lang="cs-CZ" dirty="0"/>
              <a:t>http://</a:t>
            </a:r>
            <a:r>
              <a:rPr lang="cs-CZ" dirty="0" err="1"/>
              <a:t>leanbytes.co.uk</a:t>
            </a:r>
            <a:endParaRPr lang="cs-CZ" dirty="0"/>
          </a:p>
          <a:p>
            <a:r>
              <a:rPr lang="cs-CZ" dirty="0"/>
              <a:t>https://</a:t>
            </a:r>
            <a:r>
              <a:rPr lang="cs-CZ" dirty="0" err="1"/>
              <a:t>mbharris.co.uk</a:t>
            </a:r>
            <a:endParaRPr lang="cs-CZ" dirty="0"/>
          </a:p>
          <a:p>
            <a:r>
              <a:rPr lang="cs-CZ" dirty="0"/>
              <a:t>http://</a:t>
            </a:r>
            <a:r>
              <a:rPr lang="cs-CZ" dirty="0" err="1"/>
              <a:t>uk.linkedin.com</a:t>
            </a:r>
            <a:r>
              <a:rPr lang="cs-CZ" dirty="0"/>
              <a:t>/in/</a:t>
            </a:r>
            <a:r>
              <a:rPr lang="cs-CZ" dirty="0" err="1"/>
              <a:t>mbharris</a:t>
            </a:r>
            <a:endParaRPr lang="cs-CZ" dirty="0"/>
          </a:p>
          <a:p>
            <a:r>
              <a:rPr lang="cs-CZ" dirty="0"/>
              <a:t>https://</a:t>
            </a:r>
            <a:r>
              <a:rPr lang="cs-CZ" dirty="0" err="1"/>
              <a:t>github.com</a:t>
            </a:r>
            <a:r>
              <a:rPr lang="cs-CZ" dirty="0"/>
              <a:t>/</a:t>
            </a:r>
            <a:r>
              <a:rPr lang="cs-CZ" dirty="0" err="1"/>
              <a:t>mikebharris</a:t>
            </a:r>
            <a:r>
              <a:rPr lang="cs-CZ" dirty="0"/>
              <a:t>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657" y="6136129"/>
            <a:ext cx="2488163" cy="4416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48" y="6260278"/>
            <a:ext cx="51816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1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Hell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070" y="1171856"/>
            <a:ext cx="5592596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8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Hell -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d; // elapsed time in days 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public List&lt;</a:t>
            </a:r>
            <a:r>
              <a:rPr lang="en-US" sz="1600" dirty="0" err="1" smtClean="0">
                <a:latin typeface="Courier"/>
                <a:cs typeface="Courier"/>
              </a:rPr>
              <a:t>int</a:t>
            </a:r>
            <a:r>
              <a:rPr lang="en-US" sz="1600" dirty="0" smtClean="0">
                <a:latin typeface="Courier"/>
                <a:cs typeface="Courier"/>
              </a:rPr>
              <a:t>[]&gt; </a:t>
            </a:r>
            <a:r>
              <a:rPr lang="en-US" sz="1600" dirty="0" err="1" smtClean="0">
                <a:latin typeface="Courier"/>
                <a:cs typeface="Courier"/>
              </a:rPr>
              <a:t>getThem</a:t>
            </a:r>
            <a:r>
              <a:rPr lang="en-US" sz="1600" dirty="0" smtClean="0">
                <a:latin typeface="Courier"/>
                <a:cs typeface="Courier"/>
              </a:rPr>
              <a:t>() {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	List&lt;</a:t>
            </a:r>
            <a:r>
              <a:rPr lang="en-US" sz="1600" dirty="0" err="1" smtClean="0">
                <a:latin typeface="Courier"/>
                <a:cs typeface="Courier"/>
              </a:rPr>
              <a:t>int</a:t>
            </a:r>
            <a:r>
              <a:rPr lang="en-US" sz="1600" dirty="0" smtClean="0">
                <a:latin typeface="Courier"/>
                <a:cs typeface="Courier"/>
              </a:rPr>
              <a:t>[]&gt; list1 = new </a:t>
            </a:r>
            <a:r>
              <a:rPr lang="en-US" sz="1600" dirty="0" err="1" smtClean="0">
                <a:latin typeface="Courier"/>
                <a:cs typeface="Courier"/>
              </a:rPr>
              <a:t>ArrayList</a:t>
            </a:r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 err="1" smtClean="0">
                <a:latin typeface="Courier"/>
                <a:cs typeface="Courier"/>
              </a:rPr>
              <a:t>int</a:t>
            </a:r>
            <a:r>
              <a:rPr lang="en-US" sz="1600" dirty="0" smtClean="0">
                <a:latin typeface="Courier"/>
                <a:cs typeface="Courier"/>
              </a:rPr>
              <a:t>[]&gt;(); 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	for (</a:t>
            </a:r>
            <a:r>
              <a:rPr lang="en-US" sz="1600" dirty="0" err="1" smtClean="0">
                <a:latin typeface="Courier"/>
                <a:cs typeface="Courier"/>
              </a:rPr>
              <a:t>int</a:t>
            </a:r>
            <a:r>
              <a:rPr lang="en-US" sz="1600" dirty="0" smtClean="0">
                <a:latin typeface="Courier"/>
                <a:cs typeface="Courier"/>
              </a:rPr>
              <a:t>[] x : </a:t>
            </a:r>
            <a:r>
              <a:rPr lang="en-US" sz="1600" dirty="0" err="1" smtClean="0">
                <a:latin typeface="Courier"/>
                <a:cs typeface="Courier"/>
              </a:rPr>
              <a:t>theList</a:t>
            </a:r>
            <a:r>
              <a:rPr lang="en-US" sz="1600" dirty="0" smtClean="0">
                <a:latin typeface="Courier"/>
                <a:cs typeface="Courier"/>
              </a:rPr>
              <a:t>) 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	if (x[0] == 4) list1.add(x); 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return list1; } 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mr-IN" sz="1600" dirty="0">
                <a:latin typeface="Courier"/>
                <a:cs typeface="Courier"/>
              </a:rPr>
              <a:t>int a = l; </a:t>
            </a:r>
            <a:r>
              <a:rPr lang="mr-IN" sz="1600" dirty="0" smtClean="0">
                <a:latin typeface="Courier"/>
                <a:cs typeface="Courier"/>
              </a:rPr>
              <a:t>if </a:t>
            </a:r>
            <a:r>
              <a:rPr lang="mr-IN" sz="1600" dirty="0">
                <a:latin typeface="Courier"/>
                <a:cs typeface="Courier"/>
              </a:rPr>
              <a:t>( O == l ) </a:t>
            </a:r>
            <a:endParaRPr lang="mr-IN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mr-IN" sz="1600" dirty="0">
                <a:latin typeface="Courier"/>
                <a:cs typeface="Courier"/>
              </a:rPr>
              <a:t>a=O1; else </a:t>
            </a:r>
            <a:endParaRPr lang="mr-IN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mr-IN" sz="1600" dirty="0">
                <a:latin typeface="Courier"/>
                <a:cs typeface="Courier"/>
              </a:rPr>
              <a:t>l=01; </a:t>
            </a:r>
            <a:endParaRPr lang="mr-IN" sz="1600" dirty="0" smtClean="0">
              <a:latin typeface="Courier"/>
              <a:cs typeface="Courier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5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Code Hell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1804" y="1310838"/>
            <a:ext cx="8373751" cy="4893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# </a:t>
            </a:r>
            <a:r>
              <a:rPr lang="en-US" sz="1200" dirty="0">
                <a:latin typeface="Courier"/>
                <a:cs typeface="Courier"/>
              </a:rPr>
              <a:t>get the count of rows in the database</a:t>
            </a:r>
          </a:p>
          <a:p>
            <a:r>
              <a:rPr lang="en-US" sz="1200" dirty="0">
                <a:latin typeface="Courier"/>
                <a:cs typeface="Courier"/>
              </a:rPr>
              <a:t>    # $x is the row count going forwards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my $</a:t>
            </a:r>
            <a:r>
              <a:rPr lang="en-US" sz="1200" dirty="0" err="1">
                <a:latin typeface="Courier"/>
                <a:cs typeface="Courier"/>
              </a:rPr>
              <a:t>arrayref</a:t>
            </a:r>
            <a:r>
              <a:rPr lang="en-US" sz="1200" dirty="0">
                <a:latin typeface="Courier"/>
                <a:cs typeface="Courier"/>
              </a:rPr>
              <a:t> = $</a:t>
            </a:r>
            <a:r>
              <a:rPr lang="en-US" sz="1200" dirty="0" err="1">
                <a:latin typeface="Courier"/>
                <a:cs typeface="Courier"/>
              </a:rPr>
              <a:t>sth</a:t>
            </a:r>
            <a:r>
              <a:rPr lang="en-US" sz="1200" dirty="0">
                <a:latin typeface="Courier"/>
                <a:cs typeface="Courier"/>
              </a:rPr>
              <a:t>-&gt;</a:t>
            </a:r>
            <a:r>
              <a:rPr lang="en-US" sz="1200" dirty="0" err="1">
                <a:latin typeface="Courier"/>
                <a:cs typeface="Courier"/>
              </a:rPr>
              <a:t>fetchall_arrayref</a:t>
            </a:r>
            <a:r>
              <a:rPr lang="en-US" sz="1200" dirty="0">
                <a:latin typeface="Courier"/>
                <a:cs typeface="Courier"/>
              </a:rPr>
              <a:t>;</a:t>
            </a:r>
          </a:p>
          <a:p>
            <a:r>
              <a:rPr lang="mr-IN" sz="1200" dirty="0">
                <a:latin typeface="Courier"/>
                <a:cs typeface="Courier"/>
              </a:rPr>
              <a:t>    $sth-&gt;finish;</a:t>
            </a:r>
          </a:p>
          <a:p>
            <a:endParaRPr lang="mr-IN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my %</a:t>
            </a:r>
            <a:r>
              <a:rPr lang="en-US" sz="1200" dirty="0" err="1">
                <a:latin typeface="Courier"/>
                <a:cs typeface="Courier"/>
              </a:rPr>
              <a:t>label_hash</a:t>
            </a:r>
            <a:r>
              <a:rPr lang="en-US" sz="1200" dirty="0">
                <a:latin typeface="Courier"/>
                <a:cs typeface="Courier"/>
              </a:rPr>
              <a:t>;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dirty="0" err="1">
                <a:latin typeface="Courier"/>
                <a:cs typeface="Courier"/>
              </a:rPr>
              <a:t>foreach</a:t>
            </a:r>
            <a:r>
              <a:rPr lang="en-US" sz="1200" dirty="0">
                <a:latin typeface="Courier"/>
                <a:cs typeface="Courier"/>
              </a:rPr>
              <a:t> (@{$</a:t>
            </a:r>
            <a:r>
              <a:rPr lang="en-US" sz="1200" dirty="0" err="1">
                <a:latin typeface="Courier"/>
                <a:cs typeface="Courier"/>
              </a:rPr>
              <a:t>arrayref</a:t>
            </a:r>
            <a:r>
              <a:rPr lang="en-US" sz="1200" dirty="0">
                <a:latin typeface="Courier"/>
                <a:cs typeface="Courier"/>
              </a:rPr>
              <a:t>}) {</a:t>
            </a:r>
          </a:p>
          <a:p>
            <a:r>
              <a:rPr lang="mr-IN" sz="1200" dirty="0">
                <a:latin typeface="Courier"/>
                <a:cs typeface="Courier"/>
              </a:rPr>
              <a:t>        $label_hash{$_-&gt;[0]} = $_-&gt;[1];</a:t>
            </a:r>
          </a:p>
          <a:p>
            <a:r>
              <a:rPr lang="mr-IN" sz="1200" dirty="0">
                <a:latin typeface="Courier"/>
                <a:cs typeface="Courier"/>
              </a:rPr>
              <a:t>    </a:t>
            </a:r>
            <a:r>
              <a:rPr lang="mr-IN" sz="1200" dirty="0" smtClean="0">
                <a:latin typeface="Courier"/>
                <a:cs typeface="Courier"/>
              </a:rPr>
              <a:t>}</a:t>
            </a:r>
            <a:endParaRPr lang="en-GB" sz="1200" dirty="0" smtClean="0">
              <a:latin typeface="Courier"/>
              <a:cs typeface="Courier"/>
            </a:endParaRPr>
          </a:p>
          <a:p>
            <a:endParaRPr lang="en-GB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# </a:t>
            </a:r>
            <a:r>
              <a:rPr lang="en-US" sz="1200" dirty="0">
                <a:latin typeface="Courier"/>
                <a:cs typeface="Courier"/>
              </a:rPr>
              <a:t>next line gets the values but first sorts by the values in the hash</a:t>
            </a:r>
          </a:p>
          <a:p>
            <a:r>
              <a:rPr lang="en-US" sz="1200" dirty="0">
                <a:latin typeface="Courier"/>
                <a:cs typeface="Courier"/>
              </a:rPr>
              <a:t>    # not the keys themselves. Ref: Perl Cookbook P.144</a:t>
            </a:r>
          </a:p>
          <a:p>
            <a:r>
              <a:rPr lang="en-US" sz="1200" dirty="0">
                <a:latin typeface="Courier"/>
                <a:cs typeface="Courier"/>
              </a:rPr>
              <a:t>    my @values =  sort { $</a:t>
            </a:r>
            <a:r>
              <a:rPr lang="en-US" sz="1200" dirty="0" err="1">
                <a:latin typeface="Courier"/>
                <a:cs typeface="Courier"/>
              </a:rPr>
              <a:t>label_hash</a:t>
            </a:r>
            <a:r>
              <a:rPr lang="en-US" sz="1200" dirty="0">
                <a:latin typeface="Courier"/>
                <a:cs typeface="Courier"/>
              </a:rPr>
              <a:t>{$a} </a:t>
            </a:r>
            <a:r>
              <a:rPr lang="en-US" sz="1200" dirty="0" err="1">
                <a:latin typeface="Courier"/>
                <a:cs typeface="Courier"/>
              </a:rPr>
              <a:t>cmp</a:t>
            </a:r>
            <a:r>
              <a:rPr lang="en-US" sz="1200" dirty="0">
                <a:latin typeface="Courier"/>
                <a:cs typeface="Courier"/>
              </a:rPr>
              <a:t> $</a:t>
            </a:r>
            <a:r>
              <a:rPr lang="en-US" sz="1200" dirty="0" err="1">
                <a:latin typeface="Courier"/>
                <a:cs typeface="Courier"/>
              </a:rPr>
              <a:t>label_hash</a:t>
            </a:r>
            <a:r>
              <a:rPr lang="en-US" sz="1200" dirty="0">
                <a:latin typeface="Courier"/>
                <a:cs typeface="Courier"/>
              </a:rPr>
              <a:t>{$b} } keys %</a:t>
            </a:r>
            <a:r>
              <a:rPr lang="en-US" sz="1200" dirty="0" err="1">
                <a:latin typeface="Courier"/>
                <a:cs typeface="Courier"/>
              </a:rPr>
              <a:t>label_hash</a:t>
            </a:r>
            <a:r>
              <a:rPr lang="en-US" sz="1200" dirty="0">
                <a:latin typeface="Courier"/>
                <a:cs typeface="Courier"/>
              </a:rPr>
              <a:t>;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if (scalar @values </a:t>
            </a:r>
            <a:r>
              <a:rPr lang="en-US" sz="1200" dirty="0" err="1">
                <a:latin typeface="Courier"/>
                <a:cs typeface="Courier"/>
              </a:rPr>
              <a:t>eq</a:t>
            </a:r>
            <a:r>
              <a:rPr lang="en-US" sz="1200" dirty="0">
                <a:latin typeface="Courier"/>
                <a:cs typeface="Courier"/>
              </a:rPr>
              <a:t> 0) {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</a:t>
            </a:r>
            <a:r>
              <a:rPr lang="en-US" sz="1200" dirty="0" smtClean="0">
                <a:latin typeface="Courier"/>
                <a:cs typeface="Courier"/>
              </a:rPr>
              <a:t>     return $query-&gt;b($APP_OPTIONS{'</a:t>
            </a:r>
            <a:r>
              <a:rPr lang="en-US" sz="1200" dirty="0" err="1" smtClean="0">
                <a:latin typeface="Courier"/>
                <a:cs typeface="Courier"/>
              </a:rPr>
              <a:t>text_no_admins_available</a:t>
            </a:r>
            <a:r>
              <a:rPr lang="en-US" sz="1200" dirty="0" smtClean="0">
                <a:latin typeface="Courier"/>
                <a:cs typeface="Courier"/>
              </a:rPr>
              <a:t>'});</a:t>
            </a: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mr-IN" sz="1200" dirty="0" smtClean="0">
                <a:latin typeface="Courier"/>
                <a:cs typeface="Courier"/>
              </a:rPr>
              <a:t>    </a:t>
            </a:r>
            <a:r>
              <a:rPr lang="mr-IN" sz="1200" dirty="0">
                <a:latin typeface="Courier"/>
                <a:cs typeface="Courier"/>
              </a:rPr>
              <a:t>} else {</a:t>
            </a:r>
          </a:p>
          <a:p>
            <a:endParaRPr lang="mr-IN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    return $query-&gt;</a:t>
            </a:r>
            <a:r>
              <a:rPr lang="en-US" sz="1200" dirty="0" err="1">
                <a:latin typeface="Courier"/>
                <a:cs typeface="Courier"/>
              </a:rPr>
              <a:t>popup_menu</a:t>
            </a:r>
            <a:r>
              <a:rPr lang="en-US" sz="1200" dirty="0">
                <a:latin typeface="Courier"/>
                <a:cs typeface="Courier"/>
              </a:rPr>
              <a:t>(-name     =&gt; '</a:t>
            </a:r>
            <a:r>
              <a:rPr lang="en-US" sz="1200" dirty="0" err="1">
                <a:latin typeface="Courier"/>
                <a:cs typeface="Courier"/>
              </a:rPr>
              <a:t>admin_id</a:t>
            </a:r>
            <a:r>
              <a:rPr lang="en-US" sz="1200" dirty="0">
                <a:latin typeface="Courier"/>
                <a:cs typeface="Courier"/>
              </a:rPr>
              <a:t>',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              -values   =&gt; \@values,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              -labels   =&gt; \%label_hash,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              );</a:t>
            </a:r>
          </a:p>
          <a:p>
            <a:r>
              <a:rPr lang="mr-IN" sz="1200" dirty="0">
                <a:latin typeface="Courier"/>
                <a:cs typeface="Courier"/>
              </a:rPr>
              <a:t>    }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5992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Code Hell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1804" y="1310838"/>
            <a:ext cx="8373751" cy="4893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# </a:t>
            </a:r>
            <a:r>
              <a:rPr lang="en-US" sz="1200" dirty="0">
                <a:latin typeface="Courier"/>
                <a:cs typeface="Courier"/>
              </a:rPr>
              <a:t>get the count of rows in the </a:t>
            </a:r>
            <a:r>
              <a:rPr lang="en-US" sz="1200" dirty="0" smtClean="0">
                <a:latin typeface="Courier"/>
                <a:cs typeface="Courier"/>
              </a:rPr>
              <a:t>database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# $x is the row count going forwards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my $</a:t>
            </a:r>
            <a:r>
              <a:rPr lang="en-US" sz="1200" dirty="0" err="1">
                <a:latin typeface="Courier"/>
                <a:cs typeface="Courier"/>
              </a:rPr>
              <a:t>arrayref</a:t>
            </a:r>
            <a:r>
              <a:rPr lang="en-US" sz="1200" dirty="0">
                <a:latin typeface="Courier"/>
                <a:cs typeface="Courier"/>
              </a:rPr>
              <a:t> = $</a:t>
            </a:r>
            <a:r>
              <a:rPr lang="en-US" sz="1200" dirty="0" err="1">
                <a:latin typeface="Courier"/>
                <a:cs typeface="Courier"/>
              </a:rPr>
              <a:t>sth</a:t>
            </a:r>
            <a:r>
              <a:rPr lang="en-US" sz="1200" dirty="0">
                <a:latin typeface="Courier"/>
                <a:cs typeface="Courier"/>
              </a:rPr>
              <a:t>-&gt;</a:t>
            </a:r>
            <a:r>
              <a:rPr lang="en-US" sz="1200" dirty="0" err="1">
                <a:latin typeface="Courier"/>
                <a:cs typeface="Courier"/>
              </a:rPr>
              <a:t>fetchall_arrayref</a:t>
            </a:r>
            <a:r>
              <a:rPr lang="en-US" sz="1200" dirty="0">
                <a:latin typeface="Courier"/>
                <a:cs typeface="Courier"/>
              </a:rPr>
              <a:t>;</a:t>
            </a:r>
          </a:p>
          <a:p>
            <a:r>
              <a:rPr lang="mr-IN" sz="1200" dirty="0">
                <a:latin typeface="Courier"/>
                <a:cs typeface="Courier"/>
              </a:rPr>
              <a:t>    $sth-&gt;finish;</a:t>
            </a:r>
          </a:p>
          <a:p>
            <a:endParaRPr lang="mr-IN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my %</a:t>
            </a:r>
            <a:r>
              <a:rPr lang="en-US" sz="1200" dirty="0" err="1">
                <a:latin typeface="Courier"/>
                <a:cs typeface="Courier"/>
              </a:rPr>
              <a:t>label_hash</a:t>
            </a:r>
            <a:r>
              <a:rPr lang="en-US" sz="1200" dirty="0">
                <a:latin typeface="Courier"/>
                <a:cs typeface="Courier"/>
              </a:rPr>
              <a:t>;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dirty="0" err="1">
                <a:latin typeface="Courier"/>
                <a:cs typeface="Courier"/>
              </a:rPr>
              <a:t>foreach</a:t>
            </a:r>
            <a:r>
              <a:rPr lang="en-US" sz="1200" dirty="0">
                <a:latin typeface="Courier"/>
                <a:cs typeface="Courier"/>
              </a:rPr>
              <a:t> (@{$</a:t>
            </a:r>
            <a:r>
              <a:rPr lang="en-US" sz="1200" dirty="0" err="1">
                <a:latin typeface="Courier"/>
                <a:cs typeface="Courier"/>
              </a:rPr>
              <a:t>arrayref</a:t>
            </a:r>
            <a:r>
              <a:rPr lang="en-US" sz="1200" dirty="0">
                <a:latin typeface="Courier"/>
                <a:cs typeface="Courier"/>
              </a:rPr>
              <a:t>}) {</a:t>
            </a:r>
          </a:p>
          <a:p>
            <a:r>
              <a:rPr lang="mr-IN" sz="1200" dirty="0">
                <a:latin typeface="Courier"/>
                <a:cs typeface="Courier"/>
              </a:rPr>
              <a:t>        $label_hash{$_-&gt;[0]} = $_-&gt;[1];</a:t>
            </a:r>
          </a:p>
          <a:p>
            <a:r>
              <a:rPr lang="mr-IN" sz="1200" dirty="0">
                <a:latin typeface="Courier"/>
                <a:cs typeface="Courier"/>
              </a:rPr>
              <a:t>    </a:t>
            </a:r>
            <a:r>
              <a:rPr lang="mr-IN" sz="1200" dirty="0" smtClean="0">
                <a:latin typeface="Courier"/>
                <a:cs typeface="Courier"/>
              </a:rPr>
              <a:t>}</a:t>
            </a:r>
            <a:endParaRPr lang="en-GB" sz="1200" dirty="0" smtClean="0">
              <a:latin typeface="Courier"/>
              <a:cs typeface="Courier"/>
            </a:endParaRPr>
          </a:p>
          <a:p>
            <a:endParaRPr lang="en-GB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# </a:t>
            </a:r>
            <a:r>
              <a:rPr lang="en-US" sz="1200" dirty="0">
                <a:latin typeface="Courier"/>
                <a:cs typeface="Courier"/>
              </a:rPr>
              <a:t>next line gets the values but first sorts by the values in the hash</a:t>
            </a:r>
          </a:p>
          <a:p>
            <a:r>
              <a:rPr lang="en-US" sz="1200" dirty="0">
                <a:latin typeface="Courier"/>
                <a:cs typeface="Courier"/>
              </a:rPr>
              <a:t>    # not the keys themselves. Ref: Perl Cookbook P.144</a:t>
            </a:r>
          </a:p>
          <a:p>
            <a:r>
              <a:rPr lang="en-US" sz="1200" dirty="0">
                <a:latin typeface="Courier"/>
                <a:cs typeface="Courier"/>
              </a:rPr>
              <a:t>    my @values =  sort { $</a:t>
            </a:r>
            <a:r>
              <a:rPr lang="en-US" sz="1200" dirty="0" err="1">
                <a:latin typeface="Courier"/>
                <a:cs typeface="Courier"/>
              </a:rPr>
              <a:t>label_hash</a:t>
            </a:r>
            <a:r>
              <a:rPr lang="en-US" sz="1200" dirty="0">
                <a:latin typeface="Courier"/>
                <a:cs typeface="Courier"/>
              </a:rPr>
              <a:t>{$a} </a:t>
            </a:r>
            <a:r>
              <a:rPr lang="en-US" sz="1200" dirty="0" err="1">
                <a:latin typeface="Courier"/>
                <a:cs typeface="Courier"/>
              </a:rPr>
              <a:t>cmp</a:t>
            </a:r>
            <a:r>
              <a:rPr lang="en-US" sz="1200" dirty="0">
                <a:latin typeface="Courier"/>
                <a:cs typeface="Courier"/>
              </a:rPr>
              <a:t> $</a:t>
            </a:r>
            <a:r>
              <a:rPr lang="en-US" sz="1200" dirty="0" err="1">
                <a:latin typeface="Courier"/>
                <a:cs typeface="Courier"/>
              </a:rPr>
              <a:t>label_hash</a:t>
            </a:r>
            <a:r>
              <a:rPr lang="en-US" sz="1200" dirty="0">
                <a:latin typeface="Courier"/>
                <a:cs typeface="Courier"/>
              </a:rPr>
              <a:t>{$b} } keys %</a:t>
            </a:r>
            <a:r>
              <a:rPr lang="en-US" sz="1200" dirty="0" err="1">
                <a:latin typeface="Courier"/>
                <a:cs typeface="Courier"/>
              </a:rPr>
              <a:t>label_hash</a:t>
            </a:r>
            <a:r>
              <a:rPr lang="en-US" sz="1200" dirty="0">
                <a:latin typeface="Courier"/>
                <a:cs typeface="Courier"/>
              </a:rPr>
              <a:t>;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if (scalar @values </a:t>
            </a:r>
            <a:r>
              <a:rPr lang="en-US" sz="1200" dirty="0" err="1">
                <a:latin typeface="Courier"/>
                <a:cs typeface="Courier"/>
              </a:rPr>
              <a:t>eq</a:t>
            </a:r>
            <a:r>
              <a:rPr lang="en-US" sz="1200" dirty="0">
                <a:latin typeface="Courier"/>
                <a:cs typeface="Courier"/>
              </a:rPr>
              <a:t> 0) {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</a:t>
            </a:r>
            <a:r>
              <a:rPr lang="en-US" sz="1200" dirty="0" smtClean="0">
                <a:latin typeface="Courier"/>
                <a:cs typeface="Courier"/>
              </a:rPr>
              <a:t>     return $query-&gt;b($APP_OPTIONS{'</a:t>
            </a:r>
            <a:r>
              <a:rPr lang="en-US" sz="1200" dirty="0" err="1" smtClean="0">
                <a:latin typeface="Courier"/>
                <a:cs typeface="Courier"/>
              </a:rPr>
              <a:t>text_no_admins_available</a:t>
            </a:r>
            <a:r>
              <a:rPr lang="en-US" sz="1200" dirty="0" smtClean="0">
                <a:latin typeface="Courier"/>
                <a:cs typeface="Courier"/>
              </a:rPr>
              <a:t>'});</a:t>
            </a: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mr-IN" sz="1200" dirty="0" smtClean="0">
                <a:latin typeface="Courier"/>
                <a:cs typeface="Courier"/>
              </a:rPr>
              <a:t>    </a:t>
            </a:r>
            <a:r>
              <a:rPr lang="mr-IN" sz="1200" dirty="0">
                <a:latin typeface="Courier"/>
                <a:cs typeface="Courier"/>
              </a:rPr>
              <a:t>} else {</a:t>
            </a:r>
          </a:p>
          <a:p>
            <a:endParaRPr lang="mr-IN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    return $query-&gt;</a:t>
            </a:r>
            <a:r>
              <a:rPr lang="en-US" sz="1200" dirty="0" err="1">
                <a:latin typeface="Courier"/>
                <a:cs typeface="Courier"/>
              </a:rPr>
              <a:t>popup_menu</a:t>
            </a:r>
            <a:r>
              <a:rPr lang="en-US" sz="1200" dirty="0">
                <a:latin typeface="Courier"/>
                <a:cs typeface="Courier"/>
              </a:rPr>
              <a:t>(-name     =&gt; '</a:t>
            </a:r>
            <a:r>
              <a:rPr lang="en-US" sz="1200" dirty="0" err="1">
                <a:latin typeface="Courier"/>
                <a:cs typeface="Courier"/>
              </a:rPr>
              <a:t>admin_id</a:t>
            </a:r>
            <a:r>
              <a:rPr lang="en-US" sz="1200" dirty="0">
                <a:latin typeface="Courier"/>
                <a:cs typeface="Courier"/>
              </a:rPr>
              <a:t>',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              -values   =&gt; \@values,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              -labels   =&gt; \%label_hash,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              );</a:t>
            </a:r>
          </a:p>
          <a:p>
            <a:r>
              <a:rPr lang="mr-IN" sz="1200" dirty="0">
                <a:latin typeface="Courier"/>
                <a:cs typeface="Courier"/>
              </a:rPr>
              <a:t>    }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5626026" y="1310838"/>
            <a:ext cx="2908601" cy="50521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 old comment</a:t>
            </a:r>
          </a:p>
        </p:txBody>
      </p:sp>
      <p:sp>
        <p:nvSpPr>
          <p:cNvPr id="5" name="Left Arrow 4"/>
          <p:cNvSpPr/>
          <p:nvPr/>
        </p:nvSpPr>
        <p:spPr>
          <a:xfrm>
            <a:off x="5626026" y="1816056"/>
            <a:ext cx="2908601" cy="50521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Badly named variables</a:t>
            </a:r>
          </a:p>
        </p:txBody>
      </p:sp>
      <p:sp>
        <p:nvSpPr>
          <p:cNvPr id="6" name="Left Arrow 5"/>
          <p:cNvSpPr/>
          <p:nvPr/>
        </p:nvSpPr>
        <p:spPr>
          <a:xfrm>
            <a:off x="4383383" y="2200582"/>
            <a:ext cx="2908601" cy="98092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is </a:t>
            </a:r>
            <a:r>
              <a:rPr lang="en-US" dirty="0" err="1" smtClean="0"/>
              <a:t>label_hash</a:t>
            </a:r>
            <a:r>
              <a:rPr lang="en-US" dirty="0" smtClean="0"/>
              <a:t>?</a:t>
            </a:r>
          </a:p>
          <a:p>
            <a:pPr algn="ctr"/>
            <a:r>
              <a:rPr lang="en-US" dirty="0" smtClean="0"/>
              <a:t>What’s the point of this?</a:t>
            </a:r>
          </a:p>
        </p:txBody>
      </p:sp>
      <p:sp>
        <p:nvSpPr>
          <p:cNvPr id="7" name="Left Arrow 6"/>
          <p:cNvSpPr/>
          <p:nvPr/>
        </p:nvSpPr>
        <p:spPr>
          <a:xfrm rot="20804657">
            <a:off x="6736000" y="2928901"/>
            <a:ext cx="2033200" cy="505218"/>
          </a:xfrm>
          <a:prstGeom prst="leftArrow">
            <a:avLst>
              <a:gd name="adj1" fmla="val 50000"/>
              <a:gd name="adj2" fmla="val 635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Useful comment?</a:t>
            </a:r>
          </a:p>
        </p:txBody>
      </p:sp>
      <p:sp>
        <p:nvSpPr>
          <p:cNvPr id="8" name="Left Arrow 7"/>
          <p:cNvSpPr/>
          <p:nvPr/>
        </p:nvSpPr>
        <p:spPr>
          <a:xfrm>
            <a:off x="3530648" y="3982447"/>
            <a:ext cx="4190756" cy="505218"/>
          </a:xfrm>
          <a:prstGeom prst="leftArrow">
            <a:avLst>
              <a:gd name="adj1" fmla="val 50000"/>
              <a:gd name="adj2" fmla="val 635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does this mean?</a:t>
            </a:r>
          </a:p>
        </p:txBody>
      </p:sp>
    </p:spTree>
    <p:extLst>
      <p:ext uri="{BB962C8B-B14F-4D97-AF65-F5344CB8AC3E}">
        <p14:creationId xmlns:p14="http://schemas.microsoft.com/office/powerpoint/2010/main" val="709266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You’re not just a coder or a hacker but a </a:t>
            </a:r>
            <a:r>
              <a:rPr lang="en-US" b="1" dirty="0" smtClean="0"/>
              <a:t>professional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 get out of the </a:t>
            </a:r>
            <a:r>
              <a:rPr lang="en-US" b="1" i="1" dirty="0" smtClean="0"/>
              <a:t>zone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and </a:t>
            </a:r>
            <a:r>
              <a:rPr lang="en-US" b="1" dirty="0" smtClean="0"/>
              <a:t>craft your code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3984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your fellow programmers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Write </a:t>
            </a:r>
            <a:r>
              <a:rPr lang="en-US" b="1" dirty="0" smtClean="0"/>
              <a:t>clean code </a:t>
            </a:r>
            <a:r>
              <a:rPr lang="en-US" dirty="0" smtClean="0"/>
              <a:t>so that your fellow programmers will be able to </a:t>
            </a:r>
            <a:r>
              <a:rPr lang="en-US" b="1" dirty="0" smtClean="0"/>
              <a:t>read</a:t>
            </a:r>
            <a:r>
              <a:rPr lang="en-US" dirty="0" smtClean="0"/>
              <a:t> and </a:t>
            </a:r>
            <a:r>
              <a:rPr lang="en-US" b="1" dirty="0" smtClean="0"/>
              <a:t>understand</a:t>
            </a:r>
            <a:r>
              <a:rPr lang="en-US" dirty="0" smtClean="0"/>
              <a:t> it </a:t>
            </a:r>
            <a:r>
              <a:rPr lang="en-US" b="1" dirty="0" smtClean="0"/>
              <a:t>easily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Write </a:t>
            </a:r>
            <a:r>
              <a:rPr lang="en-US" b="1" dirty="0" smtClean="0"/>
              <a:t>clean code </a:t>
            </a:r>
            <a:r>
              <a:rPr lang="en-US" dirty="0" smtClean="0"/>
              <a:t>so that your fellow programmers will be able to </a:t>
            </a:r>
            <a:r>
              <a:rPr lang="en-US" b="1" dirty="0" smtClean="0"/>
              <a:t>maintain</a:t>
            </a:r>
            <a:r>
              <a:rPr lang="en-US" dirty="0" smtClean="0"/>
              <a:t> and </a:t>
            </a:r>
            <a:r>
              <a:rPr lang="en-US" b="1" dirty="0" smtClean="0"/>
              <a:t>extend</a:t>
            </a:r>
            <a:r>
              <a:rPr lang="en-US" dirty="0" smtClean="0"/>
              <a:t> it </a:t>
            </a:r>
            <a:r>
              <a:rPr lang="en-US" b="1" dirty="0" smtClean="0"/>
              <a:t>easily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Write </a:t>
            </a:r>
            <a:r>
              <a:rPr lang="en-US" b="1" dirty="0" smtClean="0"/>
              <a:t>tests</a:t>
            </a:r>
            <a:r>
              <a:rPr lang="en-US" dirty="0" smtClean="0"/>
              <a:t> for your clean code so that your fellow programmers will </a:t>
            </a:r>
            <a:r>
              <a:rPr lang="en-US" b="1" dirty="0" smtClean="0"/>
              <a:t>know</a:t>
            </a:r>
            <a:r>
              <a:rPr lang="en-US" dirty="0" smtClean="0"/>
              <a:t> what it does and can </a:t>
            </a:r>
            <a:r>
              <a:rPr lang="en-US" b="1" dirty="0" smtClean="0"/>
              <a:t>change</a:t>
            </a:r>
            <a:r>
              <a:rPr lang="en-US" dirty="0" smtClean="0"/>
              <a:t> it with </a:t>
            </a:r>
            <a:r>
              <a:rPr lang="en-US" b="1" dirty="0" smtClean="0"/>
              <a:t>confidence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116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clean code that </a:t>
            </a:r>
            <a:r>
              <a:rPr lang="en-US" b="1" dirty="0" smtClean="0"/>
              <a:t>you will understand </a:t>
            </a:r>
            <a:r>
              <a:rPr lang="en-US" dirty="0" smtClean="0"/>
              <a:t>when you come back to it </a:t>
            </a:r>
            <a:r>
              <a:rPr lang="en-US" b="1" dirty="0" smtClean="0"/>
              <a:t>six months later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Write clean code that </a:t>
            </a:r>
            <a:r>
              <a:rPr lang="en-US" b="1" dirty="0" smtClean="0"/>
              <a:t>you feel proud of </a:t>
            </a:r>
            <a:r>
              <a:rPr lang="en-US" dirty="0" smtClean="0"/>
              <a:t>and will still feel proud of </a:t>
            </a:r>
            <a:r>
              <a:rPr lang="en-US" b="1" dirty="0" smtClean="0"/>
              <a:t>six months later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Write </a:t>
            </a:r>
            <a:r>
              <a:rPr lang="en-US" b="1" dirty="0" smtClean="0"/>
              <a:t>tests</a:t>
            </a:r>
            <a:r>
              <a:rPr lang="en-US" dirty="0" smtClean="0"/>
              <a:t> for your clean code so that you can </a:t>
            </a:r>
            <a:r>
              <a:rPr lang="en-US" b="1" dirty="0" smtClean="0"/>
              <a:t>extend</a:t>
            </a:r>
            <a:r>
              <a:rPr lang="en-US" dirty="0" smtClean="0"/>
              <a:t> it or </a:t>
            </a:r>
            <a:r>
              <a:rPr lang="en-US" b="1" dirty="0" smtClean="0"/>
              <a:t>refactor</a:t>
            </a:r>
            <a:r>
              <a:rPr lang="en-US" dirty="0" smtClean="0"/>
              <a:t> it </a:t>
            </a:r>
            <a:r>
              <a:rPr lang="en-US" b="1" dirty="0" smtClean="0"/>
              <a:t>easily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Write clean code because you’re a </a:t>
            </a:r>
            <a:r>
              <a:rPr lang="en-US" b="1" dirty="0" smtClean="0"/>
              <a:t>professional</a:t>
            </a:r>
            <a:r>
              <a:rPr lang="en-US" dirty="0" smtClean="0"/>
              <a:t> and you </a:t>
            </a:r>
            <a:r>
              <a:rPr lang="en-US" b="1" dirty="0" smtClean="0"/>
              <a:t>love</a:t>
            </a:r>
            <a:r>
              <a:rPr lang="en-US" dirty="0" smtClean="0"/>
              <a:t> your </a:t>
            </a:r>
            <a:r>
              <a:rPr lang="en-US" b="1" dirty="0" smtClean="0"/>
              <a:t>craft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581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1639</Words>
  <Application>Microsoft Macintosh PowerPoint</Application>
  <PresentationFormat>On-screen Show (4:3)</PresentationFormat>
  <Paragraphs>187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Being a better programmer</vt:lpstr>
      <vt:lpstr>“Writing clean code is what you must do in order to call yourself a professional. There is no reasonable excuse for doing anything less than your best.” </vt:lpstr>
      <vt:lpstr>Code Hell</vt:lpstr>
      <vt:lpstr>Code Hell - Examples</vt:lpstr>
      <vt:lpstr>Real World Code Hell Example</vt:lpstr>
      <vt:lpstr>Another Code Hell Example</vt:lpstr>
      <vt:lpstr>You’re not just a coder or a hacker but a professional  so get out of the zone and craft your code</vt:lpstr>
      <vt:lpstr>Code for your fellow programmers</vt:lpstr>
      <vt:lpstr>Code for yourself</vt:lpstr>
      <vt:lpstr>Clean Code Principles</vt:lpstr>
      <vt:lpstr>Clean COBOL</vt:lpstr>
      <vt:lpstr>What is COBOL?</vt:lpstr>
      <vt:lpstr>COBOL pros &amp; cons</vt:lpstr>
      <vt:lpstr>COBOL Features: 500+ Reserved Words!</vt:lpstr>
      <vt:lpstr>COBOL Features: Legibility</vt:lpstr>
      <vt:lpstr>COBOL Features: Verbosity</vt:lpstr>
      <vt:lpstr>But doesn’t COBOL suck?</vt:lpstr>
      <vt:lpstr>Clean COBOL example</vt:lpstr>
      <vt:lpstr>Summary</vt:lpstr>
      <vt:lpstr>Next Time….</vt:lpstr>
      <vt:lpstr>Thank you.</vt:lpstr>
    </vt:vector>
  </TitlesOfParts>
  <Company>XtreamLab Internet Services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 a better programmer</dc:title>
  <dc:creator>Mike Harris</dc:creator>
  <cp:lastModifiedBy>Mike Harris</cp:lastModifiedBy>
  <cp:revision>20</cp:revision>
  <cp:lastPrinted>2016-09-13T16:23:12Z</cp:lastPrinted>
  <dcterms:created xsi:type="dcterms:W3CDTF">2016-09-13T14:08:27Z</dcterms:created>
  <dcterms:modified xsi:type="dcterms:W3CDTF">2016-09-29T10:11:49Z</dcterms:modified>
</cp:coreProperties>
</file>