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0" r:id="rId6"/>
    <p:sldId id="261" r:id="rId7"/>
    <p:sldId id="265" r:id="rId8"/>
    <p:sldId id="264" r:id="rId9"/>
    <p:sldId id="266" r:id="rId10"/>
    <p:sldId id="268" r:id="rId11"/>
    <p:sldId id="269" r:id="rId12"/>
    <p:sldId id="262" r:id="rId13"/>
    <p:sldId id="271" r:id="rId14"/>
    <p:sldId id="263" r:id="rId15"/>
    <p:sldId id="274" r:id="rId16"/>
    <p:sldId id="270" r:id="rId17"/>
    <p:sldId id="275" r:id="rId18"/>
    <p:sldId id="276" r:id="rId19"/>
    <p:sldId id="277" r:id="rId20"/>
    <p:sldId id="278" r:id="rId21"/>
    <p:sldId id="272" r:id="rId22"/>
    <p:sldId id="279" r:id="rId23"/>
    <p:sldId id="26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16" d="100"/>
          <a:sy n="116" d="100"/>
        </p:scale>
        <p:origin x="39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B35416-2349-4417-B8D8-812D57E5F62F}" type="datetimeFigureOut">
              <a:rPr lang="en-GB" smtClean="0"/>
              <a:t>15/05/2018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0F6205-CA95-48BA-8D5F-82DF23718C52}" type="slidenum">
              <a:rPr lang="en-GB" smtClean="0"/>
              <a:t>‹#›</a:t>
            </a:fld>
            <a:endParaRPr lang="en-GB"/>
          </a:p>
        </p:txBody>
      </p:sp>
    </p:spTree>
    <p:extLst>
      <p:ext uri="{BB962C8B-B14F-4D97-AF65-F5344CB8AC3E}">
        <p14:creationId xmlns:p14="http://schemas.microsoft.com/office/powerpoint/2010/main" val="2347604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35416-2349-4417-B8D8-812D57E5F62F}" type="datetimeFigureOut">
              <a:rPr lang="en-GB" smtClean="0"/>
              <a:t>15/05/2018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0F6205-CA95-48BA-8D5F-82DF23718C52}" type="slidenum">
              <a:rPr lang="en-GB" smtClean="0"/>
              <a:t>‹#›</a:t>
            </a:fld>
            <a:endParaRPr lang="en-GB"/>
          </a:p>
        </p:txBody>
      </p:sp>
    </p:spTree>
    <p:extLst>
      <p:ext uri="{BB962C8B-B14F-4D97-AF65-F5344CB8AC3E}">
        <p14:creationId xmlns:p14="http://schemas.microsoft.com/office/powerpoint/2010/main" val="406679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35416-2349-4417-B8D8-812D57E5F62F}" type="datetimeFigureOut">
              <a:rPr lang="en-GB" smtClean="0"/>
              <a:t>15/05/2018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0F6205-CA95-48BA-8D5F-82DF23718C52}" type="slidenum">
              <a:rPr lang="en-GB" smtClean="0"/>
              <a:t>‹#›</a:t>
            </a:fld>
            <a:endParaRPr lang="en-GB"/>
          </a:p>
        </p:txBody>
      </p:sp>
    </p:spTree>
    <p:extLst>
      <p:ext uri="{BB962C8B-B14F-4D97-AF65-F5344CB8AC3E}">
        <p14:creationId xmlns:p14="http://schemas.microsoft.com/office/powerpoint/2010/main" val="66077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35416-2349-4417-B8D8-812D57E5F62F}" type="datetimeFigureOut">
              <a:rPr lang="en-GB" smtClean="0"/>
              <a:t>15/05/2018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0F6205-CA95-48BA-8D5F-82DF23718C52}" type="slidenum">
              <a:rPr lang="en-GB" smtClean="0"/>
              <a:t>‹#›</a:t>
            </a:fld>
            <a:endParaRPr lang="en-GB"/>
          </a:p>
        </p:txBody>
      </p:sp>
    </p:spTree>
    <p:extLst>
      <p:ext uri="{BB962C8B-B14F-4D97-AF65-F5344CB8AC3E}">
        <p14:creationId xmlns:p14="http://schemas.microsoft.com/office/powerpoint/2010/main" val="4155626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DB35416-2349-4417-B8D8-812D57E5F62F}" type="datetimeFigureOut">
              <a:rPr lang="en-GB" smtClean="0"/>
              <a:t>15/05/2018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40F6205-CA95-48BA-8D5F-82DF23718C52}" type="slidenum">
              <a:rPr lang="en-GB" smtClean="0"/>
              <a:t>‹#›</a:t>
            </a:fld>
            <a:endParaRPr lang="en-GB"/>
          </a:p>
        </p:txBody>
      </p:sp>
    </p:spTree>
    <p:extLst>
      <p:ext uri="{BB962C8B-B14F-4D97-AF65-F5344CB8AC3E}">
        <p14:creationId xmlns:p14="http://schemas.microsoft.com/office/powerpoint/2010/main" val="878823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B35416-2349-4417-B8D8-812D57E5F62F}" type="datetimeFigureOut">
              <a:rPr lang="en-GB" smtClean="0"/>
              <a:t>15/05/2018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0F6205-CA95-48BA-8D5F-82DF23718C52}" type="slidenum">
              <a:rPr lang="en-GB" smtClean="0"/>
              <a:t>‹#›</a:t>
            </a:fld>
            <a:endParaRPr lang="en-GB"/>
          </a:p>
        </p:txBody>
      </p:sp>
    </p:spTree>
    <p:extLst>
      <p:ext uri="{BB962C8B-B14F-4D97-AF65-F5344CB8AC3E}">
        <p14:creationId xmlns:p14="http://schemas.microsoft.com/office/powerpoint/2010/main" val="40808101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B35416-2349-4417-B8D8-812D57E5F62F}" type="datetimeFigureOut">
              <a:rPr lang="en-GB" smtClean="0"/>
              <a:t>15/05/2018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40F6205-CA95-48BA-8D5F-82DF23718C52}" type="slidenum">
              <a:rPr lang="en-GB" smtClean="0"/>
              <a:t>‹#›</a:t>
            </a:fld>
            <a:endParaRPr lang="en-GB"/>
          </a:p>
        </p:txBody>
      </p:sp>
    </p:spTree>
    <p:extLst>
      <p:ext uri="{BB962C8B-B14F-4D97-AF65-F5344CB8AC3E}">
        <p14:creationId xmlns:p14="http://schemas.microsoft.com/office/powerpoint/2010/main" val="63907066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B35416-2349-4417-B8D8-812D57E5F62F}" type="datetimeFigureOut">
              <a:rPr lang="en-GB" smtClean="0"/>
              <a:t>15/05/2018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40F6205-CA95-48BA-8D5F-82DF23718C52}" type="slidenum">
              <a:rPr lang="en-GB" smtClean="0"/>
              <a:t>‹#›</a:t>
            </a:fld>
            <a:endParaRPr lang="en-GB"/>
          </a:p>
        </p:txBody>
      </p:sp>
    </p:spTree>
    <p:extLst>
      <p:ext uri="{BB962C8B-B14F-4D97-AF65-F5344CB8AC3E}">
        <p14:creationId xmlns:p14="http://schemas.microsoft.com/office/powerpoint/2010/main" val="1692395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B35416-2349-4417-B8D8-812D57E5F62F}" type="datetimeFigureOut">
              <a:rPr lang="en-GB" smtClean="0"/>
              <a:t>15/05/2018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40F6205-CA95-48BA-8D5F-82DF23718C52}" type="slidenum">
              <a:rPr lang="en-GB" smtClean="0"/>
              <a:t>‹#›</a:t>
            </a:fld>
            <a:endParaRPr lang="en-GB"/>
          </a:p>
        </p:txBody>
      </p:sp>
    </p:spTree>
    <p:extLst>
      <p:ext uri="{BB962C8B-B14F-4D97-AF65-F5344CB8AC3E}">
        <p14:creationId xmlns:p14="http://schemas.microsoft.com/office/powerpoint/2010/main" val="3936769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B35416-2349-4417-B8D8-812D57E5F62F}" type="datetimeFigureOut">
              <a:rPr lang="en-GB" smtClean="0"/>
              <a:t>15/05/2018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0F6205-CA95-48BA-8D5F-82DF23718C52}" type="slidenum">
              <a:rPr lang="en-GB" smtClean="0"/>
              <a:t>‹#›</a:t>
            </a:fld>
            <a:endParaRPr lang="en-GB"/>
          </a:p>
        </p:txBody>
      </p:sp>
    </p:spTree>
    <p:extLst>
      <p:ext uri="{BB962C8B-B14F-4D97-AF65-F5344CB8AC3E}">
        <p14:creationId xmlns:p14="http://schemas.microsoft.com/office/powerpoint/2010/main" val="160001353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DB35416-2349-4417-B8D8-812D57E5F62F}" type="datetimeFigureOut">
              <a:rPr lang="en-GB" smtClean="0"/>
              <a:t>15/05/2018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40F6205-CA95-48BA-8D5F-82DF23718C52}" type="slidenum">
              <a:rPr lang="en-GB" smtClean="0"/>
              <a:t>‹#›</a:t>
            </a:fld>
            <a:endParaRPr lang="en-GB"/>
          </a:p>
        </p:txBody>
      </p:sp>
    </p:spTree>
    <p:extLst>
      <p:ext uri="{BB962C8B-B14F-4D97-AF65-F5344CB8AC3E}">
        <p14:creationId xmlns:p14="http://schemas.microsoft.com/office/powerpoint/2010/main" val="384641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35416-2349-4417-B8D8-812D57E5F62F}" type="datetimeFigureOut">
              <a:rPr lang="en-GB" smtClean="0"/>
              <a:t>15/05/2018</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0F6205-CA95-48BA-8D5F-82DF23718C52}" type="slidenum">
              <a:rPr lang="en-GB" smtClean="0"/>
              <a:t>‹#›</a:t>
            </a:fld>
            <a:endParaRPr lang="en-GB"/>
          </a:p>
        </p:txBody>
      </p:sp>
    </p:spTree>
    <p:extLst>
      <p:ext uri="{BB962C8B-B14F-4D97-AF65-F5344CB8AC3E}">
        <p14:creationId xmlns:p14="http://schemas.microsoft.com/office/powerpoint/2010/main" val="4294560771"/>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m.harris@Elsevier.com" TargetMode="External"/><Relationship Id="rId2" Type="http://schemas.openxmlformats.org/officeDocument/2006/relationships/hyperlink" Target="mailto:mike@mbharris.co.uk"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DFBE-2815-4269-B05E-AD3A7F9D78BF}"/>
              </a:ext>
            </a:extLst>
          </p:cNvPr>
          <p:cNvSpPr>
            <a:spLocks noGrp="1"/>
          </p:cNvSpPr>
          <p:nvPr>
            <p:ph type="title"/>
          </p:nvPr>
        </p:nvSpPr>
        <p:spPr/>
        <p:txBody>
          <a:bodyPr/>
          <a:lstStyle/>
          <a:p>
            <a:r>
              <a:rPr lang="en-GB" dirty="0"/>
              <a:t>It’s XP, stupid!</a:t>
            </a:r>
          </a:p>
        </p:txBody>
      </p:sp>
      <p:sp>
        <p:nvSpPr>
          <p:cNvPr id="3" name="Subtitle 2">
            <a:extLst>
              <a:ext uri="{FF2B5EF4-FFF2-40B4-BE49-F238E27FC236}">
                <a16:creationId xmlns:a16="http://schemas.microsoft.com/office/drawing/2014/main" id="{1E333C3F-4EC2-48FB-924C-27A32C459D96}"/>
              </a:ext>
            </a:extLst>
          </p:cNvPr>
          <p:cNvSpPr>
            <a:spLocks noGrp="1"/>
          </p:cNvSpPr>
          <p:nvPr>
            <p:ph type="body" idx="1"/>
          </p:nvPr>
        </p:nvSpPr>
        <p:spPr/>
        <p:txBody>
          <a:bodyPr/>
          <a:lstStyle/>
          <a:p>
            <a:r>
              <a:rPr lang="en-GB" dirty="0"/>
              <a:t>Mike Harris</a:t>
            </a:r>
          </a:p>
        </p:txBody>
      </p:sp>
    </p:spTree>
    <p:extLst>
      <p:ext uri="{BB962C8B-B14F-4D97-AF65-F5344CB8AC3E}">
        <p14:creationId xmlns:p14="http://schemas.microsoft.com/office/powerpoint/2010/main" val="61672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0696-D8F2-4250-81D4-DBEE19FBA628}"/>
              </a:ext>
            </a:extLst>
          </p:cNvPr>
          <p:cNvSpPr>
            <a:spLocks noGrp="1"/>
          </p:cNvSpPr>
          <p:nvPr>
            <p:ph type="title"/>
          </p:nvPr>
        </p:nvSpPr>
        <p:spPr/>
        <p:txBody>
          <a:bodyPr/>
          <a:lstStyle/>
          <a:p>
            <a:r>
              <a:rPr lang="en-GB" dirty="0"/>
              <a:t>What is XP: Principles</a:t>
            </a:r>
          </a:p>
        </p:txBody>
      </p:sp>
      <p:sp>
        <p:nvSpPr>
          <p:cNvPr id="3" name="Content Placeholder 2">
            <a:extLst>
              <a:ext uri="{FF2B5EF4-FFF2-40B4-BE49-F238E27FC236}">
                <a16:creationId xmlns:a16="http://schemas.microsoft.com/office/drawing/2014/main" id="{B6BDB862-AF04-4476-A380-CE527F5AC03D}"/>
              </a:ext>
            </a:extLst>
          </p:cNvPr>
          <p:cNvSpPr>
            <a:spLocks noGrp="1"/>
          </p:cNvSpPr>
          <p:nvPr>
            <p:ph sz="half" idx="1"/>
          </p:nvPr>
        </p:nvSpPr>
        <p:spPr/>
        <p:txBody>
          <a:bodyPr>
            <a:normAutofit/>
          </a:bodyPr>
          <a:lstStyle/>
          <a:p>
            <a:r>
              <a:rPr lang="en-GB" dirty="0"/>
              <a:t>Humanity</a:t>
            </a:r>
          </a:p>
          <a:p>
            <a:r>
              <a:rPr lang="en-GB" dirty="0"/>
              <a:t>Economics</a:t>
            </a:r>
          </a:p>
          <a:p>
            <a:r>
              <a:rPr lang="en-GB" dirty="0"/>
              <a:t>Mutual Benefit</a:t>
            </a:r>
          </a:p>
          <a:p>
            <a:r>
              <a:rPr lang="en-GB" dirty="0"/>
              <a:t>Self-Similarity</a:t>
            </a:r>
          </a:p>
          <a:p>
            <a:r>
              <a:rPr lang="en-GB" dirty="0"/>
              <a:t>Improvement</a:t>
            </a:r>
          </a:p>
          <a:p>
            <a:r>
              <a:rPr lang="en-GB" dirty="0"/>
              <a:t>Diversity</a:t>
            </a:r>
          </a:p>
          <a:p>
            <a:r>
              <a:rPr lang="en-GB" dirty="0"/>
              <a:t>Reflexion</a:t>
            </a:r>
          </a:p>
        </p:txBody>
      </p:sp>
      <p:sp>
        <p:nvSpPr>
          <p:cNvPr id="4" name="Content Placeholder 3">
            <a:extLst>
              <a:ext uri="{FF2B5EF4-FFF2-40B4-BE49-F238E27FC236}">
                <a16:creationId xmlns:a16="http://schemas.microsoft.com/office/drawing/2014/main" id="{BAED25EF-A000-4743-8693-EE8AB690478E}"/>
              </a:ext>
            </a:extLst>
          </p:cNvPr>
          <p:cNvSpPr>
            <a:spLocks noGrp="1"/>
          </p:cNvSpPr>
          <p:nvPr>
            <p:ph sz="half" idx="2"/>
          </p:nvPr>
        </p:nvSpPr>
        <p:spPr/>
        <p:txBody>
          <a:bodyPr/>
          <a:lstStyle/>
          <a:p>
            <a:r>
              <a:rPr lang="en-GB" dirty="0"/>
              <a:t>Flow</a:t>
            </a:r>
          </a:p>
          <a:p>
            <a:r>
              <a:rPr lang="en-GB" dirty="0"/>
              <a:t>Opportunity</a:t>
            </a:r>
          </a:p>
          <a:p>
            <a:r>
              <a:rPr lang="en-GB" dirty="0"/>
              <a:t>Redundancy</a:t>
            </a:r>
          </a:p>
          <a:p>
            <a:r>
              <a:rPr lang="en-GB" dirty="0"/>
              <a:t>Failure</a:t>
            </a:r>
          </a:p>
          <a:p>
            <a:r>
              <a:rPr lang="en-GB" dirty="0"/>
              <a:t>Quality</a:t>
            </a:r>
          </a:p>
          <a:p>
            <a:r>
              <a:rPr lang="en-GB" dirty="0"/>
              <a:t>Baby Steps</a:t>
            </a:r>
          </a:p>
          <a:p>
            <a:r>
              <a:rPr lang="en-GB" dirty="0"/>
              <a:t>Accepted Responsibility</a:t>
            </a:r>
          </a:p>
        </p:txBody>
      </p:sp>
    </p:spTree>
    <p:extLst>
      <p:ext uri="{BB962C8B-B14F-4D97-AF65-F5344CB8AC3E}">
        <p14:creationId xmlns:p14="http://schemas.microsoft.com/office/powerpoint/2010/main" val="2744841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0696-D8F2-4250-81D4-DBEE19FBA628}"/>
              </a:ext>
            </a:extLst>
          </p:cNvPr>
          <p:cNvSpPr>
            <a:spLocks noGrp="1"/>
          </p:cNvSpPr>
          <p:nvPr>
            <p:ph type="title"/>
          </p:nvPr>
        </p:nvSpPr>
        <p:spPr/>
        <p:txBody>
          <a:bodyPr/>
          <a:lstStyle/>
          <a:p>
            <a:r>
              <a:rPr lang="en-GB" dirty="0"/>
              <a:t>What is XP: Practices</a:t>
            </a:r>
          </a:p>
        </p:txBody>
      </p:sp>
      <p:sp>
        <p:nvSpPr>
          <p:cNvPr id="3" name="Content Placeholder 2">
            <a:extLst>
              <a:ext uri="{FF2B5EF4-FFF2-40B4-BE49-F238E27FC236}">
                <a16:creationId xmlns:a16="http://schemas.microsoft.com/office/drawing/2014/main" id="{B6BDB862-AF04-4476-A380-CE527F5AC03D}"/>
              </a:ext>
            </a:extLst>
          </p:cNvPr>
          <p:cNvSpPr>
            <a:spLocks noGrp="1"/>
          </p:cNvSpPr>
          <p:nvPr>
            <p:ph sz="half" idx="1"/>
          </p:nvPr>
        </p:nvSpPr>
        <p:spPr/>
        <p:txBody>
          <a:bodyPr>
            <a:normAutofit/>
          </a:bodyPr>
          <a:lstStyle/>
          <a:p>
            <a:r>
              <a:rPr lang="en-GB" dirty="0"/>
              <a:t>Co-Located</a:t>
            </a:r>
          </a:p>
          <a:p>
            <a:r>
              <a:rPr lang="en-GB" dirty="0"/>
              <a:t>Whole Team</a:t>
            </a:r>
          </a:p>
          <a:p>
            <a:r>
              <a:rPr lang="en-GB" dirty="0"/>
              <a:t>Informative Workspace</a:t>
            </a:r>
          </a:p>
          <a:p>
            <a:r>
              <a:rPr lang="en-GB" dirty="0"/>
              <a:t>Energised Work</a:t>
            </a:r>
          </a:p>
          <a:p>
            <a:r>
              <a:rPr lang="en-GB" dirty="0"/>
              <a:t>Pair Programming</a:t>
            </a:r>
          </a:p>
          <a:p>
            <a:r>
              <a:rPr lang="en-GB" dirty="0"/>
              <a:t>Stories</a:t>
            </a:r>
          </a:p>
        </p:txBody>
      </p:sp>
      <p:sp>
        <p:nvSpPr>
          <p:cNvPr id="4" name="Content Placeholder 3">
            <a:extLst>
              <a:ext uri="{FF2B5EF4-FFF2-40B4-BE49-F238E27FC236}">
                <a16:creationId xmlns:a16="http://schemas.microsoft.com/office/drawing/2014/main" id="{BAED25EF-A000-4743-8693-EE8AB690478E}"/>
              </a:ext>
            </a:extLst>
          </p:cNvPr>
          <p:cNvSpPr>
            <a:spLocks noGrp="1"/>
          </p:cNvSpPr>
          <p:nvPr>
            <p:ph sz="half" idx="2"/>
          </p:nvPr>
        </p:nvSpPr>
        <p:spPr/>
        <p:txBody>
          <a:bodyPr/>
          <a:lstStyle/>
          <a:p>
            <a:r>
              <a:rPr lang="en-GB" dirty="0"/>
              <a:t>Weekly Cycle</a:t>
            </a:r>
          </a:p>
          <a:p>
            <a:r>
              <a:rPr lang="en-GB" dirty="0"/>
              <a:t>Quarterly Cycle</a:t>
            </a:r>
          </a:p>
          <a:p>
            <a:r>
              <a:rPr lang="en-GB" dirty="0"/>
              <a:t>Slack</a:t>
            </a:r>
          </a:p>
          <a:p>
            <a:r>
              <a:rPr lang="en-GB" dirty="0"/>
              <a:t>Ten-Minute Build</a:t>
            </a:r>
          </a:p>
          <a:p>
            <a:r>
              <a:rPr lang="en-GB" dirty="0"/>
              <a:t>Continuous Integration</a:t>
            </a:r>
          </a:p>
          <a:p>
            <a:r>
              <a:rPr lang="en-GB" dirty="0"/>
              <a:t>Test-First Programming</a:t>
            </a:r>
          </a:p>
          <a:p>
            <a:r>
              <a:rPr lang="en-GB" dirty="0"/>
              <a:t>Incremental Design</a:t>
            </a:r>
          </a:p>
        </p:txBody>
      </p:sp>
    </p:spTree>
    <p:extLst>
      <p:ext uri="{BB962C8B-B14F-4D97-AF65-F5344CB8AC3E}">
        <p14:creationId xmlns:p14="http://schemas.microsoft.com/office/powerpoint/2010/main" val="909070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4BA1-B598-463D-B173-C4B8A07D09F5}"/>
              </a:ext>
            </a:extLst>
          </p:cNvPr>
          <p:cNvSpPr>
            <a:spLocks noGrp="1"/>
          </p:cNvSpPr>
          <p:nvPr>
            <p:ph type="title"/>
          </p:nvPr>
        </p:nvSpPr>
        <p:spPr/>
        <p:txBody>
          <a:bodyPr/>
          <a:lstStyle/>
          <a:p>
            <a:r>
              <a:rPr lang="en-GB" dirty="0"/>
              <a:t>Case Study: SSRN</a:t>
            </a:r>
          </a:p>
        </p:txBody>
      </p:sp>
      <p:sp>
        <p:nvSpPr>
          <p:cNvPr id="3" name="Content Placeholder 2">
            <a:extLst>
              <a:ext uri="{FF2B5EF4-FFF2-40B4-BE49-F238E27FC236}">
                <a16:creationId xmlns:a16="http://schemas.microsoft.com/office/drawing/2014/main" id="{911FCFB8-AF23-4BFF-BD30-B1F3FA0E906D}"/>
              </a:ext>
            </a:extLst>
          </p:cNvPr>
          <p:cNvSpPr>
            <a:spLocks noGrp="1"/>
          </p:cNvSpPr>
          <p:nvPr>
            <p:ph idx="1"/>
          </p:nvPr>
        </p:nvSpPr>
        <p:spPr/>
        <p:txBody>
          <a:bodyPr>
            <a:normAutofit lnSpcReduction="10000"/>
          </a:bodyPr>
          <a:lstStyle/>
          <a:p>
            <a:r>
              <a:rPr lang="en-GB" dirty="0"/>
              <a:t>We practised lots of XP:</a:t>
            </a:r>
          </a:p>
          <a:p>
            <a:pPr lvl="1"/>
            <a:r>
              <a:rPr lang="en-GB" dirty="0"/>
              <a:t>TDD</a:t>
            </a:r>
          </a:p>
          <a:p>
            <a:pPr lvl="1"/>
            <a:r>
              <a:rPr lang="en-GB" dirty="0"/>
              <a:t>Blah</a:t>
            </a:r>
          </a:p>
          <a:p>
            <a:pPr lvl="1"/>
            <a:endParaRPr lang="en-GB" dirty="0"/>
          </a:p>
          <a:p>
            <a:r>
              <a:rPr lang="en-GB" dirty="0"/>
              <a:t>Our Tech Lead and founding architect left</a:t>
            </a:r>
          </a:p>
          <a:p>
            <a:r>
              <a:rPr lang="en-GB" dirty="0"/>
              <a:t>Within weeks we were able to have done a complete hand-over</a:t>
            </a:r>
          </a:p>
          <a:p>
            <a:r>
              <a:rPr lang="en-GB" dirty="0"/>
              <a:t>All developers had some knowledge of every part of the software</a:t>
            </a:r>
          </a:p>
          <a:p>
            <a:r>
              <a:rPr lang="en-GB" dirty="0"/>
              <a:t>We made a smooth transition to a new tech lead (me), loosing another developer at the same time, and taking on a new developer</a:t>
            </a:r>
          </a:p>
          <a:p>
            <a:r>
              <a:rPr lang="en-GB" dirty="0"/>
              <a:t>No balls were dropped</a:t>
            </a:r>
          </a:p>
        </p:txBody>
      </p:sp>
    </p:spTree>
    <p:extLst>
      <p:ext uri="{BB962C8B-B14F-4D97-AF65-F5344CB8AC3E}">
        <p14:creationId xmlns:p14="http://schemas.microsoft.com/office/powerpoint/2010/main" val="2308231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F8681-F931-46D4-B159-5B3F7E9C9385}"/>
              </a:ext>
            </a:extLst>
          </p:cNvPr>
          <p:cNvSpPr>
            <a:spLocks noGrp="1"/>
          </p:cNvSpPr>
          <p:nvPr>
            <p:ph type="title"/>
          </p:nvPr>
        </p:nvSpPr>
        <p:spPr/>
        <p:txBody>
          <a:bodyPr/>
          <a:lstStyle/>
          <a:p>
            <a:r>
              <a:rPr lang="en-GB" dirty="0"/>
              <a:t>Case Study: ITX</a:t>
            </a:r>
          </a:p>
        </p:txBody>
      </p:sp>
      <p:sp>
        <p:nvSpPr>
          <p:cNvPr id="3" name="Content Placeholder 2">
            <a:extLst>
              <a:ext uri="{FF2B5EF4-FFF2-40B4-BE49-F238E27FC236}">
                <a16:creationId xmlns:a16="http://schemas.microsoft.com/office/drawing/2014/main" id="{19E199BA-82A7-4BAA-8EE7-1DE16E16CC68}"/>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61943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83902-225A-403A-8E81-2987F659409E}"/>
              </a:ext>
            </a:extLst>
          </p:cNvPr>
          <p:cNvSpPr>
            <a:spLocks noGrp="1"/>
          </p:cNvSpPr>
          <p:nvPr>
            <p:ph type="title"/>
          </p:nvPr>
        </p:nvSpPr>
        <p:spPr/>
        <p:txBody>
          <a:bodyPr/>
          <a:lstStyle/>
          <a:p>
            <a:endParaRPr lang="en-GB" dirty="0"/>
          </a:p>
        </p:txBody>
      </p:sp>
      <p:pic>
        <p:nvPicPr>
          <p:cNvPr id="1026" name="Picture 2" descr="https://upload.wikimedia.org/wikipedia/commons/0/0b/TDD_Global_Lifecycle.png">
            <a:extLst>
              <a:ext uri="{FF2B5EF4-FFF2-40B4-BE49-F238E27FC236}">
                <a16:creationId xmlns:a16="http://schemas.microsoft.com/office/drawing/2014/main" id="{BCE5811E-DA1A-4B32-8BC4-1425D232BDC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15493" y="1825625"/>
            <a:ext cx="736101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59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5944A-F699-43BD-8023-C635AE6A2620}"/>
              </a:ext>
            </a:extLst>
          </p:cNvPr>
          <p:cNvSpPr>
            <a:spLocks noGrp="1"/>
          </p:cNvSpPr>
          <p:nvPr>
            <p:ph type="title"/>
          </p:nvPr>
        </p:nvSpPr>
        <p:spPr/>
        <p:txBody>
          <a:bodyPr/>
          <a:lstStyle/>
          <a:p>
            <a:r>
              <a:rPr lang="en-GB" dirty="0"/>
              <a:t>XP++</a:t>
            </a:r>
          </a:p>
        </p:txBody>
      </p:sp>
      <p:sp>
        <p:nvSpPr>
          <p:cNvPr id="5" name="Text Placeholder 4">
            <a:extLst>
              <a:ext uri="{FF2B5EF4-FFF2-40B4-BE49-F238E27FC236}">
                <a16:creationId xmlns:a16="http://schemas.microsoft.com/office/drawing/2014/main" id="{9FE5A75B-7F67-4C86-8210-7EB4D5C8FA50}"/>
              </a:ext>
            </a:extLst>
          </p:cNvPr>
          <p:cNvSpPr>
            <a:spLocks noGrp="1"/>
          </p:cNvSpPr>
          <p:nvPr>
            <p:ph type="body" idx="1"/>
          </p:nvPr>
        </p:nvSpPr>
        <p:spPr/>
        <p:txBody>
          <a:bodyPr/>
          <a:lstStyle/>
          <a:p>
            <a:r>
              <a:rPr lang="en-GB" dirty="0"/>
              <a:t>Eight development practices your team should be doing</a:t>
            </a:r>
          </a:p>
        </p:txBody>
      </p:sp>
    </p:spTree>
    <p:extLst>
      <p:ext uri="{BB962C8B-B14F-4D97-AF65-F5344CB8AC3E}">
        <p14:creationId xmlns:p14="http://schemas.microsoft.com/office/powerpoint/2010/main" val="2007068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F58C7-C2E5-42E4-86CB-D3513911B899}"/>
              </a:ext>
            </a:extLst>
          </p:cNvPr>
          <p:cNvSpPr>
            <a:spLocks noGrp="1"/>
          </p:cNvSpPr>
          <p:nvPr>
            <p:ph type="title"/>
          </p:nvPr>
        </p:nvSpPr>
        <p:spPr/>
        <p:txBody>
          <a:bodyPr/>
          <a:lstStyle/>
          <a:p>
            <a:r>
              <a:rPr lang="en-GB" dirty="0"/>
              <a:t>Hybrid XP: Practices you should be doing</a:t>
            </a:r>
          </a:p>
        </p:txBody>
      </p:sp>
      <p:sp>
        <p:nvSpPr>
          <p:cNvPr id="3" name="Content Placeholder 2">
            <a:extLst>
              <a:ext uri="{FF2B5EF4-FFF2-40B4-BE49-F238E27FC236}">
                <a16:creationId xmlns:a16="http://schemas.microsoft.com/office/drawing/2014/main" id="{8D049D3F-5071-4F90-84B5-EBCD74A5AF92}"/>
              </a:ext>
            </a:extLst>
          </p:cNvPr>
          <p:cNvSpPr>
            <a:spLocks noGrp="1"/>
          </p:cNvSpPr>
          <p:nvPr>
            <p:ph idx="1"/>
          </p:nvPr>
        </p:nvSpPr>
        <p:spPr/>
        <p:txBody>
          <a:bodyPr>
            <a:normAutofit fontScale="92500" lnSpcReduction="20000"/>
          </a:bodyPr>
          <a:lstStyle/>
          <a:p>
            <a:r>
              <a:rPr lang="en-GB" dirty="0"/>
              <a:t>Pair Programming</a:t>
            </a:r>
          </a:p>
          <a:p>
            <a:r>
              <a:rPr lang="en-GB" dirty="0"/>
              <a:t>Test First Programming</a:t>
            </a:r>
          </a:p>
          <a:p>
            <a:r>
              <a:rPr lang="en-GB" dirty="0"/>
              <a:t>Test Right Programming</a:t>
            </a:r>
          </a:p>
          <a:p>
            <a:r>
              <a:rPr lang="en-GB" dirty="0"/>
              <a:t>Continuous Integration</a:t>
            </a:r>
          </a:p>
          <a:p>
            <a:r>
              <a:rPr lang="en-GB" dirty="0"/>
              <a:t>10-minute Builds</a:t>
            </a:r>
          </a:p>
          <a:p>
            <a:r>
              <a:rPr lang="en-GB" dirty="0"/>
              <a:t>Emergent Design</a:t>
            </a:r>
          </a:p>
          <a:p>
            <a:r>
              <a:rPr lang="en-GB" dirty="0"/>
              <a:t>Developers do (Automated) DevOps</a:t>
            </a:r>
          </a:p>
          <a:p>
            <a:r>
              <a:rPr lang="en-GB" dirty="0"/>
              <a:t>Test Database Schemas</a:t>
            </a:r>
          </a:p>
          <a:p>
            <a:r>
              <a:rPr lang="en-GB" dirty="0"/>
              <a:t>Domain Driven Design</a:t>
            </a:r>
          </a:p>
          <a:p>
            <a:r>
              <a:rPr lang="en-GB" dirty="0"/>
              <a:t>Using Version Control</a:t>
            </a:r>
          </a:p>
          <a:p>
            <a:endParaRPr lang="en-GB" dirty="0"/>
          </a:p>
          <a:p>
            <a:endParaRPr lang="en-GB" dirty="0"/>
          </a:p>
        </p:txBody>
      </p:sp>
    </p:spTree>
    <p:extLst>
      <p:ext uri="{BB962C8B-B14F-4D97-AF65-F5344CB8AC3E}">
        <p14:creationId xmlns:p14="http://schemas.microsoft.com/office/powerpoint/2010/main" val="1371501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99A0D-C95A-457B-8CAD-CBBFBD5C10D1}"/>
              </a:ext>
            </a:extLst>
          </p:cNvPr>
          <p:cNvSpPr>
            <a:spLocks noGrp="1"/>
          </p:cNvSpPr>
          <p:nvPr>
            <p:ph type="title"/>
          </p:nvPr>
        </p:nvSpPr>
        <p:spPr/>
        <p:txBody>
          <a:bodyPr/>
          <a:lstStyle/>
          <a:p>
            <a:r>
              <a:rPr lang="en-GB" dirty="0"/>
              <a:t>Hybrid XP: Pair (or Mob) Programming</a:t>
            </a:r>
          </a:p>
        </p:txBody>
      </p:sp>
      <p:sp>
        <p:nvSpPr>
          <p:cNvPr id="3" name="Content Placeholder 2">
            <a:extLst>
              <a:ext uri="{FF2B5EF4-FFF2-40B4-BE49-F238E27FC236}">
                <a16:creationId xmlns:a16="http://schemas.microsoft.com/office/drawing/2014/main" id="{E4184C91-BE09-42BC-A315-9E5436D5A366}"/>
              </a:ext>
            </a:extLst>
          </p:cNvPr>
          <p:cNvSpPr>
            <a:spLocks noGrp="1"/>
          </p:cNvSpPr>
          <p:nvPr>
            <p:ph idx="1"/>
          </p:nvPr>
        </p:nvSpPr>
        <p:spPr/>
        <p:txBody>
          <a:bodyPr/>
          <a:lstStyle/>
          <a:p>
            <a:r>
              <a:rPr lang="en-GB" dirty="0"/>
              <a:t>Two (or more) people share the keyboard</a:t>
            </a:r>
          </a:p>
          <a:p>
            <a:r>
              <a:rPr lang="en-GB" dirty="0"/>
              <a:t>One is the driver, one is the navigator</a:t>
            </a:r>
          </a:p>
          <a:p>
            <a:r>
              <a:rPr lang="en-GB" dirty="0"/>
              <a:t>Taking it in turns to be the driver</a:t>
            </a:r>
          </a:p>
          <a:p>
            <a:r>
              <a:rPr lang="en-GB" dirty="0"/>
              <a:t>Swapping when it feels right</a:t>
            </a:r>
          </a:p>
          <a:p>
            <a:r>
              <a:rPr lang="en-GB" dirty="0"/>
              <a:t>Or every 10-20 minutes (whatever works)</a:t>
            </a:r>
          </a:p>
          <a:p>
            <a:r>
              <a:rPr lang="en-GB" dirty="0"/>
              <a:t>Taking breaks when it feels right (and people need to)</a:t>
            </a:r>
          </a:p>
          <a:p>
            <a:r>
              <a:rPr lang="en-GB" dirty="0"/>
              <a:t>Breaking off to avoid ‘mob googling’</a:t>
            </a:r>
          </a:p>
          <a:p>
            <a:r>
              <a:rPr lang="en-GB" dirty="0"/>
              <a:t>Rotating on and off on longer stories</a:t>
            </a:r>
          </a:p>
        </p:txBody>
      </p:sp>
    </p:spTree>
    <p:extLst>
      <p:ext uri="{BB962C8B-B14F-4D97-AF65-F5344CB8AC3E}">
        <p14:creationId xmlns:p14="http://schemas.microsoft.com/office/powerpoint/2010/main" val="62889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0001-2BFF-42E9-B5BE-CF58643BDA14}"/>
              </a:ext>
            </a:extLst>
          </p:cNvPr>
          <p:cNvSpPr>
            <a:spLocks noGrp="1"/>
          </p:cNvSpPr>
          <p:nvPr>
            <p:ph type="title"/>
          </p:nvPr>
        </p:nvSpPr>
        <p:spPr/>
        <p:txBody>
          <a:bodyPr/>
          <a:lstStyle/>
          <a:p>
            <a:r>
              <a:rPr lang="en-GB" dirty="0"/>
              <a:t>Hybrid XP: Test-First Programming</a:t>
            </a:r>
          </a:p>
        </p:txBody>
      </p:sp>
      <p:sp>
        <p:nvSpPr>
          <p:cNvPr id="3" name="Content Placeholder 2">
            <a:extLst>
              <a:ext uri="{FF2B5EF4-FFF2-40B4-BE49-F238E27FC236}">
                <a16:creationId xmlns:a16="http://schemas.microsoft.com/office/drawing/2014/main" id="{EEF53F19-A935-4267-8667-B31775425DFD}"/>
              </a:ext>
            </a:extLst>
          </p:cNvPr>
          <p:cNvSpPr>
            <a:spLocks noGrp="1"/>
          </p:cNvSpPr>
          <p:nvPr>
            <p:ph idx="1"/>
          </p:nvPr>
        </p:nvSpPr>
        <p:spPr/>
        <p:txBody>
          <a:bodyPr/>
          <a:lstStyle/>
          <a:p>
            <a:r>
              <a:rPr lang="en-GB" dirty="0"/>
              <a:t>Write a test</a:t>
            </a:r>
          </a:p>
          <a:p>
            <a:r>
              <a:rPr lang="en-GB" dirty="0"/>
              <a:t>Then write the code to make the test pass</a:t>
            </a:r>
          </a:p>
          <a:p>
            <a:r>
              <a:rPr lang="en-GB" dirty="0"/>
              <a:t>Refactor the code and ensure the test still passes</a:t>
            </a:r>
          </a:p>
          <a:p>
            <a:r>
              <a:rPr lang="en-GB" dirty="0"/>
              <a:t>Repeat</a:t>
            </a:r>
          </a:p>
        </p:txBody>
      </p:sp>
    </p:spTree>
    <p:extLst>
      <p:ext uri="{BB962C8B-B14F-4D97-AF65-F5344CB8AC3E}">
        <p14:creationId xmlns:p14="http://schemas.microsoft.com/office/powerpoint/2010/main" val="3683838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BA45B-1549-48E9-B547-47D883D5F52F}"/>
              </a:ext>
            </a:extLst>
          </p:cNvPr>
          <p:cNvSpPr>
            <a:spLocks noGrp="1"/>
          </p:cNvSpPr>
          <p:nvPr>
            <p:ph type="title"/>
          </p:nvPr>
        </p:nvSpPr>
        <p:spPr/>
        <p:txBody>
          <a:bodyPr/>
          <a:lstStyle/>
          <a:p>
            <a:r>
              <a:rPr lang="en-GB" dirty="0"/>
              <a:t>Hybrid XP: Test-Right Programming</a:t>
            </a:r>
          </a:p>
        </p:txBody>
      </p:sp>
      <p:sp>
        <p:nvSpPr>
          <p:cNvPr id="3" name="Content Placeholder 2">
            <a:extLst>
              <a:ext uri="{FF2B5EF4-FFF2-40B4-BE49-F238E27FC236}">
                <a16:creationId xmlns:a16="http://schemas.microsoft.com/office/drawing/2014/main" id="{AA7D854F-F8C7-4E69-BF8E-E1AB05ED4A4F}"/>
              </a:ext>
            </a:extLst>
          </p:cNvPr>
          <p:cNvSpPr>
            <a:spLocks noGrp="1"/>
          </p:cNvSpPr>
          <p:nvPr>
            <p:ph idx="1"/>
          </p:nvPr>
        </p:nvSpPr>
        <p:spPr/>
        <p:txBody>
          <a:bodyPr/>
          <a:lstStyle/>
          <a:p>
            <a:r>
              <a:rPr lang="en-GB" dirty="0"/>
              <a:t>Test at the most appropriate level of the test pyramid</a:t>
            </a:r>
          </a:p>
          <a:p>
            <a:r>
              <a:rPr lang="en-GB" dirty="0"/>
              <a:t>Ensuring that all code is tested once</a:t>
            </a:r>
          </a:p>
          <a:p>
            <a:r>
              <a:rPr lang="en-GB" dirty="0"/>
              <a:t>Unit tests are faster than high-level behavioural tests</a:t>
            </a:r>
          </a:p>
          <a:p>
            <a:r>
              <a:rPr lang="en-GB" dirty="0"/>
              <a:t>Don’t write unnecessary tests (for example defensive programming)</a:t>
            </a:r>
          </a:p>
          <a:p>
            <a:r>
              <a:rPr lang="en-GB" dirty="0"/>
              <a:t>Be careful of your code coverage tools; they may mislead</a:t>
            </a:r>
          </a:p>
          <a:p>
            <a:endParaRPr lang="en-GB" dirty="0"/>
          </a:p>
        </p:txBody>
      </p:sp>
    </p:spTree>
    <p:extLst>
      <p:ext uri="{BB962C8B-B14F-4D97-AF65-F5344CB8AC3E}">
        <p14:creationId xmlns:p14="http://schemas.microsoft.com/office/powerpoint/2010/main" val="2151573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66FB-8427-4434-823D-B030AD77FA3C}"/>
              </a:ext>
            </a:extLst>
          </p:cNvPr>
          <p:cNvSpPr>
            <a:spLocks noGrp="1"/>
          </p:cNvSpPr>
          <p:nvPr>
            <p:ph type="title"/>
          </p:nvPr>
        </p:nvSpPr>
        <p:spPr/>
        <p:txBody>
          <a:bodyPr/>
          <a:lstStyle/>
          <a:p>
            <a:r>
              <a:rPr lang="en-GB" dirty="0"/>
              <a:t>Affiliations</a:t>
            </a:r>
          </a:p>
        </p:txBody>
      </p:sp>
      <p:sp>
        <p:nvSpPr>
          <p:cNvPr id="3" name="Content Placeholder 2">
            <a:extLst>
              <a:ext uri="{FF2B5EF4-FFF2-40B4-BE49-F238E27FC236}">
                <a16:creationId xmlns:a16="http://schemas.microsoft.com/office/drawing/2014/main" id="{763AEAEE-213E-4BB3-8F32-2E8430591F62}"/>
              </a:ext>
            </a:extLst>
          </p:cNvPr>
          <p:cNvSpPr>
            <a:spLocks noGrp="1"/>
          </p:cNvSpPr>
          <p:nvPr>
            <p:ph idx="1"/>
          </p:nvPr>
        </p:nvSpPr>
        <p:spPr/>
        <p:txBody>
          <a:bodyPr/>
          <a:lstStyle/>
          <a:p>
            <a:r>
              <a:rPr lang="en-GB" dirty="0"/>
              <a:t>Software Engineering Lead – SSRN, Elsevier, RELX</a:t>
            </a:r>
          </a:p>
          <a:p>
            <a:r>
              <a:rPr lang="en-GB" dirty="0"/>
              <a:t>Director &amp; Co-founder – </a:t>
            </a:r>
            <a:r>
              <a:rPr lang="en-GB" dirty="0" err="1"/>
              <a:t>XtreamLab</a:t>
            </a:r>
            <a:endParaRPr lang="en-GB" dirty="0"/>
          </a:p>
          <a:p>
            <a:r>
              <a:rPr lang="en-GB" dirty="0"/>
              <a:t>Member &amp; Co-founder – Bristol Wireless</a:t>
            </a:r>
          </a:p>
          <a:p>
            <a:r>
              <a:rPr lang="en-GB" dirty="0"/>
              <a:t>Co-Founder – </a:t>
            </a:r>
            <a:r>
              <a:rPr lang="en-GB" dirty="0" err="1"/>
              <a:t>HacktionLab</a:t>
            </a:r>
            <a:endParaRPr lang="en-GB" dirty="0"/>
          </a:p>
          <a:p>
            <a:endParaRPr lang="en-GB" dirty="0"/>
          </a:p>
          <a:p>
            <a:endParaRPr lang="en-GB" dirty="0"/>
          </a:p>
        </p:txBody>
      </p:sp>
    </p:spTree>
    <p:extLst>
      <p:ext uri="{BB962C8B-B14F-4D97-AF65-F5344CB8AC3E}">
        <p14:creationId xmlns:p14="http://schemas.microsoft.com/office/powerpoint/2010/main" val="3746813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5D600-56A7-409D-81BF-EC38CF535B5B}"/>
              </a:ext>
            </a:extLst>
          </p:cNvPr>
          <p:cNvSpPr>
            <a:spLocks noGrp="1"/>
          </p:cNvSpPr>
          <p:nvPr>
            <p:ph type="title"/>
          </p:nvPr>
        </p:nvSpPr>
        <p:spPr/>
        <p:txBody>
          <a:bodyPr/>
          <a:lstStyle/>
          <a:p>
            <a:r>
              <a:rPr lang="en-GB" dirty="0"/>
              <a:t>Hybrid XP: 10-Minute Builds</a:t>
            </a:r>
          </a:p>
        </p:txBody>
      </p:sp>
      <p:sp>
        <p:nvSpPr>
          <p:cNvPr id="3" name="Content Placeholder 2">
            <a:extLst>
              <a:ext uri="{FF2B5EF4-FFF2-40B4-BE49-F238E27FC236}">
                <a16:creationId xmlns:a16="http://schemas.microsoft.com/office/drawing/2014/main" id="{26E0CBFB-EC9A-46BD-85A0-FA882615024A}"/>
              </a:ext>
            </a:extLst>
          </p:cNvPr>
          <p:cNvSpPr>
            <a:spLocks noGrp="1"/>
          </p:cNvSpPr>
          <p:nvPr>
            <p:ph idx="1"/>
          </p:nvPr>
        </p:nvSpPr>
        <p:spPr/>
        <p:txBody>
          <a:bodyPr/>
          <a:lstStyle/>
          <a:p>
            <a:r>
              <a:rPr lang="en-GB" dirty="0"/>
              <a:t>Make sure your builds </a:t>
            </a:r>
          </a:p>
        </p:txBody>
      </p:sp>
    </p:spTree>
    <p:extLst>
      <p:ext uri="{BB962C8B-B14F-4D97-AF65-F5344CB8AC3E}">
        <p14:creationId xmlns:p14="http://schemas.microsoft.com/office/powerpoint/2010/main" val="4202471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4C0D-69F4-4D9D-91AF-DE7C70CD3823}"/>
              </a:ext>
            </a:extLst>
          </p:cNvPr>
          <p:cNvSpPr>
            <a:spLocks noGrp="1"/>
          </p:cNvSpPr>
          <p:nvPr>
            <p:ph type="title"/>
          </p:nvPr>
        </p:nvSpPr>
        <p:spPr/>
        <p:txBody>
          <a:bodyPr/>
          <a:lstStyle/>
          <a:p>
            <a:r>
              <a:rPr lang="en-GB" dirty="0"/>
              <a:t>In Summary</a:t>
            </a:r>
          </a:p>
        </p:txBody>
      </p:sp>
      <p:sp>
        <p:nvSpPr>
          <p:cNvPr id="3" name="Content Placeholder 2">
            <a:extLst>
              <a:ext uri="{FF2B5EF4-FFF2-40B4-BE49-F238E27FC236}">
                <a16:creationId xmlns:a16="http://schemas.microsoft.com/office/drawing/2014/main" id="{D82ED43B-8BFC-40F0-BD71-653FF5CC7642}"/>
              </a:ext>
            </a:extLst>
          </p:cNvPr>
          <p:cNvSpPr>
            <a:spLocks noGrp="1"/>
          </p:cNvSpPr>
          <p:nvPr>
            <p:ph idx="1"/>
          </p:nvPr>
        </p:nvSpPr>
        <p:spPr/>
        <p:txBody>
          <a:bodyPr/>
          <a:lstStyle/>
          <a:p>
            <a:r>
              <a:rPr lang="en-GB" dirty="0"/>
              <a:t>The point is that if you’re not doing XP then it doesn’t matter what methodology you’re using to manage the project.</a:t>
            </a:r>
          </a:p>
          <a:p>
            <a:endParaRPr lang="en-GB" dirty="0"/>
          </a:p>
        </p:txBody>
      </p:sp>
    </p:spTree>
    <p:extLst>
      <p:ext uri="{BB962C8B-B14F-4D97-AF65-F5344CB8AC3E}">
        <p14:creationId xmlns:p14="http://schemas.microsoft.com/office/powerpoint/2010/main" val="39044637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292F80-2675-4014-B439-A633D2BD129A}"/>
              </a:ext>
            </a:extLst>
          </p:cNvPr>
          <p:cNvSpPr>
            <a:spLocks noGrp="1"/>
          </p:cNvSpPr>
          <p:nvPr>
            <p:ph type="title"/>
          </p:nvPr>
        </p:nvSpPr>
        <p:spPr/>
        <p:txBody>
          <a:bodyPr/>
          <a:lstStyle/>
          <a:p>
            <a:r>
              <a:rPr lang="en-GB" dirty="0"/>
              <a:t>Thank You</a:t>
            </a:r>
          </a:p>
        </p:txBody>
      </p:sp>
      <p:sp>
        <p:nvSpPr>
          <p:cNvPr id="5" name="Text Placeholder 4">
            <a:extLst>
              <a:ext uri="{FF2B5EF4-FFF2-40B4-BE49-F238E27FC236}">
                <a16:creationId xmlns:a16="http://schemas.microsoft.com/office/drawing/2014/main" id="{ABFF6066-D46A-4822-B9A4-57005A79BFBC}"/>
              </a:ext>
            </a:extLst>
          </p:cNvPr>
          <p:cNvSpPr>
            <a:spLocks noGrp="1"/>
          </p:cNvSpPr>
          <p:nvPr>
            <p:ph type="body" idx="1"/>
          </p:nvPr>
        </p:nvSpPr>
        <p:spPr/>
        <p:txBody>
          <a:bodyPr/>
          <a:lstStyle/>
          <a:p>
            <a:r>
              <a:rPr lang="en-GB" dirty="0"/>
              <a:t>Mike Harris . mbharris.co.uk . </a:t>
            </a:r>
            <a:r>
              <a:rPr lang="en-GB" dirty="0">
                <a:hlinkClick r:id="rId2"/>
              </a:rPr>
              <a:t>mike@mbharris.co.uk</a:t>
            </a:r>
            <a:r>
              <a:rPr lang="en-GB" dirty="0"/>
              <a:t> . </a:t>
            </a:r>
            <a:r>
              <a:rPr lang="en-GB" dirty="0">
                <a:hlinkClick r:id="rId3"/>
              </a:rPr>
              <a:t>m.harris@elsevier.com</a:t>
            </a:r>
            <a:endParaRPr lang="en-GB" dirty="0"/>
          </a:p>
        </p:txBody>
      </p:sp>
    </p:spTree>
    <p:extLst>
      <p:ext uri="{BB962C8B-B14F-4D97-AF65-F5344CB8AC3E}">
        <p14:creationId xmlns:p14="http://schemas.microsoft.com/office/powerpoint/2010/main" val="3639600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861DB-49A8-460A-B3A1-F9403DF6B399}"/>
              </a:ext>
            </a:extLst>
          </p:cNvPr>
          <p:cNvSpPr txBox="1"/>
          <p:nvPr/>
        </p:nvSpPr>
        <p:spPr>
          <a:xfrm>
            <a:off x="691980" y="568410"/>
            <a:ext cx="10274871" cy="6186309"/>
          </a:xfrm>
          <a:prstGeom prst="rect">
            <a:avLst/>
          </a:prstGeom>
          <a:noFill/>
        </p:spPr>
        <p:txBody>
          <a:bodyPr wrap="square" rtlCol="0">
            <a:spAutoFit/>
          </a:bodyPr>
          <a:lstStyle/>
          <a:p>
            <a:r>
              <a:rPr lang="en-GB" dirty="0"/>
              <a:t>We’re all doing Agile nowadays aren’t we? We’ll all delivering software in an Agile way. But what does that mean? Does it mean sprints and stand-ups, Kanban even? But what about Extreme Programming?  If as a development team we’re not using pair programming, test driven development, continuous integration, and other XP practices, then we’re not really doing Agile software development.</a:t>
            </a:r>
          </a:p>
          <a:p>
            <a:endParaRPr lang="en-GB" dirty="0"/>
          </a:p>
          <a:p>
            <a:r>
              <a:rPr lang="en-GB" dirty="0"/>
              <a:t>With real-world examples from my professional experience, I’d like to look at why the current trend of companies and projects adopting Scrum, calling themselves Agile, but not transitioning their development to XP, is a recipe for disaster. I’d like to cover the main practices of XP as well as other good practices, such as version controlling, automated </a:t>
            </a:r>
            <a:r>
              <a:rPr lang="en-GB" dirty="0" err="1"/>
              <a:t>devops</a:t>
            </a:r>
            <a:r>
              <a:rPr lang="en-GB" dirty="0"/>
              <a:t> and deployment tooling, emergent design and domain driven design, can really help a team deliver quality software, whether they’re doing two-week sprints, ,Kanban, or even Waterfall.</a:t>
            </a:r>
          </a:p>
          <a:p>
            <a:endParaRPr lang="en-GB" dirty="0"/>
          </a:p>
          <a:p>
            <a:r>
              <a:rPr lang="en-GB" dirty="0"/>
              <a:t>I am a software engineer with experience of management of IT and software development teams using Agile, XP, and Lean methodologies. I have worked with Free Software (aka Open Source Software) since the early nineties continue to promote, advocate and employ Free/Libre and Open Source Software (FLOSS) where appropriate.</a:t>
            </a:r>
          </a:p>
          <a:p>
            <a:endParaRPr lang="en-GB" dirty="0"/>
          </a:p>
          <a:p>
            <a:r>
              <a:rPr lang="en-GB" dirty="0"/>
              <a:t>Having worked as a software engineer, systems administrator, development team technical lead, IT director, and Agile product owner, I am currently the software engineering lead for SSRN working for Elsevier, where we practice XP, Lean and Agile daily, on cool new microservices platforms, and tangling legacy monoliths.  I founded </a:t>
            </a:r>
            <a:r>
              <a:rPr lang="en-GB" dirty="0" err="1"/>
              <a:t>HacktionLab</a:t>
            </a:r>
            <a:r>
              <a:rPr lang="en-GB" dirty="0"/>
              <a:t> and co-organise the bi-annual event </a:t>
            </a:r>
            <a:r>
              <a:rPr lang="en-GB" dirty="0" err="1"/>
              <a:t>BarnCamp</a:t>
            </a:r>
            <a:r>
              <a:rPr lang="en-GB" dirty="0"/>
              <a:t>.</a:t>
            </a:r>
          </a:p>
          <a:p>
            <a:endParaRPr lang="en-GB" dirty="0"/>
          </a:p>
        </p:txBody>
      </p:sp>
    </p:spTree>
    <p:extLst>
      <p:ext uri="{BB962C8B-B14F-4D97-AF65-F5344CB8AC3E}">
        <p14:creationId xmlns:p14="http://schemas.microsoft.com/office/powerpoint/2010/main" val="2669800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B0651-5B25-4EC9-8460-B3554F0DC78B}"/>
              </a:ext>
            </a:extLst>
          </p:cNvPr>
          <p:cNvSpPr>
            <a:spLocks noGrp="1"/>
          </p:cNvSpPr>
          <p:nvPr>
            <p:ph type="title"/>
          </p:nvPr>
        </p:nvSpPr>
        <p:spPr/>
        <p:txBody>
          <a:bodyPr/>
          <a:lstStyle/>
          <a:p>
            <a:r>
              <a:rPr lang="en-GB" dirty="0"/>
              <a:t>The Plan</a:t>
            </a:r>
          </a:p>
        </p:txBody>
      </p:sp>
      <p:sp>
        <p:nvSpPr>
          <p:cNvPr id="3" name="Content Placeholder 2">
            <a:extLst>
              <a:ext uri="{FF2B5EF4-FFF2-40B4-BE49-F238E27FC236}">
                <a16:creationId xmlns:a16="http://schemas.microsoft.com/office/drawing/2014/main" id="{3CBC0DE7-8C56-4D59-A4DA-9F7B5EEBEDE3}"/>
              </a:ext>
            </a:extLst>
          </p:cNvPr>
          <p:cNvSpPr>
            <a:spLocks noGrp="1"/>
          </p:cNvSpPr>
          <p:nvPr>
            <p:ph idx="1"/>
          </p:nvPr>
        </p:nvSpPr>
        <p:spPr/>
        <p:txBody>
          <a:bodyPr>
            <a:normAutofit/>
          </a:bodyPr>
          <a:lstStyle/>
          <a:p>
            <a:r>
              <a:rPr lang="en-GB" dirty="0"/>
              <a:t>Frame where this comes from</a:t>
            </a:r>
          </a:p>
          <a:p>
            <a:r>
              <a:rPr lang="en-GB" dirty="0"/>
              <a:t>Introduce </a:t>
            </a:r>
            <a:r>
              <a:rPr lang="en-GB" dirty="0" err="1"/>
              <a:t>eXtreme</a:t>
            </a:r>
            <a:r>
              <a:rPr lang="en-GB" dirty="0"/>
              <a:t> Programming</a:t>
            </a:r>
          </a:p>
          <a:p>
            <a:r>
              <a:rPr lang="en-GB" dirty="0"/>
              <a:t>Place XP in the Agile sphere (differentiate from Scrum, Lean, etc)</a:t>
            </a:r>
          </a:p>
          <a:p>
            <a:r>
              <a:rPr lang="en-GB" dirty="0"/>
              <a:t>Explain the core parts of XP</a:t>
            </a:r>
          </a:p>
          <a:p>
            <a:r>
              <a:rPr lang="en-GB" dirty="0"/>
              <a:t>Review XP with Scrum, and Scrum without XP</a:t>
            </a:r>
          </a:p>
          <a:p>
            <a:r>
              <a:rPr lang="en-GB" dirty="0"/>
              <a:t>Review XP with LSD, and LSD without XP</a:t>
            </a:r>
          </a:p>
          <a:p>
            <a:r>
              <a:rPr lang="en-GB" dirty="0"/>
              <a:t>Review XP with Waterfall, and Waterfall without XP</a:t>
            </a:r>
          </a:p>
          <a:p>
            <a:r>
              <a:rPr lang="en-GB" dirty="0"/>
              <a:t>Summarise that if you’re not doing XP, you’re not really being Agile</a:t>
            </a:r>
          </a:p>
        </p:txBody>
      </p:sp>
    </p:spTree>
    <p:extLst>
      <p:ext uri="{BB962C8B-B14F-4D97-AF65-F5344CB8AC3E}">
        <p14:creationId xmlns:p14="http://schemas.microsoft.com/office/powerpoint/2010/main" val="2147469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D1C20-F0BC-4014-9039-91A6A3673C5A}"/>
              </a:ext>
            </a:extLst>
          </p:cNvPr>
          <p:cNvSpPr>
            <a:spLocks noGrp="1"/>
          </p:cNvSpPr>
          <p:nvPr>
            <p:ph type="title"/>
          </p:nvPr>
        </p:nvSpPr>
        <p:spPr/>
        <p:txBody>
          <a:bodyPr/>
          <a:lstStyle/>
          <a:p>
            <a:r>
              <a:rPr lang="en-GB" dirty="0"/>
              <a:t>Experience</a:t>
            </a:r>
          </a:p>
        </p:txBody>
      </p:sp>
      <p:sp>
        <p:nvSpPr>
          <p:cNvPr id="3" name="Content Placeholder 2">
            <a:extLst>
              <a:ext uri="{FF2B5EF4-FFF2-40B4-BE49-F238E27FC236}">
                <a16:creationId xmlns:a16="http://schemas.microsoft.com/office/drawing/2014/main" id="{3D30375F-4059-4FCE-9D8F-71E015786A76}"/>
              </a:ext>
            </a:extLst>
          </p:cNvPr>
          <p:cNvSpPr>
            <a:spLocks noGrp="1"/>
          </p:cNvSpPr>
          <p:nvPr>
            <p:ph idx="1"/>
          </p:nvPr>
        </p:nvSpPr>
        <p:spPr/>
        <p:txBody>
          <a:bodyPr>
            <a:normAutofit/>
          </a:bodyPr>
          <a:lstStyle/>
          <a:p>
            <a:r>
              <a:rPr lang="en-GB" dirty="0"/>
              <a:t>Degree in Computing for Real-Time Systems in 1993</a:t>
            </a:r>
          </a:p>
          <a:p>
            <a:r>
              <a:rPr lang="en-GB" dirty="0"/>
              <a:t>On and off software engineer since then</a:t>
            </a:r>
          </a:p>
          <a:p>
            <a:r>
              <a:rPr lang="en-GB" dirty="0"/>
              <a:t>Developed CMS systems through the nineties and noughties</a:t>
            </a:r>
          </a:p>
          <a:p>
            <a:r>
              <a:rPr lang="en-GB" dirty="0"/>
              <a:t>Used pretty much the methodology I learnt at Uni: “adapted agile  waterfall”.</a:t>
            </a:r>
          </a:p>
          <a:p>
            <a:r>
              <a:rPr lang="en-GB" dirty="0"/>
              <a:t>Heard about XP in the mid-noughties; dismissed it!</a:t>
            </a:r>
          </a:p>
          <a:p>
            <a:r>
              <a:rPr lang="en-GB" dirty="0"/>
              <a:t>Finally started to learn about it in 2013: converted</a:t>
            </a:r>
          </a:p>
          <a:p>
            <a:r>
              <a:rPr lang="en-GB" dirty="0"/>
              <a:t>Have since evangelised it wherever I’ve worked in software development teams</a:t>
            </a:r>
          </a:p>
          <a:p>
            <a:endParaRPr lang="en-GB" dirty="0"/>
          </a:p>
        </p:txBody>
      </p:sp>
    </p:spTree>
    <p:extLst>
      <p:ext uri="{BB962C8B-B14F-4D97-AF65-F5344CB8AC3E}">
        <p14:creationId xmlns:p14="http://schemas.microsoft.com/office/powerpoint/2010/main" val="1356335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9E5A83-CFE8-4089-9399-BB866721A351}"/>
              </a:ext>
            </a:extLst>
          </p:cNvPr>
          <p:cNvSpPr>
            <a:spLocks noGrp="1"/>
          </p:cNvSpPr>
          <p:nvPr>
            <p:ph type="title"/>
          </p:nvPr>
        </p:nvSpPr>
        <p:spPr/>
        <p:txBody>
          <a:bodyPr/>
          <a:lstStyle/>
          <a:p>
            <a:r>
              <a:rPr lang="en-GB" dirty="0"/>
              <a:t>Why this talk?</a:t>
            </a:r>
          </a:p>
        </p:txBody>
      </p:sp>
      <p:sp>
        <p:nvSpPr>
          <p:cNvPr id="5" name="Text Placeholder 4">
            <a:extLst>
              <a:ext uri="{FF2B5EF4-FFF2-40B4-BE49-F238E27FC236}">
                <a16:creationId xmlns:a16="http://schemas.microsoft.com/office/drawing/2014/main" id="{9259A80E-FA0C-400E-A13B-D561785BD17B}"/>
              </a:ext>
            </a:extLst>
          </p:cNvPr>
          <p:cNvSpPr>
            <a:spLocks noGrp="1"/>
          </p:cNvSpPr>
          <p:nvPr>
            <p:ph type="body" idx="1"/>
          </p:nvPr>
        </p:nvSpPr>
        <p:spPr/>
        <p:txBody>
          <a:bodyPr/>
          <a:lstStyle/>
          <a:p>
            <a:r>
              <a:rPr lang="en-GB" dirty="0"/>
              <a:t>The point is that if you’re not doing XP then it doesn’t matter what methodology you’re using to manage the project, you’re not writing good software.</a:t>
            </a:r>
          </a:p>
        </p:txBody>
      </p:sp>
    </p:spTree>
    <p:extLst>
      <p:ext uri="{BB962C8B-B14F-4D97-AF65-F5344CB8AC3E}">
        <p14:creationId xmlns:p14="http://schemas.microsoft.com/office/powerpoint/2010/main" val="3897721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594D1-73C4-4752-852F-598E34FD14D7}"/>
              </a:ext>
            </a:extLst>
          </p:cNvPr>
          <p:cNvSpPr>
            <a:spLocks noGrp="1"/>
          </p:cNvSpPr>
          <p:nvPr>
            <p:ph type="title"/>
          </p:nvPr>
        </p:nvSpPr>
        <p:spPr/>
        <p:txBody>
          <a:bodyPr/>
          <a:lstStyle/>
          <a:p>
            <a:r>
              <a:rPr lang="en-GB" dirty="0"/>
              <a:t>Why this talk?</a:t>
            </a:r>
          </a:p>
        </p:txBody>
      </p:sp>
      <p:sp>
        <p:nvSpPr>
          <p:cNvPr id="3" name="Content Placeholder 2">
            <a:extLst>
              <a:ext uri="{FF2B5EF4-FFF2-40B4-BE49-F238E27FC236}">
                <a16:creationId xmlns:a16="http://schemas.microsoft.com/office/drawing/2014/main" id="{978B84C9-1A5A-495E-B610-B27DF021E684}"/>
              </a:ext>
            </a:extLst>
          </p:cNvPr>
          <p:cNvSpPr>
            <a:spLocks noGrp="1"/>
          </p:cNvSpPr>
          <p:nvPr>
            <p:ph idx="1"/>
          </p:nvPr>
        </p:nvSpPr>
        <p:spPr/>
        <p:txBody>
          <a:bodyPr/>
          <a:lstStyle/>
          <a:p>
            <a:r>
              <a:rPr lang="en-GB" dirty="0"/>
              <a:t>This slide should be about rolling onto/speaking to people about projects with some different project examples:</a:t>
            </a:r>
          </a:p>
          <a:p>
            <a:pPr lvl="1"/>
            <a:r>
              <a:rPr lang="en-GB" dirty="0"/>
              <a:t>ITX: Scrum with almost no XP</a:t>
            </a:r>
          </a:p>
          <a:p>
            <a:pPr lvl="1"/>
            <a:r>
              <a:rPr lang="en-GB" dirty="0"/>
              <a:t>SSRN: Rituals around estimating</a:t>
            </a:r>
          </a:p>
          <a:p>
            <a:pPr lvl="1"/>
            <a:r>
              <a:rPr lang="en-GB" dirty="0" err="1"/>
              <a:t>Evise</a:t>
            </a:r>
            <a:r>
              <a:rPr lang="en-GB" dirty="0"/>
              <a:t>: again Scrum as the solution with a few tips to XP</a:t>
            </a:r>
          </a:p>
          <a:p>
            <a:pPr lvl="1"/>
            <a:r>
              <a:rPr lang="en-GB" dirty="0"/>
              <a:t>PWG: </a:t>
            </a:r>
          </a:p>
          <a:p>
            <a:pPr lvl="1"/>
            <a:r>
              <a:rPr lang="en-GB" dirty="0"/>
              <a:t>Loop</a:t>
            </a:r>
          </a:p>
          <a:p>
            <a:pPr lvl="1"/>
            <a:endParaRPr lang="en-GB" dirty="0"/>
          </a:p>
        </p:txBody>
      </p:sp>
    </p:spTree>
    <p:extLst>
      <p:ext uri="{BB962C8B-B14F-4D97-AF65-F5344CB8AC3E}">
        <p14:creationId xmlns:p14="http://schemas.microsoft.com/office/powerpoint/2010/main" val="4022484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3B13C-A43E-4A11-9FFA-C56781E6F799}"/>
              </a:ext>
            </a:extLst>
          </p:cNvPr>
          <p:cNvSpPr>
            <a:spLocks noGrp="1"/>
          </p:cNvSpPr>
          <p:nvPr>
            <p:ph type="title"/>
          </p:nvPr>
        </p:nvSpPr>
        <p:spPr/>
        <p:txBody>
          <a:bodyPr/>
          <a:lstStyle/>
          <a:p>
            <a:r>
              <a:rPr lang="en-GB" dirty="0"/>
              <a:t>What is XP?</a:t>
            </a:r>
          </a:p>
        </p:txBody>
      </p:sp>
      <p:sp>
        <p:nvSpPr>
          <p:cNvPr id="4" name="Text Placeholder 3">
            <a:extLst>
              <a:ext uri="{FF2B5EF4-FFF2-40B4-BE49-F238E27FC236}">
                <a16:creationId xmlns:a16="http://schemas.microsoft.com/office/drawing/2014/main" id="{D5E659C6-2E27-413D-8D2F-63AB26ACAB8F}"/>
              </a:ext>
            </a:extLst>
          </p:cNvPr>
          <p:cNvSpPr>
            <a:spLocks noGrp="1"/>
          </p:cNvSpPr>
          <p:nvPr>
            <p:ph type="body" idx="1"/>
          </p:nvPr>
        </p:nvSpPr>
        <p:spPr/>
        <p:txBody>
          <a:bodyPr/>
          <a:lstStyle/>
          <a:p>
            <a:r>
              <a:rPr lang="en-GB" dirty="0"/>
              <a:t>A brief recap of </a:t>
            </a:r>
            <a:r>
              <a:rPr lang="en-GB" dirty="0" err="1"/>
              <a:t>e</a:t>
            </a:r>
            <a:r>
              <a:rPr lang="en-GB" b="1" dirty="0" err="1"/>
              <a:t>X</a:t>
            </a:r>
            <a:r>
              <a:rPr lang="en-GB" dirty="0" err="1"/>
              <a:t>treme</a:t>
            </a:r>
            <a:r>
              <a:rPr lang="en-GB" dirty="0"/>
              <a:t> </a:t>
            </a:r>
            <a:r>
              <a:rPr lang="en-GB" b="1" dirty="0"/>
              <a:t>P</a:t>
            </a:r>
            <a:r>
              <a:rPr lang="en-GB" dirty="0"/>
              <a:t>rogramming</a:t>
            </a:r>
          </a:p>
        </p:txBody>
      </p:sp>
    </p:spTree>
    <p:extLst>
      <p:ext uri="{BB962C8B-B14F-4D97-AF65-F5344CB8AC3E}">
        <p14:creationId xmlns:p14="http://schemas.microsoft.com/office/powerpoint/2010/main" val="4238824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0696-D8F2-4250-81D4-DBEE19FBA628}"/>
              </a:ext>
            </a:extLst>
          </p:cNvPr>
          <p:cNvSpPr>
            <a:spLocks noGrp="1"/>
          </p:cNvSpPr>
          <p:nvPr>
            <p:ph type="title"/>
          </p:nvPr>
        </p:nvSpPr>
        <p:spPr/>
        <p:txBody>
          <a:bodyPr/>
          <a:lstStyle/>
          <a:p>
            <a:r>
              <a:rPr lang="en-GB" dirty="0"/>
              <a:t>What is XP</a:t>
            </a:r>
          </a:p>
        </p:txBody>
      </p:sp>
      <p:sp>
        <p:nvSpPr>
          <p:cNvPr id="3" name="Content Placeholder 2">
            <a:extLst>
              <a:ext uri="{FF2B5EF4-FFF2-40B4-BE49-F238E27FC236}">
                <a16:creationId xmlns:a16="http://schemas.microsoft.com/office/drawing/2014/main" id="{B6BDB862-AF04-4476-A380-CE527F5AC03D}"/>
              </a:ext>
            </a:extLst>
          </p:cNvPr>
          <p:cNvSpPr>
            <a:spLocks noGrp="1"/>
          </p:cNvSpPr>
          <p:nvPr>
            <p:ph idx="1"/>
          </p:nvPr>
        </p:nvSpPr>
        <p:spPr/>
        <p:txBody>
          <a:bodyPr/>
          <a:lstStyle/>
          <a:p>
            <a:r>
              <a:rPr lang="en-GB" dirty="0"/>
              <a:t>A brief history</a:t>
            </a:r>
          </a:p>
          <a:p>
            <a:r>
              <a:rPr lang="en-GB" dirty="0"/>
              <a:t>XP in relation to Agile, Scrum</a:t>
            </a:r>
          </a:p>
        </p:txBody>
      </p:sp>
    </p:spTree>
    <p:extLst>
      <p:ext uri="{BB962C8B-B14F-4D97-AF65-F5344CB8AC3E}">
        <p14:creationId xmlns:p14="http://schemas.microsoft.com/office/powerpoint/2010/main" val="397856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40696-D8F2-4250-81D4-DBEE19FBA628}"/>
              </a:ext>
            </a:extLst>
          </p:cNvPr>
          <p:cNvSpPr>
            <a:spLocks noGrp="1"/>
          </p:cNvSpPr>
          <p:nvPr>
            <p:ph type="title"/>
          </p:nvPr>
        </p:nvSpPr>
        <p:spPr/>
        <p:txBody>
          <a:bodyPr/>
          <a:lstStyle/>
          <a:p>
            <a:r>
              <a:rPr lang="en-GB" dirty="0"/>
              <a:t>What is XP: Values</a:t>
            </a:r>
          </a:p>
        </p:txBody>
      </p:sp>
      <p:sp>
        <p:nvSpPr>
          <p:cNvPr id="3" name="Content Placeholder 2">
            <a:extLst>
              <a:ext uri="{FF2B5EF4-FFF2-40B4-BE49-F238E27FC236}">
                <a16:creationId xmlns:a16="http://schemas.microsoft.com/office/drawing/2014/main" id="{B6BDB862-AF04-4476-A380-CE527F5AC03D}"/>
              </a:ext>
            </a:extLst>
          </p:cNvPr>
          <p:cNvSpPr>
            <a:spLocks noGrp="1"/>
          </p:cNvSpPr>
          <p:nvPr>
            <p:ph idx="1"/>
          </p:nvPr>
        </p:nvSpPr>
        <p:spPr/>
        <p:txBody>
          <a:bodyPr/>
          <a:lstStyle/>
          <a:p>
            <a:r>
              <a:rPr lang="en-GB" dirty="0"/>
              <a:t>Communication</a:t>
            </a:r>
          </a:p>
          <a:p>
            <a:r>
              <a:rPr lang="en-GB" dirty="0"/>
              <a:t>Simplicity</a:t>
            </a:r>
          </a:p>
          <a:p>
            <a:r>
              <a:rPr lang="en-GB" dirty="0"/>
              <a:t>Feedback</a:t>
            </a:r>
          </a:p>
          <a:p>
            <a:r>
              <a:rPr lang="en-GB" dirty="0"/>
              <a:t>Courage</a:t>
            </a:r>
          </a:p>
          <a:p>
            <a:r>
              <a:rPr lang="en-GB" dirty="0"/>
              <a:t>Respect</a:t>
            </a:r>
          </a:p>
          <a:p>
            <a:r>
              <a:rPr lang="en-GB" dirty="0"/>
              <a:t>Others</a:t>
            </a:r>
          </a:p>
        </p:txBody>
      </p:sp>
    </p:spTree>
    <p:extLst>
      <p:ext uri="{BB962C8B-B14F-4D97-AF65-F5344CB8AC3E}">
        <p14:creationId xmlns:p14="http://schemas.microsoft.com/office/powerpoint/2010/main" val="11740744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Theme</Template>
  <TotalTime>551</TotalTime>
  <Words>713</Words>
  <Application>Microsoft Office PowerPoint</Application>
  <PresentationFormat>Widescreen</PresentationFormat>
  <Paragraphs>131</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It’s XP, stupid!</vt:lpstr>
      <vt:lpstr>Affiliations</vt:lpstr>
      <vt:lpstr>The Plan</vt:lpstr>
      <vt:lpstr>Experience</vt:lpstr>
      <vt:lpstr>Why this talk?</vt:lpstr>
      <vt:lpstr>Why this talk?</vt:lpstr>
      <vt:lpstr>What is XP?</vt:lpstr>
      <vt:lpstr>What is XP</vt:lpstr>
      <vt:lpstr>What is XP: Values</vt:lpstr>
      <vt:lpstr>What is XP: Principles</vt:lpstr>
      <vt:lpstr>What is XP: Practices</vt:lpstr>
      <vt:lpstr>Case Study: SSRN</vt:lpstr>
      <vt:lpstr>Case Study: ITX</vt:lpstr>
      <vt:lpstr>PowerPoint Presentation</vt:lpstr>
      <vt:lpstr>XP++</vt:lpstr>
      <vt:lpstr>Hybrid XP: Practices you should be doing</vt:lpstr>
      <vt:lpstr>Hybrid XP: Pair (or Mob) Programming</vt:lpstr>
      <vt:lpstr>Hybrid XP: Test-First Programming</vt:lpstr>
      <vt:lpstr>Hybrid XP: Test-Right Programming</vt:lpstr>
      <vt:lpstr>Hybrid XP: 10-Minute Builds</vt:lpstr>
      <vt:lpstr>In Summary</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It’s XP, stupid!</dc:title>
  <dc:creator>Harris, Michael (ELS-OXF)</dc:creator>
  <cp:lastModifiedBy>Harris, Michael (ELS-OXF)</cp:lastModifiedBy>
  <cp:revision>26</cp:revision>
  <dcterms:created xsi:type="dcterms:W3CDTF">2018-05-10T15:23:32Z</dcterms:created>
  <dcterms:modified xsi:type="dcterms:W3CDTF">2018-05-15T15:24:32Z</dcterms:modified>
</cp:coreProperties>
</file>