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ris, Michael (ELS-OXF)" initials="MBH" lastIdx="1" clrIdx="0">
    <p:extLst>
      <p:ext uri="{19B8F6BF-5375-455C-9EA6-DF929625EA0E}">
        <p15:presenceInfo xmlns:p15="http://schemas.microsoft.com/office/powerpoint/2012/main" userId="Harris, Michael (ELS-OXF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8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8T12:52:03.510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11/28/2017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03C16-60DB-4B99-B9E3-30D824DD01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z-Cyrl-AZ" b="1" dirty="0"/>
              <a:t>Котлин</a:t>
            </a:r>
            <a:r>
              <a:rPr lang="en-GB" b="1" dirty="0"/>
              <a:t> : </a:t>
            </a:r>
            <a:r>
              <a:rPr lang="en-GB" dirty="0" err="1"/>
              <a:t>Kotlin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FA8BA-8EF4-45A8-A5A3-3A54082B9E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very quick intro</a:t>
            </a:r>
          </a:p>
        </p:txBody>
      </p:sp>
      <p:pic>
        <p:nvPicPr>
          <p:cNvPr id="2050" name="Picture 2" descr="Kotlin Logo">
            <a:extLst>
              <a:ext uri="{FF2B5EF4-FFF2-40B4-BE49-F238E27FC236}">
                <a16:creationId xmlns:a16="http://schemas.microsoft.com/office/drawing/2014/main" id="{6A3DFF91-5196-4A28-B324-871DB4BBB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98" y="2701106"/>
            <a:ext cx="14478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980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B0AF-7CC0-4B64-A1D7-7B84E9F6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7EF637-75E4-4B28-B695-7903E9D40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280285"/>
            <a:ext cx="65532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7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B4C4-4B66-4082-8CE0-6344E304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Kotlin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B8909-1571-43DA-A81F-A3C93F2D3A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Released in 2011 – v1.0 in 2016</a:t>
            </a:r>
          </a:p>
          <a:p>
            <a:r>
              <a:rPr lang="en-GB" dirty="0"/>
              <a:t>Developed by </a:t>
            </a:r>
            <a:r>
              <a:rPr lang="en-GB" dirty="0" err="1"/>
              <a:t>JetBrains</a:t>
            </a:r>
            <a:endParaRPr lang="en-GB" dirty="0"/>
          </a:p>
          <a:p>
            <a:r>
              <a:rPr lang="en-GB" dirty="0"/>
              <a:t>They make IntelliJ, WebStorm, </a:t>
            </a:r>
            <a:r>
              <a:rPr lang="en-GB" dirty="0" err="1"/>
              <a:t>PyCharm</a:t>
            </a:r>
            <a:r>
              <a:rPr lang="en-GB" dirty="0"/>
              <a:t>, </a:t>
            </a:r>
            <a:r>
              <a:rPr lang="en-GB" dirty="0" err="1"/>
              <a:t>RubyMine</a:t>
            </a:r>
            <a:r>
              <a:rPr lang="en-GB" dirty="0"/>
              <a:t>, etc.</a:t>
            </a:r>
          </a:p>
          <a:p>
            <a:r>
              <a:rPr lang="en-GB" dirty="0"/>
              <a:t>Under Apache 2.0 Licence</a:t>
            </a:r>
          </a:p>
          <a:p>
            <a:r>
              <a:rPr lang="en-GB" dirty="0"/>
              <a:t>Named after an Island off the coast from St Petersburg</a:t>
            </a:r>
          </a:p>
          <a:p>
            <a:r>
              <a:rPr lang="en-GB" dirty="0"/>
              <a:t>Runs on the JVM</a:t>
            </a:r>
          </a:p>
          <a:p>
            <a:r>
              <a:rPr lang="en-GB" dirty="0"/>
              <a:t>Statically types and using type inference</a:t>
            </a:r>
          </a:p>
          <a:p>
            <a:r>
              <a:rPr lang="en-GB" dirty="0"/>
              <a:t>Now on version 1.2</a:t>
            </a:r>
          </a:p>
          <a:p>
            <a:r>
              <a:rPr lang="en-GB" dirty="0"/>
              <a:t>I think it has the best bits of Java, Scala, Groovy, and C#</a:t>
            </a:r>
          </a:p>
          <a:p>
            <a:r>
              <a:rPr lang="en-GB" dirty="0"/>
              <a:t>Support for command line, IntelliJ, Android and Eclipse, Emacs, Gradle</a:t>
            </a:r>
          </a:p>
          <a:p>
            <a:endParaRPr lang="en-GB" dirty="0"/>
          </a:p>
        </p:txBody>
      </p:sp>
      <p:pic>
        <p:nvPicPr>
          <p:cNvPr id="1026" name="Picture 2" descr="https://upload.wikimedia.org/wikipedia/commons/4/48/Kronstadt1June1942.jpg">
            <a:extLst>
              <a:ext uri="{FF2B5EF4-FFF2-40B4-BE49-F238E27FC236}">
                <a16:creationId xmlns:a16="http://schemas.microsoft.com/office/drawing/2014/main" id="{F80EE82B-8115-465A-A989-FF51051138E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085" y="2460276"/>
            <a:ext cx="4700588" cy="320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otlin Logo">
            <a:extLst>
              <a:ext uri="{FF2B5EF4-FFF2-40B4-BE49-F238E27FC236}">
                <a16:creationId xmlns:a16="http://schemas.microsoft.com/office/drawing/2014/main" id="{0BBEDE9A-CD37-4E89-B0E3-97FF3162F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38" y="753228"/>
            <a:ext cx="939144" cy="9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81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4370-1CD8-4CE0-809E-A212E8A5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337A4-B03E-4F61-A89C-E58943C00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Things </a:t>
            </a:r>
            <a:r>
              <a:rPr lang="en-GB" dirty="0" err="1"/>
              <a:t>Kotlin</a:t>
            </a:r>
            <a:r>
              <a:rPr lang="en-GB" dirty="0"/>
              <a:t> does that Java doesn’t</a:t>
            </a:r>
          </a:p>
        </p:txBody>
      </p:sp>
      <p:pic>
        <p:nvPicPr>
          <p:cNvPr id="4" name="Picture 4" descr="Kotlin Logo">
            <a:extLst>
              <a:ext uri="{FF2B5EF4-FFF2-40B4-BE49-F238E27FC236}">
                <a16:creationId xmlns:a16="http://schemas.microsoft.com/office/drawing/2014/main" id="{4D887666-A03C-4B00-BBC6-4E31C38AC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38" y="2948806"/>
            <a:ext cx="939144" cy="9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16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2B7CB9-9E40-4AC3-B6D7-74E4DBBFF30C}"/>
              </a:ext>
            </a:extLst>
          </p:cNvPr>
          <p:cNvSpPr/>
          <p:nvPr/>
        </p:nvSpPr>
        <p:spPr>
          <a:xfrm>
            <a:off x="615843" y="2400300"/>
            <a:ext cx="10162647" cy="33261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A4BD7-A3A6-4DF5-9F92-F6370991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classes</a:t>
            </a:r>
          </a:p>
        </p:txBody>
      </p:sp>
      <p:pic>
        <p:nvPicPr>
          <p:cNvPr id="4" name="Picture 4" descr="Kotlin Logo">
            <a:extLst>
              <a:ext uri="{FF2B5EF4-FFF2-40B4-BE49-F238E27FC236}">
                <a16:creationId xmlns:a16="http://schemas.microsoft.com/office/drawing/2014/main" id="{1BEA0B4B-C171-4267-8611-8ED02E136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38" y="827214"/>
            <a:ext cx="939144" cy="9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6D40181-9DC7-455D-9430-CA307880899B}"/>
              </a:ext>
            </a:extLst>
          </p:cNvPr>
          <p:cNvSpPr/>
          <p:nvPr/>
        </p:nvSpPr>
        <p:spPr>
          <a:xfrm>
            <a:off x="615843" y="2494691"/>
            <a:ext cx="10042429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37B3"/>
                </a:solidFill>
                <a:latin typeface="Liberation Mono"/>
              </a:rPr>
              <a:t>data</a:t>
            </a:r>
            <a:r>
              <a:rPr lang="en-GB" dirty="0">
                <a:solidFill>
                  <a:srgbClr val="000000"/>
                </a:solidFill>
                <a:latin typeface="Liberation Mono"/>
              </a:rPr>
              <a:t> </a:t>
            </a:r>
            <a:r>
              <a:rPr lang="en-GB" b="1" dirty="0">
                <a:solidFill>
                  <a:srgbClr val="0037B3"/>
                </a:solidFill>
                <a:latin typeface="Liberation Mono"/>
              </a:rPr>
              <a:t>class</a:t>
            </a:r>
            <a:r>
              <a:rPr lang="en-GB" dirty="0">
                <a:solidFill>
                  <a:srgbClr val="000000"/>
                </a:solidFill>
                <a:latin typeface="Liberation Mono"/>
              </a:rPr>
              <a:t> Customer(</a:t>
            </a:r>
            <a:r>
              <a:rPr lang="en-GB" b="1" dirty="0" err="1">
                <a:solidFill>
                  <a:srgbClr val="0037B3"/>
                </a:solidFill>
                <a:latin typeface="Liberation Mono"/>
              </a:rPr>
              <a:t>val</a:t>
            </a:r>
            <a:r>
              <a:rPr lang="en-GB" dirty="0">
                <a:solidFill>
                  <a:srgbClr val="000000"/>
                </a:solidFill>
                <a:latin typeface="Liberation Mono"/>
              </a:rPr>
              <a:t> name: String, </a:t>
            </a:r>
            <a:r>
              <a:rPr lang="en-GB" b="1" dirty="0" err="1">
                <a:solidFill>
                  <a:srgbClr val="0037B3"/>
                </a:solidFill>
                <a:latin typeface="Liberation Mono"/>
              </a:rPr>
              <a:t>val</a:t>
            </a:r>
            <a:r>
              <a:rPr lang="en-GB" dirty="0">
                <a:solidFill>
                  <a:srgbClr val="000000"/>
                </a:solidFill>
                <a:latin typeface="Liberation Mono"/>
              </a:rPr>
              <a:t> email: String)</a:t>
            </a:r>
          </a:p>
          <a:p>
            <a:r>
              <a:rPr lang="en-GB" dirty="0">
                <a:solidFill>
                  <a:srgbClr val="000000"/>
                </a:solidFill>
                <a:latin typeface="Liberation Mono"/>
              </a:rPr>
              <a:t> - gives you getters, setters, </a:t>
            </a:r>
            <a:r>
              <a:rPr lang="en-GB" dirty="0" err="1">
                <a:solidFill>
                  <a:srgbClr val="000000"/>
                </a:solidFill>
                <a:latin typeface="Liberation Mono"/>
              </a:rPr>
              <a:t>toString</a:t>
            </a:r>
            <a:r>
              <a:rPr lang="en-GB" dirty="0">
                <a:solidFill>
                  <a:srgbClr val="000000"/>
                </a:solidFill>
                <a:latin typeface="Liberation Mono"/>
              </a:rPr>
              <a:t>(), equals(), </a:t>
            </a:r>
            <a:r>
              <a:rPr lang="en-GB" dirty="0" err="1">
                <a:solidFill>
                  <a:srgbClr val="000000"/>
                </a:solidFill>
                <a:latin typeface="Liberation Mono"/>
              </a:rPr>
              <a:t>hashCode</a:t>
            </a:r>
            <a:r>
              <a:rPr lang="en-GB" dirty="0">
                <a:solidFill>
                  <a:srgbClr val="000000"/>
                </a:solidFill>
                <a:latin typeface="Liberation Mono"/>
              </a:rPr>
              <a:t>(), copy(), </a:t>
            </a:r>
            <a:r>
              <a:rPr lang="en-GB" dirty="0" err="1">
                <a:solidFill>
                  <a:srgbClr val="000000"/>
                </a:solidFill>
                <a:latin typeface="Liberation Mono"/>
              </a:rPr>
              <a:t>destructuring</a:t>
            </a:r>
            <a:r>
              <a:rPr lang="en-GB" dirty="0">
                <a:solidFill>
                  <a:srgbClr val="000000"/>
                </a:solidFill>
                <a:latin typeface="Liberation Mono"/>
              </a:rPr>
              <a:t> methods out of the box</a:t>
            </a:r>
          </a:p>
          <a:p>
            <a:endParaRPr lang="en-GB" dirty="0">
              <a:solidFill>
                <a:srgbClr val="000000"/>
              </a:solidFill>
              <a:latin typeface="Liberation Mono"/>
            </a:endParaRPr>
          </a:p>
          <a:p>
            <a:endParaRPr lang="en-GB" dirty="0">
              <a:solidFill>
                <a:srgbClr val="000000"/>
              </a:solidFill>
              <a:latin typeface="Liberation Mono"/>
            </a:endParaRPr>
          </a:p>
          <a:p>
            <a:pPr lvl="1"/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class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Person(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name: String, </a:t>
            </a: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age: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GB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mike = Person(“Mike Harris”, 47)</a:t>
            </a:r>
          </a:p>
          <a:p>
            <a:pPr lvl="1"/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youngerMike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mike.copy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 = 21)</a:t>
            </a:r>
            <a:b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(name, age) =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youngerMike</a:t>
            </a:r>
            <a:b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(“Although Mike is older now, he was once $age”)</a:t>
            </a:r>
            <a:br>
              <a:rPr lang="en-GB" dirty="0">
                <a:solidFill>
                  <a:srgbClr val="000000"/>
                </a:solidFill>
                <a:latin typeface="Liberation Mono"/>
              </a:rPr>
            </a:br>
            <a:endParaRPr lang="en-GB" dirty="0">
              <a:solidFill>
                <a:srgbClr val="000000"/>
              </a:solidFill>
              <a:latin typeface="Liberation Mono"/>
            </a:endParaRPr>
          </a:p>
          <a:p>
            <a:endParaRPr lang="en-GB" dirty="0">
              <a:solidFill>
                <a:srgbClr val="000000"/>
              </a:solidFill>
              <a:latin typeface="Liberation Mono"/>
            </a:endParaRPr>
          </a:p>
          <a:p>
            <a:endParaRPr lang="en-GB" dirty="0">
              <a:solidFill>
                <a:srgbClr val="000000"/>
              </a:solidFill>
              <a:latin typeface="Liberation Mono"/>
            </a:endParaRPr>
          </a:p>
        </p:txBody>
      </p:sp>
    </p:spTree>
    <p:extLst>
      <p:ext uri="{BB962C8B-B14F-4D97-AF65-F5344CB8AC3E}">
        <p14:creationId xmlns:p14="http://schemas.microsoft.com/office/powerpoint/2010/main" val="1865990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D5A7-6035-40C9-9675-2C7ACAC4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Extension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222B42-E754-4D6E-8872-D76A3CA53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58" y="2310070"/>
            <a:ext cx="9743729" cy="2550254"/>
          </a:xfrm>
          <a:prstGeom prst="rect">
            <a:avLst/>
          </a:prstGeom>
        </p:spPr>
      </p:pic>
      <p:pic>
        <p:nvPicPr>
          <p:cNvPr id="7" name="Picture 4" descr="Kotlin Logo">
            <a:extLst>
              <a:ext uri="{FF2B5EF4-FFF2-40B4-BE49-F238E27FC236}">
                <a16:creationId xmlns:a16="http://schemas.microsoft.com/office/drawing/2014/main" id="{E4C4FE1D-F2ED-49E9-BD40-FA20703D2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38" y="827214"/>
            <a:ext cx="939144" cy="9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238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75BAE-FF40-4A90-81D9-21CAA426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Range expressions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019679-49BF-49B8-A406-F95B203CC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88" y="3047484"/>
            <a:ext cx="10499069" cy="2109402"/>
          </a:xfrm>
          <a:prstGeom prst="rect">
            <a:avLst/>
          </a:prstGeom>
        </p:spPr>
      </p:pic>
      <p:pic>
        <p:nvPicPr>
          <p:cNvPr id="6" name="Picture 4" descr="Kotlin Logo">
            <a:extLst>
              <a:ext uri="{FF2B5EF4-FFF2-40B4-BE49-F238E27FC236}">
                <a16:creationId xmlns:a16="http://schemas.microsoft.com/office/drawing/2014/main" id="{30426D31-DBBA-4E90-AD2D-68FAD5F1B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038" y="827214"/>
            <a:ext cx="939144" cy="93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887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7C99-67CA-430C-B09C-367B734F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Safe navigation &amp; safe coalescing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0D3E9-F1E3-405F-8DD5-366B7F39B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96" y="2093517"/>
            <a:ext cx="7058025" cy="304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608F65-E806-4E32-A572-A308F99C9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126" y="5288902"/>
            <a:ext cx="7153275" cy="1266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5AFAE7-817F-463E-9E9E-43E696EDF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200" y="4104847"/>
            <a:ext cx="7000875" cy="141922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126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7B370-1854-4F1B-81D5-A133D534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declarations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434879-7AEC-4DEC-982E-B32F2119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10" y="2624408"/>
            <a:ext cx="6986716" cy="2587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E1E30F-4425-4DF7-94F6-42DFBC455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326" y="4713769"/>
            <a:ext cx="7105005" cy="1836125"/>
          </a:xfrm>
          <a:prstGeom prst="rect">
            <a:avLst/>
          </a:prstGeom>
        </p:spPr>
      </p:pic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D695E0DA-39CD-4FEC-978C-C0CA330A626F}"/>
              </a:ext>
            </a:extLst>
          </p:cNvPr>
          <p:cNvSpPr/>
          <p:nvPr/>
        </p:nvSpPr>
        <p:spPr>
          <a:xfrm rot="2308978">
            <a:off x="8013664" y="1527750"/>
            <a:ext cx="3331028" cy="2411495"/>
          </a:xfrm>
          <a:prstGeom prst="cloudCallout">
            <a:avLst>
              <a:gd name="adj1" fmla="val -41705"/>
              <a:gd name="adj2" fmla="val 923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Singletons</a:t>
            </a:r>
          </a:p>
        </p:txBody>
      </p:sp>
    </p:spTree>
    <p:extLst>
      <p:ext uri="{BB962C8B-B14F-4D97-AF65-F5344CB8AC3E}">
        <p14:creationId xmlns:p14="http://schemas.microsoft.com/office/powerpoint/2010/main" val="281436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7901-C573-4ACD-87E8-958CAE37D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D0A7BE-CAAC-4973-9688-07387CC08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504" y="2733674"/>
            <a:ext cx="8573603" cy="310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3449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945</TotalTime>
  <Words>184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Liberation Mono</vt:lpstr>
      <vt:lpstr>Trebuchet MS</vt:lpstr>
      <vt:lpstr>Berlin</vt:lpstr>
      <vt:lpstr>Котлин : Kotlin</vt:lpstr>
      <vt:lpstr>Kotlin</vt:lpstr>
      <vt:lpstr>Some examples</vt:lpstr>
      <vt:lpstr>Data classes</vt:lpstr>
      <vt:lpstr>Extension functions</vt:lpstr>
      <vt:lpstr>Range expressions</vt:lpstr>
      <vt:lpstr>Safe navigation &amp; safe coalescing</vt:lpstr>
      <vt:lpstr>Object declarations</vt:lpstr>
      <vt:lpstr>When</vt:lpstr>
      <vt:lpstr>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</dc:title>
  <dc:creator>Harris, Michael (ELS-OXF)</dc:creator>
  <cp:lastModifiedBy>Harris, Michael (ELS-OXF)</cp:lastModifiedBy>
  <cp:revision>20</cp:revision>
  <dcterms:created xsi:type="dcterms:W3CDTF">2017-11-27T17:47:34Z</dcterms:created>
  <dcterms:modified xsi:type="dcterms:W3CDTF">2017-11-28T13:10:29Z</dcterms:modified>
</cp:coreProperties>
</file>