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76" r:id="rId4"/>
    <p:sldId id="277" r:id="rId5"/>
    <p:sldId id="280" r:id="rId6"/>
    <p:sldId id="278" r:id="rId7"/>
    <p:sldId id="282" r:id="rId8"/>
    <p:sldId id="279" r:id="rId9"/>
    <p:sldId id="283" r:id="rId10"/>
    <p:sldId id="284" r:id="rId11"/>
    <p:sldId id="285" r:id="rId12"/>
    <p:sldId id="286" r:id="rId13"/>
    <p:sldId id="288" r:id="rId14"/>
    <p:sldId id="287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3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0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2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5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2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78D-E65C-7D43-B970-87605036101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9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2A78D-E65C-7D43-B970-87605036101C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2680-D127-584F-AE9A-B8968CF78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VqUcNKVbYg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Pair Programming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Mob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67" y="6080449"/>
            <a:ext cx="2488163" cy="44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9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watch a video from Woody </a:t>
            </a:r>
            <a:r>
              <a:rPr lang="en-US" dirty="0" err="1"/>
              <a:t>Zuill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65FA63-14EA-42CB-8E9F-A141FE56138D}"/>
              </a:ext>
            </a:extLst>
          </p:cNvPr>
          <p:cNvSpPr/>
          <p:nvPr/>
        </p:nvSpPr>
        <p:spPr>
          <a:xfrm>
            <a:off x="1904259" y="3105835"/>
            <a:ext cx="5544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https://www.youtube.com/watch?v=dVqUcNKVbYg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7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Total team-ownership of code.  Ability to say “</a:t>
            </a:r>
            <a:r>
              <a:rPr lang="en-US" i="1" dirty="0"/>
              <a:t>we did this, we decided that</a:t>
            </a:r>
            <a:r>
              <a:rPr lang="en-US" dirty="0"/>
              <a:t>” with conviction.</a:t>
            </a:r>
          </a:p>
          <a:p>
            <a:r>
              <a:rPr lang="en-US" dirty="0"/>
              <a:t>Enhanced code quality, far, far fewer bugs.</a:t>
            </a:r>
          </a:p>
          <a:p>
            <a:r>
              <a:rPr lang="en-US" dirty="0"/>
              <a:t>Knowledge transfer to all team members (to at least some degree).</a:t>
            </a:r>
          </a:p>
          <a:p>
            <a:r>
              <a:rPr lang="en-US" dirty="0"/>
              <a:t>Can help identify knowledge silos.</a:t>
            </a:r>
          </a:p>
          <a:p>
            <a:r>
              <a:rPr lang="en-US" dirty="0"/>
              <a:t>In my experience it doesn’t actually slow a team down, remarkably.  Any slow down can be justified by resulting code quality.</a:t>
            </a:r>
          </a:p>
          <a:p>
            <a:r>
              <a:rPr lang="en-US" dirty="0"/>
              <a:t>Eliminates conspiracies-to-do-bad; well, if the whole team agrees to the conspiracy, then you’re pretty much sunk!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 programming - 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you do, don’t tell the FD! (at least not until you have proof it works).</a:t>
            </a:r>
          </a:p>
          <a:p>
            <a:r>
              <a:rPr lang="en-US" dirty="0"/>
              <a:t>Remote workers are hard to integrate.</a:t>
            </a:r>
          </a:p>
          <a:p>
            <a:r>
              <a:rPr lang="en-US" dirty="0"/>
              <a:t>Not that good for investigation and analysis.</a:t>
            </a:r>
          </a:p>
          <a:p>
            <a:r>
              <a:rPr lang="en-US" dirty="0"/>
              <a:t>Not that good for </a:t>
            </a:r>
            <a:r>
              <a:rPr lang="en-US" dirty="0" err="1"/>
              <a:t>devops</a:t>
            </a:r>
            <a:r>
              <a:rPr lang="en-US" dirty="0"/>
              <a:t>/</a:t>
            </a:r>
            <a:r>
              <a:rPr lang="en-US" dirty="0" err="1"/>
              <a:t>sysadmin</a:t>
            </a:r>
            <a:r>
              <a:rPr lang="en-US" dirty="0"/>
              <a:t> tasks; pairing works better for this.</a:t>
            </a:r>
          </a:p>
          <a:p>
            <a:r>
              <a:rPr lang="en-US" dirty="0"/>
              <a:t>Will most likely initially affect your throughput as it reduces your team’s WIP limit to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9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not just programming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r>
              <a:rPr lang="en-US" dirty="0"/>
              <a:t>Backlog grooming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Systems administration / </a:t>
            </a:r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Reporting</a:t>
            </a:r>
          </a:p>
          <a:p>
            <a:r>
              <a:rPr lang="en-US" dirty="0"/>
              <a:t>Digging holes in the road (mob digging has been used for this for many years already).</a:t>
            </a:r>
          </a:p>
        </p:txBody>
      </p:sp>
    </p:spTree>
    <p:extLst>
      <p:ext uri="{BB962C8B-B14F-4D97-AF65-F5344CB8AC3E}">
        <p14:creationId xmlns:p14="http://schemas.microsoft.com/office/powerpoint/2010/main" val="355555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remember to also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Keep</a:t>
            </a:r>
            <a:r>
              <a:rPr lang="en-US" dirty="0"/>
              <a:t> the stories short.</a:t>
            </a:r>
          </a:p>
          <a:p>
            <a:r>
              <a:rPr lang="en-US" u="sng" dirty="0"/>
              <a:t>Focus</a:t>
            </a:r>
            <a:r>
              <a:rPr lang="en-US" dirty="0"/>
              <a:t> on the what, why and for whom, not the how.</a:t>
            </a:r>
          </a:p>
          <a:p>
            <a:r>
              <a:rPr lang="en-US" u="sng" dirty="0"/>
              <a:t>Do</a:t>
            </a:r>
            <a:r>
              <a:rPr lang="en-US" dirty="0"/>
              <a:t> test-driven development.</a:t>
            </a:r>
          </a:p>
          <a:p>
            <a:r>
              <a:rPr lang="en-US" u="sng" dirty="0"/>
              <a:t>Write</a:t>
            </a:r>
            <a:r>
              <a:rPr lang="en-US" dirty="0"/>
              <a:t> CLEAN code.</a:t>
            </a:r>
          </a:p>
          <a:p>
            <a:r>
              <a:rPr lang="en-US" u="sng" dirty="0"/>
              <a:t>Use</a:t>
            </a:r>
            <a:r>
              <a:rPr lang="en-US" dirty="0"/>
              <a:t> design patterns.</a:t>
            </a:r>
          </a:p>
          <a:p>
            <a:r>
              <a:rPr lang="en-US" u="sng" dirty="0"/>
              <a:t>Refactor</a:t>
            </a:r>
            <a:r>
              <a:rPr lang="en-US" dirty="0"/>
              <a:t> often.</a:t>
            </a:r>
          </a:p>
          <a:p>
            <a:r>
              <a:rPr lang="en-US" u="sng" dirty="0"/>
              <a:t>Nurture</a:t>
            </a:r>
            <a:r>
              <a:rPr lang="en-US" dirty="0"/>
              <a:t> respect amongst your team members.</a:t>
            </a:r>
          </a:p>
          <a:p>
            <a:r>
              <a:rPr lang="en-US" u="sng" dirty="0"/>
              <a:t>Sit</a:t>
            </a:r>
            <a:r>
              <a:rPr lang="en-US" dirty="0"/>
              <a:t> on your hands if you can’t keep them off the keyboard.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20" y="1295400"/>
            <a:ext cx="1579174" cy="2040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938" y="3519554"/>
            <a:ext cx="2497062" cy="24970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741" y="1600200"/>
            <a:ext cx="1982819" cy="1225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638" y="4768085"/>
            <a:ext cx="1996742" cy="135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1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701678"/>
            <a:ext cx="7772400" cy="1470025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171703"/>
            <a:ext cx="6400800" cy="3467097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07811 671 893</a:t>
            </a:r>
          </a:p>
          <a:p>
            <a:endParaRPr lang="cs-CZ" dirty="0"/>
          </a:p>
          <a:p>
            <a:r>
              <a:rPr lang="cs-CZ" dirty="0" err="1"/>
              <a:t>mike.harris@leanbytes.co.uk</a:t>
            </a:r>
            <a:endParaRPr lang="cs-CZ" dirty="0"/>
          </a:p>
          <a:p>
            <a:r>
              <a:rPr lang="cs-CZ" dirty="0"/>
              <a:t>http://</a:t>
            </a:r>
            <a:r>
              <a:rPr lang="cs-CZ" dirty="0" err="1"/>
              <a:t>leanbytes.co.uk</a:t>
            </a:r>
            <a:endParaRPr lang="cs-CZ" dirty="0"/>
          </a:p>
          <a:p>
            <a:r>
              <a:rPr lang="cs-CZ" dirty="0"/>
              <a:t>https://</a:t>
            </a:r>
            <a:r>
              <a:rPr lang="cs-CZ" dirty="0" err="1"/>
              <a:t>mbharris.co.uk</a:t>
            </a:r>
            <a:endParaRPr lang="cs-CZ" dirty="0"/>
          </a:p>
          <a:p>
            <a:r>
              <a:rPr lang="cs-CZ" dirty="0"/>
              <a:t>http://</a:t>
            </a:r>
            <a:r>
              <a:rPr lang="cs-CZ" dirty="0" err="1"/>
              <a:t>uk.linkedin.com</a:t>
            </a:r>
            <a:r>
              <a:rPr lang="cs-CZ" dirty="0"/>
              <a:t>/in/</a:t>
            </a:r>
            <a:r>
              <a:rPr lang="cs-CZ" dirty="0" err="1"/>
              <a:t>mbharris</a:t>
            </a:r>
            <a:endParaRPr lang="cs-CZ" dirty="0"/>
          </a:p>
          <a:p>
            <a:r>
              <a:rPr lang="cs-CZ" dirty="0"/>
              <a:t>https://</a:t>
            </a:r>
            <a:r>
              <a:rPr lang="cs-CZ" dirty="0" err="1"/>
              <a:t>github.com</a:t>
            </a:r>
            <a:r>
              <a:rPr lang="cs-CZ" dirty="0"/>
              <a:t>/</a:t>
            </a:r>
            <a:r>
              <a:rPr lang="cs-CZ" dirty="0" err="1"/>
              <a:t>mikebharris</a:t>
            </a:r>
            <a:r>
              <a:rPr lang="cs-CZ" dirty="0"/>
              <a:t>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657" y="6136129"/>
            <a:ext cx="2488163" cy="441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48" y="6260278"/>
            <a:ext cx="5181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way: the lone 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850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Coders code on their own, in the zone, a code warrior on the edge of time.</a:t>
            </a:r>
          </a:p>
          <a:p>
            <a:r>
              <a:rPr lang="en-US" dirty="0"/>
              <a:t>Other coders are not aware of the code they are writing.</a:t>
            </a:r>
          </a:p>
          <a:p>
            <a:r>
              <a:rPr lang="en-US" dirty="0"/>
              <a:t>If the coder gets stuck then they may spend a long time trying to sort out an issue; they may be embarrassed to ask for help.</a:t>
            </a:r>
          </a:p>
          <a:p>
            <a:r>
              <a:rPr lang="en-US" dirty="0"/>
              <a:t>It therefore hard to maintain and measure code quality, which can lead to a requirement of code reviews (or ought to).</a:t>
            </a:r>
          </a:p>
          <a:p>
            <a:r>
              <a:rPr lang="en-US" dirty="0"/>
              <a:t>It can cause a lack of team ownership of code, leading to “well, I didn’t write this, so-and-so did”.</a:t>
            </a:r>
          </a:p>
          <a:p>
            <a:r>
              <a:rPr lang="en-US" dirty="0"/>
              <a:t>Knowledge silos are created when only one developer knows the code.  If a person leaves, they take their knowledge silo with them.</a:t>
            </a:r>
          </a:p>
          <a:p>
            <a:r>
              <a:rPr lang="en-US" dirty="0"/>
              <a:t>It makes it hard for newcomers to the team to learn.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2664" r="126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7704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XP (</a:t>
            </a:r>
            <a:r>
              <a:rPr lang="en-US" dirty="0" err="1"/>
              <a:t>eXtreme</a:t>
            </a:r>
            <a:r>
              <a:rPr lang="en-US" dirty="0"/>
              <a:t> Programming).</a:t>
            </a:r>
          </a:p>
          <a:p>
            <a:r>
              <a:rPr lang="en-US" dirty="0"/>
              <a:t>Part of the technical implementation of Agile.</a:t>
            </a:r>
          </a:p>
          <a:p>
            <a:r>
              <a:rPr lang="en-US" dirty="0"/>
              <a:t>Two-developers work on the task together.</a:t>
            </a:r>
          </a:p>
          <a:p>
            <a:r>
              <a:rPr lang="en-US" dirty="0"/>
              <a:t>One of the pair can break off to do something else then come back later; This is especially useful during analysis tasks.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9378" r="193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482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do it physically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Co-located teams, sharing a keyboard, or with two keyboards.</a:t>
            </a:r>
          </a:p>
          <a:p>
            <a:r>
              <a:rPr lang="en-US" dirty="0"/>
              <a:t>Remotely using Skype sharing a screen.</a:t>
            </a:r>
          </a:p>
          <a:p>
            <a:r>
              <a:rPr lang="en-US" dirty="0"/>
              <a:t>Remotely using </a:t>
            </a:r>
            <a:r>
              <a:rPr lang="en-US" dirty="0" err="1"/>
              <a:t>TeamViewer</a:t>
            </a:r>
            <a:r>
              <a:rPr lang="en-US" dirty="0"/>
              <a:t>, or similar VNC product.</a:t>
            </a:r>
          </a:p>
          <a:p>
            <a:r>
              <a:rPr lang="en-US" dirty="0"/>
              <a:t>Co-located teams work best in my experience.</a:t>
            </a:r>
          </a:p>
          <a:p>
            <a:r>
              <a:rPr lang="en-US" dirty="0"/>
              <a:t>But pair programming helps keep remote workers from loosing focus or slacking off!</a:t>
            </a:r>
          </a:p>
        </p:txBody>
      </p:sp>
    </p:spTree>
    <p:extLst>
      <p:ext uri="{BB962C8B-B14F-4D97-AF65-F5344CB8AC3E}">
        <p14:creationId xmlns:p14="http://schemas.microsoft.com/office/powerpoint/2010/main" val="158899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People take it in turn to </a:t>
            </a:r>
            <a:r>
              <a:rPr lang="en-US" i="1" dirty="0"/>
              <a:t>drive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driver</a:t>
            </a:r>
            <a:r>
              <a:rPr lang="en-US" dirty="0"/>
              <a:t> has the keyboard, the </a:t>
            </a:r>
            <a:r>
              <a:rPr lang="en-US" i="1" dirty="0"/>
              <a:t>passenger</a:t>
            </a:r>
            <a:r>
              <a:rPr lang="en-US" dirty="0"/>
              <a:t> sits on their hands!</a:t>
            </a:r>
          </a:p>
          <a:p>
            <a:r>
              <a:rPr lang="en-US" dirty="0"/>
              <a:t>Swap every 10 to 20 minutes (15 is good).</a:t>
            </a:r>
          </a:p>
          <a:p>
            <a:r>
              <a:rPr lang="en-US" dirty="0"/>
              <a:t>If one person is less experienced, then it may be good to let them drive more; may help enhance the </a:t>
            </a:r>
            <a:r>
              <a:rPr lang="en-US" i="1" dirty="0"/>
              <a:t>knowledge transfer</a:t>
            </a:r>
            <a:r>
              <a:rPr lang="en-US" dirty="0"/>
              <a:t>.</a:t>
            </a:r>
          </a:p>
          <a:p>
            <a:r>
              <a:rPr lang="en-US" dirty="0"/>
              <a:t>For longer tasks, one person in each pair can </a:t>
            </a:r>
            <a:r>
              <a:rPr lang="en-US" i="1" dirty="0"/>
              <a:t>swap-off </a:t>
            </a:r>
            <a:r>
              <a:rPr lang="en-US" dirty="0"/>
              <a:t>the task at the next day and another can come on to it.  The next day, the other swaps-off.</a:t>
            </a:r>
          </a:p>
        </p:txBody>
      </p:sp>
    </p:spTree>
    <p:extLst>
      <p:ext uri="{BB962C8B-B14F-4D97-AF65-F5344CB8AC3E}">
        <p14:creationId xmlns:p14="http://schemas.microsoft.com/office/powerpoint/2010/main" val="15987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</a:t>
            </a:r>
            <a:r>
              <a:rPr lang="mr-IN" dirty="0"/>
              <a:t>–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Knowledge transfer between developers is continuous.  Makes it easier to get newbies up to speed.</a:t>
            </a:r>
          </a:p>
          <a:p>
            <a:r>
              <a:rPr lang="en-US" dirty="0"/>
              <a:t>Greater sense of team-ownership of code.</a:t>
            </a:r>
          </a:p>
          <a:p>
            <a:r>
              <a:rPr lang="en-US" dirty="0"/>
              <a:t>Code quality most often improves; bugs go down.</a:t>
            </a:r>
          </a:p>
          <a:p>
            <a:r>
              <a:rPr lang="en-US" dirty="0"/>
              <a:t>Knowledge is not tied up in the mind of a single coder.</a:t>
            </a:r>
          </a:p>
          <a:p>
            <a:r>
              <a:rPr lang="en-US" dirty="0"/>
              <a:t>Problems are solved faster and more efficiently due to constant exchange of ideas.</a:t>
            </a:r>
          </a:p>
          <a:p>
            <a:r>
              <a:rPr lang="en-US" dirty="0"/>
              <a:t>Swapping-off and onto tasks increases spread of knowledge in team.</a:t>
            </a:r>
          </a:p>
          <a:p>
            <a:r>
              <a:rPr lang="en-US" dirty="0"/>
              <a:t>It feels good; there’s more human interaction, and people often feel more confident about the solutions they create.</a:t>
            </a:r>
          </a:p>
        </p:txBody>
      </p:sp>
    </p:spTree>
    <p:extLst>
      <p:ext uri="{BB962C8B-B14F-4D97-AF65-F5344CB8AC3E}">
        <p14:creationId xmlns:p14="http://schemas.microsoft.com/office/powerpoint/2010/main" val="482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 can be hard to justify to management </a:t>
            </a:r>
            <a:r>
              <a:rPr lang="mr-IN" dirty="0"/>
              <a:t>–</a:t>
            </a:r>
            <a:r>
              <a:rPr lang="en-US" dirty="0"/>
              <a:t> as it seems like using twice as many resources to achieve the same goal.</a:t>
            </a:r>
          </a:p>
          <a:p>
            <a:r>
              <a:rPr lang="en-US" dirty="0"/>
              <a:t>There’s not a lot of evidence out there to support it; no pretty graphs to show management.</a:t>
            </a:r>
          </a:p>
          <a:p>
            <a:r>
              <a:rPr lang="en-US" dirty="0"/>
              <a:t>If your test suite takes ages to run, then it can seem like quite a waste of time to do </a:t>
            </a:r>
            <a:r>
              <a:rPr lang="en-US" i="1" dirty="0"/>
              <a:t>pair test runner watching</a:t>
            </a:r>
            <a:r>
              <a:rPr lang="en-US" dirty="0"/>
              <a:t>.</a:t>
            </a:r>
          </a:p>
          <a:p>
            <a:r>
              <a:rPr lang="en-US" dirty="0"/>
              <a:t>However, you can measure in your team using cycle time, burn down rate, and number of bugs from released code.</a:t>
            </a:r>
          </a:p>
          <a:p>
            <a:r>
              <a:rPr lang="en-US" dirty="0"/>
              <a:t>I have experienced some developers who found it tiring to pair all the time; encourage some breaking off, or more swapping.</a:t>
            </a:r>
          </a:p>
          <a:p>
            <a:r>
              <a:rPr lang="en-US" dirty="0"/>
              <a:t>I have also experienced a pair who conspired to do ill as neither were convinced with Agile principles.  Once noted we could ensure they rarely paired together and frequently swapped.  Also see Mob Programming</a:t>
            </a:r>
            <a:r>
              <a:rPr lang="mr-IN" dirty="0"/>
              <a:t>…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4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Defined by Moses </a:t>
            </a:r>
            <a:r>
              <a:rPr lang="en-US" sz="1800" dirty="0" err="1"/>
              <a:t>Hohman</a:t>
            </a:r>
            <a:r>
              <a:rPr lang="en-US" sz="1800" dirty="0"/>
              <a:t> and Andrew Slocum in “</a:t>
            </a:r>
            <a:r>
              <a:rPr lang="en-US" sz="1800" i="1" dirty="0"/>
              <a:t>Extreme Programming Perspectives” (2003)</a:t>
            </a:r>
          </a:p>
          <a:p>
            <a:r>
              <a:rPr lang="en-US" sz="1800" dirty="0"/>
              <a:t>Recently </a:t>
            </a:r>
            <a:r>
              <a:rPr lang="en-US" sz="1800" dirty="0" err="1"/>
              <a:t>popularised</a:t>
            </a:r>
            <a:r>
              <a:rPr lang="en-US" sz="1800" dirty="0"/>
              <a:t> by Woody </a:t>
            </a:r>
            <a:r>
              <a:rPr lang="en-US" sz="1800" dirty="0" err="1"/>
              <a:t>Zuill</a:t>
            </a:r>
            <a:r>
              <a:rPr lang="en-US" sz="1800" dirty="0"/>
              <a:t> in</a:t>
            </a:r>
            <a:r>
              <a:rPr lang="en-US" sz="1800" i="1" dirty="0"/>
              <a:t> “Mob Programming: A Whole Team Approach” (2014).</a:t>
            </a:r>
            <a:endParaRPr lang="en-US" sz="1800" dirty="0"/>
          </a:p>
          <a:p>
            <a:r>
              <a:rPr lang="en-US" sz="1800" dirty="0"/>
              <a:t>Everyone shares a single keyboard!</a:t>
            </a:r>
          </a:p>
          <a:p>
            <a:r>
              <a:rPr lang="en-US" sz="1800" dirty="0"/>
              <a:t>Developers take it in turns to </a:t>
            </a:r>
            <a:r>
              <a:rPr lang="en-US" sz="1800" i="1" dirty="0"/>
              <a:t>drive</a:t>
            </a:r>
            <a:r>
              <a:rPr lang="en-US" sz="1800" dirty="0"/>
              <a:t>.</a:t>
            </a:r>
          </a:p>
          <a:p>
            <a:r>
              <a:rPr lang="en-US" sz="1800" dirty="0"/>
              <a:t>Variation: the driver can’t contribute</a:t>
            </a:r>
          </a:p>
          <a:p>
            <a:r>
              <a:rPr lang="en-US" sz="1800" dirty="0"/>
              <a:t>Co-location is pretty much a must.</a:t>
            </a:r>
          </a:p>
          <a:p>
            <a:r>
              <a:rPr lang="en-US" sz="1800" dirty="0"/>
              <a:t>Developers (and POs, </a:t>
            </a:r>
            <a:r>
              <a:rPr lang="en-US" sz="1800" dirty="0" err="1"/>
              <a:t>etc</a:t>
            </a:r>
            <a:r>
              <a:rPr lang="en-US" sz="1800" dirty="0"/>
              <a:t>) are able to drop in and out freely.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0280" r="202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58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1008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Mangal</vt:lpstr>
      <vt:lpstr>Office Theme</vt:lpstr>
      <vt:lpstr>Pair Programming &amp; Mob Programming</vt:lpstr>
      <vt:lpstr>The classic way: the lone coder</vt:lpstr>
      <vt:lpstr>Pair Programming</vt:lpstr>
      <vt:lpstr>Ways to do it physically</vt:lpstr>
      <vt:lpstr>Ways to do it</vt:lpstr>
      <vt:lpstr>Results – Benefits</vt:lpstr>
      <vt:lpstr>Results - Downsides</vt:lpstr>
      <vt:lpstr>PowerPoint Presentation</vt:lpstr>
      <vt:lpstr>Mob Programming</vt:lpstr>
      <vt:lpstr>Let’s watch a video from Woody Zuill</vt:lpstr>
      <vt:lpstr>Results</vt:lpstr>
      <vt:lpstr>Mob programming - downsides</vt:lpstr>
      <vt:lpstr>And not just programming…</vt:lpstr>
      <vt:lpstr>And remember to also…</vt:lpstr>
      <vt:lpstr>Thank you.</vt:lpstr>
    </vt:vector>
  </TitlesOfParts>
  <Company>XtreamLab Internet Services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a better programmer</dc:title>
  <dc:creator>Mike Harris</dc:creator>
  <cp:lastModifiedBy>Harris, Michael (ELS-OXF)</cp:lastModifiedBy>
  <cp:revision>56</cp:revision>
  <cp:lastPrinted>2017-01-04T19:08:18Z</cp:lastPrinted>
  <dcterms:created xsi:type="dcterms:W3CDTF">2016-09-13T14:08:27Z</dcterms:created>
  <dcterms:modified xsi:type="dcterms:W3CDTF">2018-10-12T16:08:23Z</dcterms:modified>
</cp:coreProperties>
</file>