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944edfc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944edfc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944edfc5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944edfc5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944edfc5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944edfc5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944edfc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944edfc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944edfc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944edfc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944edfc5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944edfc5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944edfc5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944edfc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944edfc5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944edfc5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944edfc5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944edfc5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944edfc5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944edfc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944edfc5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944edfc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16000" y="1418050"/>
            <a:ext cx="5829900" cy="1721400"/>
          </a:xfrm>
          <a:prstGeom prst="rect">
            <a:avLst/>
          </a:prstGeom>
          <a:solidFill>
            <a:srgbClr val="808179">
              <a:alpha val="68630"/>
            </a:srgbClr>
          </a:solidFill>
          <a:ln cap="flat" cmpd="sng" w="9525">
            <a:solidFill>
              <a:srgbClr val="4B4F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FFFFFF"/>
                </a:solidFill>
              </a:rPr>
              <a:t>Hotel</a:t>
            </a:r>
            <a:r>
              <a:rPr b="1" lang="en" sz="5100">
                <a:solidFill>
                  <a:srgbClr val="FFFFFF"/>
                </a:solidFill>
              </a:rPr>
              <a:t> Booking Analysis</a:t>
            </a:r>
            <a:endParaRPr b="1" sz="51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08225" y="4225450"/>
            <a:ext cx="5676300" cy="491700"/>
          </a:xfrm>
          <a:prstGeom prst="rect">
            <a:avLst/>
          </a:prstGeom>
          <a:solidFill>
            <a:srgbClr val="808179">
              <a:alpha val="68630"/>
            </a:srgbClr>
          </a:solidFill>
          <a:ln cap="flat" cmpd="sng" w="9525">
            <a:solidFill>
              <a:srgbClr val="4B4F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Presentation By: Michael Boateng Mensah</a:t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1416000" y="1418050"/>
            <a:ext cx="5829900" cy="1721400"/>
          </a:xfrm>
          <a:prstGeom prst="rect">
            <a:avLst/>
          </a:prstGeom>
          <a:solidFill>
            <a:srgbClr val="808179">
              <a:alpha val="68630"/>
            </a:srgbClr>
          </a:solidFill>
          <a:ln cap="flat" cmpd="sng" w="9525">
            <a:solidFill>
              <a:srgbClr val="4B4F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FFFFFF"/>
                </a:solidFill>
              </a:rPr>
              <a:t>QUESTION?</a:t>
            </a:r>
            <a:endParaRPr b="1" sz="5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1416000" y="1418050"/>
            <a:ext cx="5829900" cy="1721400"/>
          </a:xfrm>
          <a:prstGeom prst="rect">
            <a:avLst/>
          </a:prstGeom>
          <a:solidFill>
            <a:srgbClr val="808179">
              <a:alpha val="68630"/>
            </a:srgbClr>
          </a:solidFill>
          <a:ln cap="flat" cmpd="sng" w="9525">
            <a:solidFill>
              <a:srgbClr val="4B4F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FFFFFF"/>
                </a:solidFill>
              </a:rPr>
              <a:t>THANK YOU!</a:t>
            </a:r>
            <a:endParaRPr b="1" sz="5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1416000" y="1418050"/>
            <a:ext cx="5829900" cy="1721400"/>
          </a:xfrm>
          <a:prstGeom prst="rect">
            <a:avLst/>
          </a:prstGeom>
          <a:solidFill>
            <a:srgbClr val="808179">
              <a:alpha val="68630"/>
            </a:srgbClr>
          </a:solidFill>
          <a:ln cap="flat" cmpd="sng" w="9525">
            <a:solidFill>
              <a:srgbClr val="4B4F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rgbClr val="FFFFFF"/>
                </a:solidFill>
              </a:rPr>
              <a:t>Hotel Booking Analysis</a:t>
            </a:r>
            <a:endParaRPr b="1" sz="5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dashboard provides insights into occupancy trends, cancellation rates, booking patterns and revenue generation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Each is segregated by market segment, customer type, room type or country.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Highlighted Key Metrics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Total revenue generated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Monthly booking trends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Booking cancellation rates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Total bookings recorded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Repeat vs. New Customer Ratio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832400" y="216425"/>
            <a:ext cx="399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Generation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771475"/>
            <a:ext cx="3999900" cy="4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Over 60% of the revenue generated was from customers who booked through online travel agents.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Room type A was the room type that generated the most revenue even though being one of the least priced.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Summer was the season which generated the most revenue, with a peak revenue of about $15 million in July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9" name="Google Shape;69;p15" title="20250224_1501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375" y="2828925"/>
            <a:ext cx="23922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20250224_15004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1350"/>
            <a:ext cx="2305350" cy="26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20250224_145835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828925"/>
            <a:ext cx="23053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title="20250224_15022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7375" y="171350"/>
            <a:ext cx="2392200" cy="26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39700" y="2550450"/>
            <a:ext cx="399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Booking Trends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84025" y="3095200"/>
            <a:ext cx="4426200" cy="19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 2015, booking peaked in the month of September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 2016, booking </a:t>
            </a:r>
            <a:r>
              <a:rPr lang="en" sz="2000">
                <a:solidFill>
                  <a:schemeClr val="dk1"/>
                </a:solidFill>
              </a:rPr>
              <a:t>peaked</a:t>
            </a:r>
            <a:r>
              <a:rPr lang="en" sz="2000">
                <a:solidFill>
                  <a:schemeClr val="dk1"/>
                </a:solidFill>
              </a:rPr>
              <a:t> in the month of October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 2017, booking peaked in the month of May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9" name="Google Shape;79;p16" title="20250224_1459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0" y="-12250"/>
            <a:ext cx="9028800" cy="26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570625" y="3095200"/>
            <a:ext cx="4426200" cy="19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Bookings seem to typically be maximum during the fall season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They are the lowest in the winter season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5061000" y="445025"/>
            <a:ext cx="399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Bookings Recorded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Online travel agents booked the most customers about 30% of the entire bookings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Transient customers forms the largest of the hotels customer base, representing 75% of all bookings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Europe and especially Portugal dominated the bookings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7" name="Google Shape;87;p17" title="20250224_1500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75" y="124250"/>
            <a:ext cx="2288200" cy="23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 title="20250224_14585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325" y="124250"/>
            <a:ext cx="2271216" cy="23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2477875"/>
            <a:ext cx="4595951" cy="2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653750" y="445025"/>
            <a:ext cx="417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Vs. New Customers</a:t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756200" y="1152475"/>
            <a:ext cx="407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New customers formed a large proportion of the customer base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ratio of repeat customers to new customers is calculated to be 3.3%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6" name="Google Shape;96;p18" title="20250224_1501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1228250"/>
            <a:ext cx="34956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756050" y="445025"/>
            <a:ext cx="407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Cancellation Rates</a:t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756200" y="1152475"/>
            <a:ext cx="407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Room Type A had the most cancellations.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It accounted for over 75% of the entire booking cancellations.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Room D and Room E came in 2nd and 3rd at 13.8% and 4.3% respectively.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304800"/>
            <a:ext cx="2952300" cy="44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58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Seasonal trends show high revenue during summer and lower during winter, suggesting fluctuating demand.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Room Type A generates the highest revenue but also shows an extremely high cancellation rate (76.04%).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Seasonal trends and varying lead times present an opportunity for improved forecasting.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300" y="1523472"/>
            <a:ext cx="2730150" cy="27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619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Implement dynamic pricing models that adjust rates based on seasonal demand and occupancy levels.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Offer bundled packages or promotions during low-demand periods (winter) to stimulate bookings.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Enhance your online booking platform with personalized offers and a seamless user experience.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832400" y="619075"/>
            <a:ext cx="411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Align resource allocation (e.g., staffing levels, marketing spend) with forecasted demand to maximize operational efficiency.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Implement stricter cancellation policies (e.g., requiring deposits or non-refundable options).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825" y="52787"/>
            <a:ext cx="747575" cy="7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